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7"/>
  </p:notesMasterIdLst>
  <p:sldIdLst>
    <p:sldId id="256" r:id="rId2"/>
    <p:sldId id="275" r:id="rId3"/>
    <p:sldId id="260" r:id="rId4"/>
    <p:sldId id="276" r:id="rId5"/>
    <p:sldId id="274" r:id="rId6"/>
    <p:sldId id="258" r:id="rId7"/>
    <p:sldId id="259" r:id="rId8"/>
    <p:sldId id="295" r:id="rId9"/>
    <p:sldId id="277" r:id="rId10"/>
    <p:sldId id="290" r:id="rId11"/>
    <p:sldId id="262" r:id="rId12"/>
    <p:sldId id="294" r:id="rId13"/>
    <p:sldId id="268" r:id="rId14"/>
    <p:sldId id="269" r:id="rId15"/>
    <p:sldId id="270" r:id="rId16"/>
    <p:sldId id="267" r:id="rId17"/>
    <p:sldId id="301" r:id="rId18"/>
    <p:sldId id="261" r:id="rId19"/>
    <p:sldId id="296" r:id="rId20"/>
    <p:sldId id="279" r:id="rId21"/>
    <p:sldId id="278" r:id="rId22"/>
    <p:sldId id="280" r:id="rId23"/>
    <p:sldId id="263" r:id="rId24"/>
    <p:sldId id="300" r:id="rId25"/>
    <p:sldId id="264" r:id="rId26"/>
    <p:sldId id="282" r:id="rId27"/>
    <p:sldId id="288" r:id="rId28"/>
    <p:sldId id="266" r:id="rId29"/>
    <p:sldId id="299" r:id="rId30"/>
    <p:sldId id="305" r:id="rId31"/>
    <p:sldId id="287" r:id="rId32"/>
    <p:sldId id="302" r:id="rId33"/>
    <p:sldId id="291" r:id="rId34"/>
    <p:sldId id="303" r:id="rId35"/>
    <p:sldId id="304" r:id="rId3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___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___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한국어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1)모욕하기</c:v>
                </c:pt>
                <c:pt idx="1">
                  <c:v>2)비속어 사용하기</c:v>
                </c:pt>
                <c:pt idx="2">
                  <c:v>3)저주하기</c:v>
                </c:pt>
                <c:pt idx="3">
                  <c:v>4)책임 묻기</c:v>
                </c:pt>
                <c:pt idx="4">
                  <c:v>5)협박하기</c:v>
                </c:pt>
                <c:pt idx="5">
                  <c:v>6)설명하기</c:v>
                </c:pt>
                <c:pt idx="6">
                  <c:v>7)주장하기</c:v>
                </c:pt>
                <c:pt idx="7">
                  <c:v>8)동정심 표시하기</c:v>
                </c:pt>
                <c:pt idx="8">
                  <c:v>9)개탄하기</c:v>
                </c:pt>
                <c:pt idx="9">
                  <c:v>10)자책하기</c:v>
                </c:pt>
              </c:strCache>
            </c:strRef>
          </c:cat>
          <c:val>
            <c:numRef>
              <c:f>Sheet1!$B$2:$B$11</c:f>
              <c:numCache>
                <c:formatCode>0.00%</c:formatCode>
                <c:ptCount val="10"/>
                <c:pt idx="0">
                  <c:v>8.2799999999999999E-2</c:v>
                </c:pt>
                <c:pt idx="1">
                  <c:v>0.14199999999999999</c:v>
                </c:pt>
                <c:pt idx="2">
                  <c:v>7.0999999999999994E-2</c:v>
                </c:pt>
                <c:pt idx="3">
                  <c:v>0.16569999999999999</c:v>
                </c:pt>
                <c:pt idx="4">
                  <c:v>3.5499999999999997E-2</c:v>
                </c:pt>
                <c:pt idx="5">
                  <c:v>4.7399999999999998E-2</c:v>
                </c:pt>
                <c:pt idx="6">
                  <c:v>0.13020000000000001</c:v>
                </c:pt>
                <c:pt idx="7">
                  <c:v>0.1065</c:v>
                </c:pt>
                <c:pt idx="8">
                  <c:v>0.19520000000000001</c:v>
                </c:pt>
                <c:pt idx="9">
                  <c:v>2.3699999999999999E-2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영어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1)모욕하기</c:v>
                </c:pt>
                <c:pt idx="1">
                  <c:v>2)비속어 사용하기</c:v>
                </c:pt>
                <c:pt idx="2">
                  <c:v>3)저주하기</c:v>
                </c:pt>
                <c:pt idx="3">
                  <c:v>4)책임 묻기</c:v>
                </c:pt>
                <c:pt idx="4">
                  <c:v>5)협박하기</c:v>
                </c:pt>
                <c:pt idx="5">
                  <c:v>6)설명하기</c:v>
                </c:pt>
                <c:pt idx="6">
                  <c:v>7)주장하기</c:v>
                </c:pt>
                <c:pt idx="7">
                  <c:v>8)동정심 표시하기</c:v>
                </c:pt>
                <c:pt idx="8">
                  <c:v>9)개탄하기</c:v>
                </c:pt>
                <c:pt idx="9">
                  <c:v>10)자책하기</c:v>
                </c:pt>
              </c:strCache>
            </c:strRef>
          </c:cat>
          <c:val>
            <c:numRef>
              <c:f>Sheet1!$C$2:$C$11</c:f>
              <c:numCache>
                <c:formatCode>0.00%</c:formatCode>
                <c:ptCount val="10"/>
                <c:pt idx="0">
                  <c:v>0.1429</c:v>
                </c:pt>
                <c:pt idx="1">
                  <c:v>0.1925</c:v>
                </c:pt>
                <c:pt idx="2">
                  <c:v>9.9400000000000002E-2</c:v>
                </c:pt>
                <c:pt idx="3">
                  <c:v>0.1429</c:v>
                </c:pt>
                <c:pt idx="4">
                  <c:v>1.8599999999999998E-2</c:v>
                </c:pt>
                <c:pt idx="5">
                  <c:v>8.6999999999999994E-2</c:v>
                </c:pt>
                <c:pt idx="6">
                  <c:v>0.24840000000000001</c:v>
                </c:pt>
                <c:pt idx="7">
                  <c:v>6.1999999999999998E-3</c:v>
                </c:pt>
                <c:pt idx="8">
                  <c:v>5.5899999999999998E-2</c:v>
                </c:pt>
                <c:pt idx="9">
                  <c:v>6.1999999999999998E-3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일본어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1)모욕하기</c:v>
                </c:pt>
                <c:pt idx="1">
                  <c:v>2)비속어 사용하기</c:v>
                </c:pt>
                <c:pt idx="2">
                  <c:v>3)저주하기</c:v>
                </c:pt>
                <c:pt idx="3">
                  <c:v>4)책임 묻기</c:v>
                </c:pt>
                <c:pt idx="4">
                  <c:v>5)협박하기</c:v>
                </c:pt>
                <c:pt idx="5">
                  <c:v>6)설명하기</c:v>
                </c:pt>
                <c:pt idx="6">
                  <c:v>7)주장하기</c:v>
                </c:pt>
                <c:pt idx="7">
                  <c:v>8)동정심 표시하기</c:v>
                </c:pt>
                <c:pt idx="8">
                  <c:v>9)개탄하기</c:v>
                </c:pt>
                <c:pt idx="9">
                  <c:v>10)자책하기</c:v>
                </c:pt>
              </c:strCache>
            </c:strRef>
          </c:cat>
          <c:val>
            <c:numRef>
              <c:f>Sheet1!$D$2:$D$11</c:f>
              <c:numCache>
                <c:formatCode>0.00%</c:formatCode>
                <c:ptCount val="10"/>
                <c:pt idx="0">
                  <c:v>0.1842</c:v>
                </c:pt>
                <c:pt idx="1">
                  <c:v>4.6100000000000002E-2</c:v>
                </c:pt>
                <c:pt idx="2">
                  <c:v>7.9000000000000001E-2</c:v>
                </c:pt>
                <c:pt idx="3">
                  <c:v>0.27629999999999999</c:v>
                </c:pt>
                <c:pt idx="4">
                  <c:v>1.9699999999999999E-2</c:v>
                </c:pt>
                <c:pt idx="5">
                  <c:v>4.6100000000000002E-2</c:v>
                </c:pt>
                <c:pt idx="6">
                  <c:v>0.2303</c:v>
                </c:pt>
                <c:pt idx="7">
                  <c:v>5.9200000000000003E-2</c:v>
                </c:pt>
                <c:pt idx="8">
                  <c:v>4.6100000000000002E-2</c:v>
                </c:pt>
                <c:pt idx="9">
                  <c:v>1.2999999999999999E-2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91011952"/>
        <c:axId val="191012512"/>
      </c:barChart>
      <c:catAx>
        <c:axId val="191011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91012512"/>
        <c:crosses val="autoZero"/>
        <c:auto val="1"/>
        <c:lblAlgn val="ctr"/>
        <c:lblOffset val="100"/>
        <c:noMultiLvlLbl val="0"/>
      </c:catAx>
      <c:valAx>
        <c:axId val="191012512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19101195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300680028632783"/>
          <c:y val="1.9512453029702222E-2"/>
          <c:w val="0.8909325936530661"/>
          <c:h val="0.607854881449171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Sheet1!$B$47</c:f>
              <c:strCache>
                <c:ptCount val="1"/>
                <c:pt idx="0">
                  <c:v>한국어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Sheet1!$A$48:$A$50</c:f>
              <c:strCache>
                <c:ptCount val="3"/>
                <c:pt idx="0">
                  <c:v>분노의 표출</c:v>
                </c:pt>
                <c:pt idx="1">
                  <c:v>분노의 다스림</c:v>
                </c:pt>
                <c:pt idx="2">
                  <c:v>분노의 삭임</c:v>
                </c:pt>
              </c:strCache>
            </c:strRef>
          </c:cat>
          <c:val>
            <c:numRef>
              <c:f>Sheet1!$B$48:$B$50</c:f>
              <c:numCache>
                <c:formatCode>0.00%</c:formatCode>
                <c:ptCount val="3"/>
                <c:pt idx="0">
                  <c:v>0.497</c:v>
                </c:pt>
                <c:pt idx="1">
                  <c:v>0.28410000000000002</c:v>
                </c:pt>
                <c:pt idx="2">
                  <c:v>0.21890000000000001</c:v>
                </c:pt>
              </c:numCache>
            </c:numRef>
          </c:val>
        </c:ser>
        <c:ser>
          <c:idx val="1"/>
          <c:order val="1"/>
          <c:tx>
            <c:strRef>
              <c:f>Sheet1!$C$47</c:f>
              <c:strCache>
                <c:ptCount val="1"/>
                <c:pt idx="0">
                  <c:v>영어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Sheet1!$A$48:$A$50</c:f>
              <c:strCache>
                <c:ptCount val="3"/>
                <c:pt idx="0">
                  <c:v>분노의 표출</c:v>
                </c:pt>
                <c:pt idx="1">
                  <c:v>분노의 다스림</c:v>
                </c:pt>
                <c:pt idx="2">
                  <c:v>분노의 삭임</c:v>
                </c:pt>
              </c:strCache>
            </c:strRef>
          </c:cat>
          <c:val>
            <c:numRef>
              <c:f>Sheet1!$C$48:$C$50</c:f>
              <c:numCache>
                <c:formatCode>0.00%</c:formatCode>
                <c:ptCount val="3"/>
                <c:pt idx="0">
                  <c:v>0.59630000000000005</c:v>
                </c:pt>
                <c:pt idx="1">
                  <c:v>0.34160000000000001</c:v>
                </c:pt>
                <c:pt idx="2">
                  <c:v>6.2100000000000002E-2</c:v>
                </c:pt>
              </c:numCache>
            </c:numRef>
          </c:val>
        </c:ser>
        <c:ser>
          <c:idx val="2"/>
          <c:order val="2"/>
          <c:tx>
            <c:strRef>
              <c:f>Sheet1!$D$47</c:f>
              <c:strCache>
                <c:ptCount val="1"/>
                <c:pt idx="0">
                  <c:v>일본어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Sheet1!$A$48:$A$50</c:f>
              <c:strCache>
                <c:ptCount val="3"/>
                <c:pt idx="0">
                  <c:v>분노의 표출</c:v>
                </c:pt>
                <c:pt idx="1">
                  <c:v>분노의 다스림</c:v>
                </c:pt>
                <c:pt idx="2">
                  <c:v>분노의 삭임</c:v>
                </c:pt>
              </c:strCache>
            </c:strRef>
          </c:cat>
          <c:val>
            <c:numRef>
              <c:f>Sheet1!$D$48:$D$50</c:f>
              <c:numCache>
                <c:formatCode>0.00%</c:formatCode>
                <c:ptCount val="3"/>
                <c:pt idx="0">
                  <c:v>0.60529999999999995</c:v>
                </c:pt>
                <c:pt idx="1">
                  <c:v>0.33560000000000001</c:v>
                </c:pt>
                <c:pt idx="2">
                  <c:v>5.91E-2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1016432"/>
        <c:axId val="191016992"/>
      </c:barChart>
      <c:catAx>
        <c:axId val="19101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ko-KR"/>
          </a:p>
        </c:txPr>
        <c:crossAx val="191016992"/>
        <c:crosses val="autoZero"/>
        <c:auto val="1"/>
        <c:lblAlgn val="ctr"/>
        <c:lblOffset val="100"/>
        <c:noMultiLvlLbl val="0"/>
      </c:catAx>
      <c:valAx>
        <c:axId val="191016992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ko-KR"/>
          </a:p>
        </c:txPr>
        <c:crossAx val="19101643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b"/>
      <c:overlay val="0"/>
      <c:txPr>
        <a:bodyPr rot="0" vert="horz"/>
        <a:lstStyle/>
        <a:p>
          <a:pPr>
            <a:defRPr/>
          </a:pPr>
          <a:endParaRPr lang="ko-KR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CB550-8B78-4A9E-9166-32ECB96D0A0B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E8CC3-72F5-4EE2-8868-473C70616C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995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E8CC3-72F5-4EE2-8868-473C70616C14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8177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E8CC3-72F5-4EE2-8868-473C70616C14}" type="slidenum">
              <a:rPr lang="ko-KR" altLang="en-US" smtClean="0">
                <a:solidFill>
                  <a:prstClr val="black"/>
                </a:solidFill>
              </a:rPr>
              <a:pPr/>
              <a:t>17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217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E8CC3-72F5-4EE2-8868-473C70616C14}" type="slidenum">
              <a:rPr lang="ko-KR" altLang="en-US" smtClean="0">
                <a:solidFill>
                  <a:prstClr val="black"/>
                </a:solidFill>
              </a:rPr>
              <a:pPr/>
              <a:t>24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038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+mn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E8CC3-72F5-4EE2-8868-473C70616C14}" type="slidenum">
              <a:rPr lang="ko-KR" altLang="en-US" smtClean="0">
                <a:solidFill>
                  <a:prstClr val="black"/>
                </a:solidFill>
              </a:rPr>
              <a:pPr/>
              <a:t>32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829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E8CC3-72F5-4EE2-8868-473C70616C14}" type="slidenum">
              <a:rPr lang="ko-KR" altLang="en-US" smtClean="0">
                <a:solidFill>
                  <a:prstClr val="black"/>
                </a:solidFill>
              </a:rPr>
              <a:pPr/>
              <a:t>34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024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E8CC3-72F5-4EE2-8868-473C70616C14}" type="slidenum">
              <a:rPr lang="ko-KR" altLang="en-US" smtClean="0">
                <a:solidFill>
                  <a:prstClr val="black"/>
                </a:solidFill>
              </a:rPr>
              <a:pPr/>
              <a:t>35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60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41C82DC-4CD9-4222-B565-FA502F56AEDF}" type="datetimeFigureOut">
              <a:rPr lang="ko-KR" altLang="en-US" smtClean="0"/>
              <a:t>2016-01-15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36D648D-C36F-4486-83A7-09FB1639B5F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57200" y="1196752"/>
            <a:ext cx="8458200" cy="1470025"/>
          </a:xfrm>
        </p:spPr>
        <p:txBody>
          <a:bodyPr>
            <a:normAutofit fontScale="90000"/>
          </a:bodyPr>
          <a:lstStyle/>
          <a:p>
            <a:pPr fontAlgn="base" latinLnBrk="0"/>
            <a:r>
              <a:rPr lang="ko-KR" altLang="en-US" b="1" dirty="0"/>
              <a:t>이슬람 무장 세력의 </a:t>
            </a:r>
            <a:r>
              <a:rPr lang="ko-KR" altLang="en-US" b="1" dirty="0" smtClean="0"/>
              <a:t>인질 협박 동영상에 </a:t>
            </a:r>
            <a:r>
              <a:rPr lang="ko-KR" altLang="en-US" b="1" dirty="0"/>
              <a:t>대한 </a:t>
            </a:r>
            <a:r>
              <a:rPr lang="ko-KR" altLang="en-US" b="1" dirty="0" smtClean="0"/>
              <a:t>반응 </a:t>
            </a:r>
            <a:r>
              <a:rPr lang="ko-KR" altLang="en-US" b="1" dirty="0"/>
              <a:t>표현의 연구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b="1" dirty="0" smtClean="0"/>
              <a:t>한국언어학회</a:t>
            </a:r>
            <a:endParaRPr lang="en-US" altLang="ko-KR" b="1" dirty="0" smtClean="0"/>
          </a:p>
          <a:p>
            <a:r>
              <a:rPr lang="en-US" altLang="ko-KR" b="1" dirty="0" smtClean="0"/>
              <a:t>2016. 1. 14</a:t>
            </a:r>
          </a:p>
          <a:p>
            <a:endParaRPr lang="en-US" altLang="ko-KR" b="1" dirty="0" smtClean="0"/>
          </a:p>
          <a:p>
            <a:r>
              <a:rPr lang="ko-KR" altLang="en-US" b="1" dirty="0" smtClean="0"/>
              <a:t>이성범</a:t>
            </a:r>
            <a:r>
              <a:rPr lang="en-US" altLang="ko-KR" b="1" dirty="0"/>
              <a:t>·</a:t>
            </a:r>
            <a:r>
              <a:rPr lang="ko-KR" altLang="en-US" b="1" dirty="0"/>
              <a:t>이한나 </a:t>
            </a:r>
            <a:r>
              <a:rPr lang="en-US" altLang="ko-KR" b="1" dirty="0"/>
              <a:t>(</a:t>
            </a:r>
            <a:r>
              <a:rPr lang="ko-KR" altLang="en-US" b="1" dirty="0"/>
              <a:t>서강대학교</a:t>
            </a:r>
            <a:r>
              <a:rPr lang="en-US" altLang="ko-KR" b="1" dirty="0"/>
              <a:t>)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317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분노 실현 방법의 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altLang="ko-KR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7) </a:t>
            </a:r>
            <a:r>
              <a:rPr lang="ko-KR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주장하기 </a:t>
            </a:r>
            <a:endParaRPr lang="en-US" altLang="ko-KR" sz="2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  <a:p>
            <a:pPr marL="402336" lvl="1" indent="0">
              <a:buNone/>
            </a:pPr>
            <a:r>
              <a:rPr lang="ko-KR" altLang="en-US" sz="2000" dirty="0" err="1">
                <a:solidFill>
                  <a:schemeClr val="tx1"/>
                </a:solidFill>
              </a:rPr>
              <a:t>댓글</a:t>
            </a:r>
            <a:r>
              <a:rPr lang="ko-KR" altLang="en-US" sz="2000" dirty="0">
                <a:solidFill>
                  <a:schemeClr val="tx1"/>
                </a:solidFill>
              </a:rPr>
              <a:t> 작성자의 의견을 굳게 내세우는 것</a:t>
            </a:r>
          </a:p>
          <a:p>
            <a:pPr marL="402336" lvl="1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“</a:t>
            </a: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Let’s drop some Ebola on 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them.”</a:t>
            </a:r>
            <a:endParaRPr lang="en-US" altLang="ko-KR" sz="2000" dirty="0">
              <a:solidFill>
                <a:srgbClr val="7030A0"/>
              </a:solidFill>
              <a:latin typeface="+mn-ea"/>
            </a:endParaRPr>
          </a:p>
          <a:p>
            <a:pPr marL="402336" lvl="1" indent="0">
              <a:buNone/>
            </a:pPr>
            <a:r>
              <a:rPr lang="ja-JP" altLang="en-US" sz="2000" dirty="0">
                <a:solidFill>
                  <a:srgbClr val="7030A0"/>
                </a:solidFill>
              </a:rPr>
              <a:t> </a:t>
            </a:r>
            <a:r>
              <a:rPr lang="en-US" altLang="ko-KR" sz="2000" dirty="0" smtClean="0">
                <a:solidFill>
                  <a:srgbClr val="7030A0"/>
                </a:solidFill>
                <a:latin typeface="+mj-ea"/>
              </a:rPr>
              <a:t>“</a:t>
            </a:r>
            <a:r>
              <a:rPr lang="ja-JP" altLang="en-US" sz="2000" dirty="0">
                <a:solidFill>
                  <a:srgbClr val="7030A0"/>
                </a:solidFill>
              </a:rPr>
              <a:t>日本政府は、身代金を絶対に払ってはいけない</a:t>
            </a:r>
            <a:r>
              <a:rPr lang="ja-JP" altLang="en-US" sz="2000" dirty="0" smtClean="0">
                <a:solidFill>
                  <a:srgbClr val="7030A0"/>
                </a:solidFill>
              </a:rPr>
              <a:t>。</a:t>
            </a:r>
            <a:r>
              <a:rPr lang="en-US" altLang="ja-JP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일본 정부는 </a:t>
            </a:r>
            <a:endParaRPr lang="en-US" altLang="ko-KR" sz="2000" dirty="0" smtClean="0">
              <a:solidFill>
                <a:srgbClr val="7030A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몸값을 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절대로 지불해서는 </a:t>
            </a:r>
            <a:r>
              <a:rPr lang="ko-KR" altLang="en-US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안 된다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”</a:t>
            </a:r>
          </a:p>
          <a:p>
            <a:pPr marL="402336" lvl="1" indent="0">
              <a:buNone/>
            </a:pPr>
            <a:endParaRPr lang="en-US" altLang="ko-KR" sz="2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8) </a:t>
            </a:r>
            <a:r>
              <a:rPr lang="ko-KR" altLang="en-US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동정심 표시하기 </a:t>
            </a:r>
            <a:endParaRPr lang="en-US" altLang="ko-KR" sz="2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  <a:p>
            <a:pPr marL="402336" lvl="1" indent="0">
              <a:buNone/>
            </a:pPr>
            <a:r>
              <a:rPr lang="ko-KR" altLang="en-US" sz="2000" dirty="0">
                <a:solidFill>
                  <a:schemeClr val="tx1"/>
                </a:solidFill>
              </a:rPr>
              <a:t>사건과 관련된 사람에게 애도를 표하거나 피해가 없기를 바라는 것 </a:t>
            </a:r>
          </a:p>
          <a:p>
            <a:pPr marL="402336" lvl="1" indent="0" fontAlgn="base">
              <a:buNone/>
            </a:pPr>
            <a:r>
              <a:rPr lang="en-US" altLang="ja-JP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</a:rPr>
              <a:t>김선일씨의 명복을 빕니다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</a:rPr>
              <a:t>.”</a:t>
            </a:r>
            <a:r>
              <a:rPr lang="en-US" altLang="ja-JP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/>
            </a:r>
            <a:br>
              <a:rPr lang="en-US" altLang="ja-JP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</a:br>
            <a:r>
              <a:rPr lang="en-US" altLang="ko-KR" sz="2000" dirty="0">
                <a:solidFill>
                  <a:srgbClr val="7030A0"/>
                </a:solidFill>
                <a:latin typeface="+mj-ea"/>
              </a:rPr>
              <a:t>“</a:t>
            </a:r>
            <a:r>
              <a:rPr lang="ja-JP" altLang="en-US" sz="2000" dirty="0">
                <a:solidFill>
                  <a:srgbClr val="7030A0"/>
                </a:solidFill>
                <a:latin typeface="+mj-ea"/>
              </a:rPr>
              <a:t>ご冥福をお祈り致しま</a:t>
            </a:r>
            <a:r>
              <a:rPr lang="ja-JP" altLang="en-US" sz="2000" dirty="0" smtClean="0">
                <a:solidFill>
                  <a:srgbClr val="7030A0"/>
                </a:solidFill>
                <a:latin typeface="+mj-ea"/>
              </a:rPr>
              <a:t>す</a:t>
            </a:r>
            <a:r>
              <a:rPr lang="en-US" altLang="ja-JP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명복을 빕니다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”</a:t>
            </a:r>
            <a:endParaRPr lang="ja-JP" altLang="en-US" sz="2000" dirty="0">
              <a:solidFill>
                <a:srgbClr val="7030A0"/>
              </a:solidFill>
              <a:latin typeface="맑은 고딕" pitchFamily="50" charset="-127"/>
            </a:endParaRPr>
          </a:p>
          <a:p>
            <a:pPr marL="109728" indent="0" fontAlgn="base">
              <a:buNone/>
            </a:pPr>
            <a:endParaRPr lang="ko-KR" altLang="en-US" sz="2400" dirty="0"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706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분노 실현 방법의 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 anchor="ctr">
            <a:noAutofit/>
          </a:bodyPr>
          <a:lstStyle/>
          <a:p>
            <a:pPr marL="109728" indent="0">
              <a:buNone/>
            </a:pPr>
            <a:endParaRPr lang="en-US" altLang="ko-KR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9) </a:t>
            </a:r>
            <a:r>
              <a:rPr lang="ko-KR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개탄하기 </a:t>
            </a:r>
            <a:endParaRPr lang="en-US" altLang="ko-KR" sz="2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marL="402336" lvl="1" indent="0">
              <a:buNone/>
            </a:pPr>
            <a:r>
              <a:rPr lang="ko-KR" altLang="en-US" sz="2000" dirty="0">
                <a:solidFill>
                  <a:schemeClr val="tx1"/>
                </a:solidFill>
              </a:rPr>
              <a:t>사건이나 사건에 관련된 사람에 대해 한탄하는 것 </a:t>
            </a:r>
            <a:endParaRPr lang="en-US" altLang="ko-K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marL="402336" lvl="1" indent="0" fontAlgn="base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j-ea"/>
                <a:ea typeface="+mj-ea"/>
              </a:rPr>
              <a:t>“</a:t>
            </a:r>
            <a:r>
              <a:rPr lang="ko-KR" altLang="en-US" sz="2000" dirty="0">
                <a:solidFill>
                  <a:srgbClr val="7030A0"/>
                </a:solidFill>
                <a:latin typeface="+mj-ea"/>
                <a:ea typeface="+mj-ea"/>
              </a:rPr>
              <a:t>실리니 어쩌니 하면서 저 분을 외면한다면 만약 내 자신도 어이없이 납치당해서 저런 일을 당하면 이 나라는 나도 죽도록 </a:t>
            </a:r>
            <a:r>
              <a:rPr lang="ko-KR" altLang="en-US" sz="2000" dirty="0" err="1">
                <a:solidFill>
                  <a:srgbClr val="7030A0"/>
                </a:solidFill>
                <a:latin typeface="+mj-ea"/>
                <a:ea typeface="+mj-ea"/>
              </a:rPr>
              <a:t>내버려둘거란</a:t>
            </a:r>
            <a:r>
              <a:rPr lang="ko-KR" altLang="en-US" sz="2000" dirty="0">
                <a:solidFill>
                  <a:srgbClr val="7030A0"/>
                </a:solidFill>
                <a:latin typeface="+mj-ea"/>
                <a:ea typeface="+mj-ea"/>
              </a:rPr>
              <a:t> 얘기겠네요</a:t>
            </a:r>
            <a:r>
              <a:rPr lang="en-US" altLang="ko-KR" sz="2000" dirty="0" smtClean="0">
                <a:solidFill>
                  <a:srgbClr val="7030A0"/>
                </a:solidFill>
                <a:latin typeface="+mj-ea"/>
                <a:ea typeface="+mj-ea"/>
              </a:rPr>
              <a:t>..” </a:t>
            </a:r>
            <a:endParaRPr lang="en-US" altLang="ko-KR" sz="2000" dirty="0">
              <a:solidFill>
                <a:srgbClr val="7030A0"/>
              </a:solidFill>
              <a:latin typeface="+mj-ea"/>
              <a:ea typeface="+mj-ea"/>
            </a:endParaRPr>
          </a:p>
          <a:p>
            <a:pPr marL="402336" lvl="1" indent="0" fontAlgn="base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“</a:t>
            </a: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How can people kill using Religion as an excuse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.....”</a:t>
            </a:r>
          </a:p>
          <a:p>
            <a:pPr marL="402336" lvl="1" indent="0" fontAlgn="base">
              <a:buNone/>
            </a:pPr>
            <a:endParaRPr lang="en-US" altLang="ko-KR" sz="2000" dirty="0">
              <a:solidFill>
                <a:schemeClr val="accent1"/>
              </a:solidFill>
              <a:latin typeface="+mn-ea"/>
            </a:endParaRPr>
          </a:p>
          <a:p>
            <a:pPr marL="109728" indent="0">
              <a:buNone/>
            </a:pPr>
            <a:r>
              <a:rPr lang="en-US" altLang="ko-KR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10) </a:t>
            </a:r>
            <a:r>
              <a:rPr lang="ko-KR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자책하기 </a:t>
            </a:r>
            <a:endParaRPr lang="en-US" altLang="ko-KR" sz="2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chemeClr val="tx1"/>
                </a:solidFill>
              </a:rPr>
              <a:t>사건에 </a:t>
            </a:r>
            <a:r>
              <a:rPr lang="ko-KR" altLang="en-US" sz="2000" dirty="0">
                <a:solidFill>
                  <a:schemeClr val="tx1"/>
                </a:solidFill>
              </a:rPr>
              <a:t>대한 책임을 </a:t>
            </a:r>
            <a:r>
              <a:rPr lang="ko-KR" altLang="en-US" sz="2000" dirty="0" err="1">
                <a:solidFill>
                  <a:schemeClr val="tx1"/>
                </a:solidFill>
              </a:rPr>
              <a:t>댓글</a:t>
            </a:r>
            <a:r>
              <a:rPr lang="ko-KR" altLang="en-US" sz="2000" dirty="0">
                <a:solidFill>
                  <a:schemeClr val="tx1"/>
                </a:solidFill>
              </a:rPr>
              <a:t> 작성자 본인이나 그가 속한 국가의 국민에게 돌리는 </a:t>
            </a:r>
            <a:r>
              <a:rPr lang="ko-KR" altLang="en-US" sz="2000" dirty="0" smtClean="0">
                <a:solidFill>
                  <a:schemeClr val="tx1"/>
                </a:solidFill>
              </a:rPr>
              <a:t>것</a:t>
            </a:r>
            <a:r>
              <a:rPr lang="en-US" altLang="ko-KR" sz="2000" dirty="0" smtClean="0">
                <a:solidFill>
                  <a:schemeClr val="tx1"/>
                </a:solidFill>
              </a:rPr>
              <a:t> </a:t>
            </a:r>
            <a:endParaRPr lang="ko-KR" altLang="en-US" sz="2000" dirty="0">
              <a:solidFill>
                <a:schemeClr val="tx1"/>
              </a:solidFill>
            </a:endParaRP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+mj-ea"/>
                <a:ea typeface="+mj-ea"/>
              </a:rPr>
              <a:t>“</a:t>
            </a:r>
            <a:r>
              <a:rPr lang="ko-KR" altLang="en-US" sz="2000" dirty="0">
                <a:solidFill>
                  <a:srgbClr val="7030A0"/>
                </a:solidFill>
                <a:latin typeface="+mj-ea"/>
                <a:ea typeface="+mj-ea"/>
              </a:rPr>
              <a:t>같은 국민의 한 사람으로서 미안하고 미안한 마음에 </a:t>
            </a:r>
            <a:r>
              <a:rPr lang="ko-KR" altLang="en-US" sz="2000" dirty="0" smtClean="0">
                <a:solidFill>
                  <a:srgbClr val="7030A0"/>
                </a:solidFill>
                <a:latin typeface="+mj-ea"/>
                <a:ea typeface="+mj-ea"/>
              </a:rPr>
              <a:t>그를 잊는다는 </a:t>
            </a:r>
            <a:r>
              <a:rPr lang="ko-KR" altLang="en-US" sz="2000" dirty="0">
                <a:solidFill>
                  <a:srgbClr val="7030A0"/>
                </a:solidFill>
                <a:latin typeface="+mj-ea"/>
                <a:ea typeface="+mj-ea"/>
              </a:rPr>
              <a:t>게 죄스러웠습니다</a:t>
            </a:r>
            <a:r>
              <a:rPr lang="en-US" altLang="ko-KR" sz="2000" dirty="0" smtClean="0">
                <a:solidFill>
                  <a:srgbClr val="7030A0"/>
                </a:solidFill>
                <a:latin typeface="+mj-ea"/>
                <a:ea typeface="+mj-ea"/>
              </a:rPr>
              <a:t>.”</a:t>
            </a:r>
            <a:endParaRPr lang="en-US" altLang="ko-KR" sz="2000" dirty="0">
              <a:solidFill>
                <a:srgbClr val="7030A0"/>
              </a:solidFill>
              <a:latin typeface="+mj-ea"/>
              <a:ea typeface="+mj-ea"/>
            </a:endParaRPr>
          </a:p>
          <a:p>
            <a:pPr marL="402336" lvl="1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j-ea"/>
                <a:ea typeface="+mj-ea"/>
              </a:rPr>
              <a:t>“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How </a:t>
            </a: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quickly we forget what that led to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.”</a:t>
            </a:r>
            <a:endParaRPr lang="en-US" altLang="ko-KR" sz="2000" dirty="0">
              <a:solidFill>
                <a:srgbClr val="7030A0"/>
              </a:solidFill>
              <a:latin typeface="+mn-ea"/>
            </a:endParaRPr>
          </a:p>
          <a:p>
            <a:pPr marL="109728" indent="0">
              <a:buNone/>
            </a:pPr>
            <a:endParaRPr lang="ja-JP" altLang="en-US" sz="2000" dirty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2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6439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sz="3800" dirty="0" smtClean="0"/>
              <a:t>분노 표현의 세 가지 양식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 smtClean="0"/>
              <a:t> </a:t>
            </a:r>
            <a:r>
              <a:rPr lang="en-US" altLang="ko-KR" sz="2600" dirty="0" smtClean="0">
                <a:latin typeface="+mj-ea"/>
              </a:rPr>
              <a:t>Averill (1982</a:t>
            </a:r>
            <a:r>
              <a:rPr lang="en-US" altLang="ko-KR" sz="2600" dirty="0">
                <a:latin typeface="+mj-ea"/>
              </a:rPr>
              <a:t>) </a:t>
            </a:r>
            <a:r>
              <a:rPr lang="ko-KR" altLang="en-US" sz="2600" dirty="0">
                <a:latin typeface="+mj-ea"/>
              </a:rPr>
              <a:t>및 </a:t>
            </a:r>
            <a:r>
              <a:rPr lang="en-US" altLang="ko-KR" sz="2600" dirty="0">
                <a:latin typeface="+mj-ea"/>
              </a:rPr>
              <a:t>Spielberger, </a:t>
            </a:r>
            <a:r>
              <a:rPr lang="en-US" altLang="ko-KR" sz="2600" dirty="0" smtClean="0">
                <a:latin typeface="+mj-ea"/>
              </a:rPr>
              <a:t>Krasner &amp; Solomon </a:t>
            </a:r>
          </a:p>
          <a:p>
            <a:pPr marL="109728" indent="0">
              <a:buNone/>
            </a:pPr>
            <a:r>
              <a:rPr lang="en-US" altLang="ko-KR" sz="2600" dirty="0" smtClean="0">
                <a:latin typeface="+mj-ea"/>
              </a:rPr>
              <a:t>(1988)</a:t>
            </a:r>
            <a:r>
              <a:rPr lang="ko-KR" altLang="en-US" sz="2600" dirty="0" smtClean="0">
                <a:latin typeface="+mj-ea"/>
              </a:rPr>
              <a:t>에 의하면 분노의 표현은 다음과 같이 크게</a:t>
            </a:r>
            <a:r>
              <a:rPr lang="en-US" altLang="ko-KR" sz="2600" dirty="0" smtClean="0">
                <a:latin typeface="+mj-ea"/>
              </a:rPr>
              <a:t> </a:t>
            </a:r>
            <a:r>
              <a:rPr lang="ko-KR" altLang="en-US" sz="2600" dirty="0" smtClean="0">
                <a:latin typeface="+mj-ea"/>
              </a:rPr>
              <a:t>세 </a:t>
            </a:r>
            <a:endParaRPr lang="en-US" altLang="ko-KR" sz="2600" dirty="0" smtClean="0">
              <a:latin typeface="+mj-ea"/>
            </a:endParaRPr>
          </a:p>
          <a:p>
            <a:pPr marL="109728" indent="0">
              <a:buNone/>
            </a:pPr>
            <a:r>
              <a:rPr lang="ko-KR" altLang="en-US" sz="2600" dirty="0" smtClean="0">
                <a:latin typeface="+mj-ea"/>
              </a:rPr>
              <a:t>가지 양식으로 일어난다</a:t>
            </a:r>
            <a:r>
              <a:rPr lang="en-US" altLang="ko-KR" sz="2600" dirty="0" smtClean="0">
                <a:latin typeface="+mj-ea"/>
              </a:rPr>
              <a:t>:</a:t>
            </a:r>
          </a:p>
          <a:p>
            <a:pPr marL="109728" indent="0">
              <a:buNone/>
            </a:pPr>
            <a:r>
              <a:rPr lang="en-US" altLang="ko-KR" dirty="0">
                <a:latin typeface="+mj-ea"/>
              </a:rPr>
              <a:t> </a:t>
            </a:r>
            <a:r>
              <a:rPr lang="en-US" altLang="ko-KR" dirty="0" smtClean="0">
                <a:latin typeface="+mj-ea"/>
              </a:rPr>
              <a:t>  </a:t>
            </a:r>
            <a:endParaRPr lang="en-US" altLang="ko-KR" dirty="0" smtClean="0"/>
          </a:p>
          <a:p>
            <a:pPr marL="109728" indent="0">
              <a:buNone/>
            </a:pPr>
            <a:r>
              <a:rPr lang="en-US" altLang="ko-KR" dirty="0" smtClean="0">
                <a:latin typeface="+mj-ea"/>
                <a:ea typeface="+mj-ea"/>
              </a:rPr>
              <a:t>  1. Anger-out (</a:t>
            </a:r>
            <a:r>
              <a:rPr lang="ko-KR" altLang="en-US" dirty="0" smtClean="0">
                <a:latin typeface="+mj-ea"/>
                <a:ea typeface="+mj-ea"/>
              </a:rPr>
              <a:t>분노의 표출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r>
              <a:rPr lang="en-US" altLang="ko-KR" dirty="0">
                <a:latin typeface="+mj-ea"/>
                <a:ea typeface="+mj-ea"/>
              </a:rPr>
              <a:t> </a:t>
            </a:r>
            <a:r>
              <a:rPr lang="en-US" altLang="ko-KR" dirty="0" smtClean="0">
                <a:latin typeface="+mj-ea"/>
                <a:ea typeface="+mj-ea"/>
              </a:rPr>
              <a:t> 2. Anger-in (</a:t>
            </a:r>
            <a:r>
              <a:rPr lang="ko-KR" altLang="en-US" dirty="0" smtClean="0">
                <a:latin typeface="+mj-ea"/>
                <a:ea typeface="+mj-ea"/>
              </a:rPr>
              <a:t>분노의 삭임</a:t>
            </a:r>
            <a:r>
              <a:rPr lang="en-US" altLang="ko-KR" dirty="0" smtClean="0">
                <a:latin typeface="+mj-ea"/>
                <a:ea typeface="+mj-ea"/>
              </a:rPr>
              <a:t>) </a:t>
            </a:r>
          </a:p>
          <a:p>
            <a:pPr marL="109728" indent="0">
              <a:buNone/>
            </a:pPr>
            <a:r>
              <a:rPr lang="en-US" altLang="ko-KR" dirty="0">
                <a:latin typeface="+mj-ea"/>
                <a:ea typeface="+mj-ea"/>
              </a:rPr>
              <a:t> </a:t>
            </a:r>
            <a:r>
              <a:rPr lang="en-US" altLang="ko-KR" dirty="0" smtClean="0">
                <a:latin typeface="+mj-ea"/>
                <a:ea typeface="+mj-ea"/>
              </a:rPr>
              <a:t> 3. Anger-control (</a:t>
            </a:r>
            <a:r>
              <a:rPr lang="ko-KR" altLang="en-US" dirty="0" smtClean="0">
                <a:latin typeface="+mj-ea"/>
                <a:ea typeface="+mj-ea"/>
              </a:rPr>
              <a:t>분노의 다스림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1436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539552" y="2564904"/>
            <a:ext cx="7992888" cy="180020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066800"/>
          </a:xfrm>
        </p:spPr>
        <p:txBody>
          <a:bodyPr/>
          <a:lstStyle/>
          <a:p>
            <a:r>
              <a:rPr lang="en-US" altLang="ko-KR" dirty="0" smtClean="0"/>
              <a:t>Anger-out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분노 실현 방법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n-ea"/>
              </a:rPr>
              <a:t>1) </a:t>
            </a:r>
            <a:r>
              <a:rPr lang="ko-KR" altLang="en-US" dirty="0" smtClean="0">
                <a:latin typeface="+mn-ea"/>
              </a:rPr>
              <a:t>모욕하기</a:t>
            </a:r>
            <a:r>
              <a:rPr lang="en-US" altLang="ko-KR" dirty="0" smtClean="0">
                <a:latin typeface="+mn-ea"/>
              </a:rPr>
              <a:t>			2</a:t>
            </a:r>
            <a:r>
              <a:rPr lang="en-US" altLang="ko-KR" dirty="0">
                <a:latin typeface="+mn-ea"/>
              </a:rPr>
              <a:t>) </a:t>
            </a:r>
            <a:r>
              <a:rPr lang="ko-KR" altLang="en-US" dirty="0" smtClean="0">
                <a:latin typeface="+mn-ea"/>
              </a:rPr>
              <a:t>비속어 사용하기</a:t>
            </a: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n-ea"/>
              </a:rPr>
              <a:t>3) </a:t>
            </a:r>
            <a:r>
              <a:rPr lang="ko-KR" altLang="en-US" dirty="0" smtClean="0">
                <a:latin typeface="+mn-ea"/>
              </a:rPr>
              <a:t>저주하기</a:t>
            </a:r>
            <a:r>
              <a:rPr lang="en-US" altLang="ko-KR" dirty="0" smtClean="0">
                <a:latin typeface="+mn-ea"/>
              </a:rPr>
              <a:t>			4) </a:t>
            </a:r>
            <a:r>
              <a:rPr lang="ko-KR" altLang="en-US" dirty="0" smtClean="0">
                <a:latin typeface="+mn-ea"/>
              </a:rPr>
              <a:t>책임 묻기</a:t>
            </a: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n-ea"/>
              </a:rPr>
              <a:t>5) </a:t>
            </a:r>
            <a:r>
              <a:rPr lang="ko-KR" altLang="en-US" dirty="0" smtClean="0">
                <a:latin typeface="+mn-ea"/>
              </a:rPr>
              <a:t>협박하기</a:t>
            </a:r>
            <a:r>
              <a:rPr lang="en-US" altLang="ko-KR" dirty="0" smtClean="0">
                <a:latin typeface="+mn-ea"/>
              </a:rPr>
              <a:t>			</a:t>
            </a:r>
          </a:p>
          <a:p>
            <a:pPr marL="109728" indent="0" fontAlgn="base">
              <a:buNone/>
            </a:pPr>
            <a:endParaRPr lang="en-US" altLang="ko-KR" dirty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500" dirty="0" smtClean="0">
                <a:latin typeface="+mj-ea"/>
                <a:ea typeface="+mj-ea"/>
              </a:rPr>
              <a:t>‘</a:t>
            </a:r>
            <a:r>
              <a:rPr lang="ko-KR" altLang="en-US" sz="2500" dirty="0">
                <a:latin typeface="+mj-ea"/>
                <a:ea typeface="+mj-ea"/>
              </a:rPr>
              <a:t>분노의 표출</a:t>
            </a:r>
            <a:r>
              <a:rPr lang="en-US" altLang="ko-KR" sz="2500" dirty="0" smtClean="0">
                <a:latin typeface="+mj-ea"/>
                <a:ea typeface="+mj-ea"/>
              </a:rPr>
              <a:t>(Anger-out)’</a:t>
            </a:r>
            <a:br>
              <a:rPr lang="en-US" altLang="ko-KR" sz="2500" dirty="0" smtClean="0">
                <a:latin typeface="+mj-ea"/>
                <a:ea typeface="+mj-ea"/>
              </a:rPr>
            </a:br>
            <a:r>
              <a:rPr lang="en-US" altLang="ko-KR" sz="2500" dirty="0" smtClean="0">
                <a:latin typeface="+mj-ea"/>
                <a:ea typeface="+mj-ea"/>
              </a:rPr>
              <a:t>to express one’s anger toward other people or objects in the environment relatively</a:t>
            </a:r>
            <a:r>
              <a:rPr lang="ko-KR" altLang="en-US" sz="2500" dirty="0" smtClean="0">
                <a:latin typeface="+mj-ea"/>
                <a:ea typeface="+mj-ea"/>
              </a:rPr>
              <a:t> </a:t>
            </a:r>
            <a:r>
              <a:rPr lang="en-US" altLang="ko-KR" sz="2500" dirty="0" smtClean="0">
                <a:latin typeface="+mj-ea"/>
                <a:ea typeface="+mj-ea"/>
              </a:rPr>
              <a:t>in a straightforward way </a:t>
            </a:r>
            <a:endParaRPr lang="en-US" altLang="ko-KR" sz="2500" dirty="0">
              <a:latin typeface="+mj-ea"/>
              <a:ea typeface="+mj-ea"/>
            </a:endParaRPr>
          </a:p>
          <a:p>
            <a:pPr marL="109728" indent="0" fontAlgn="base">
              <a:buNone/>
            </a:pPr>
            <a:endParaRPr lang="ko-KR" altLang="en-US" dirty="0">
              <a:latin typeface="+mn-ea"/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92080" y="4621505"/>
            <a:ext cx="489204" cy="36004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369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539552" y="2564904"/>
            <a:ext cx="7992888" cy="180020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Anger-control</a:t>
            </a:r>
            <a:r>
              <a:rPr lang="ko-KR" altLang="en-US" dirty="0" smtClean="0"/>
              <a:t>의 분노 실현 방법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n-ea"/>
              </a:rPr>
              <a:t>6</a:t>
            </a:r>
            <a:r>
              <a:rPr lang="en-US" altLang="ko-KR" dirty="0">
                <a:latin typeface="+mn-ea"/>
              </a:rPr>
              <a:t>) </a:t>
            </a:r>
            <a:r>
              <a:rPr lang="ko-KR" altLang="en-US" dirty="0" smtClean="0">
                <a:latin typeface="+mn-ea"/>
              </a:rPr>
              <a:t>설명하기</a:t>
            </a:r>
            <a:r>
              <a:rPr lang="en-US" altLang="ko-KR" dirty="0" smtClean="0">
                <a:latin typeface="+mn-ea"/>
              </a:rPr>
              <a:t>			7</a:t>
            </a:r>
            <a:r>
              <a:rPr lang="en-US" altLang="ko-KR" dirty="0">
                <a:latin typeface="+mn-ea"/>
              </a:rPr>
              <a:t>) </a:t>
            </a:r>
            <a:r>
              <a:rPr lang="ko-KR" altLang="en-US" dirty="0">
                <a:latin typeface="+mn-ea"/>
              </a:rPr>
              <a:t>주장하기</a:t>
            </a:r>
            <a:r>
              <a:rPr lang="en-US" altLang="ko-KR" dirty="0">
                <a:latin typeface="+mn-ea"/>
              </a:rPr>
              <a:t>	</a:t>
            </a: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n-ea"/>
              </a:rPr>
              <a:t>8</a:t>
            </a:r>
            <a:r>
              <a:rPr lang="en-US" altLang="ko-KR" dirty="0">
                <a:latin typeface="+mn-ea"/>
              </a:rPr>
              <a:t>) </a:t>
            </a:r>
            <a:r>
              <a:rPr lang="ko-KR" altLang="en-US" dirty="0">
                <a:latin typeface="+mn-ea"/>
              </a:rPr>
              <a:t>동정심 표시하기</a:t>
            </a: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j-ea"/>
                <a:ea typeface="+mj-ea"/>
              </a:rPr>
              <a:t>          </a:t>
            </a:r>
          </a:p>
          <a:p>
            <a:pPr marL="109728" indent="0" fontAlgn="base">
              <a:buNone/>
            </a:pPr>
            <a:endParaRPr lang="en-US" altLang="ko-KR" sz="2500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500" dirty="0" smtClean="0">
                <a:latin typeface="+mn-ea"/>
              </a:rPr>
              <a:t>‘</a:t>
            </a:r>
            <a:r>
              <a:rPr lang="ko-KR" altLang="en-US" sz="2500" dirty="0">
                <a:latin typeface="+mn-ea"/>
              </a:rPr>
              <a:t>분노의 </a:t>
            </a:r>
            <a:r>
              <a:rPr lang="ko-KR" altLang="en-US" sz="2500" dirty="0" smtClean="0">
                <a:latin typeface="+mn-ea"/>
              </a:rPr>
              <a:t>다스림</a:t>
            </a:r>
            <a:r>
              <a:rPr lang="en-US" altLang="ko-KR" sz="2500" dirty="0" smtClean="0">
                <a:latin typeface="+mn-ea"/>
              </a:rPr>
              <a:t>(Anger-control)’</a:t>
            </a:r>
            <a:r>
              <a:rPr lang="en-US" altLang="ko-KR" sz="2500" dirty="0">
                <a:latin typeface="+mn-ea"/>
              </a:rPr>
              <a:t/>
            </a:r>
            <a:br>
              <a:rPr lang="en-US" altLang="ko-KR" sz="2500" dirty="0">
                <a:latin typeface="+mn-ea"/>
              </a:rPr>
            </a:br>
            <a:r>
              <a:rPr lang="en-US" altLang="ko-KR" sz="2500" dirty="0" smtClean="0">
                <a:latin typeface="+mn-ea"/>
              </a:rPr>
              <a:t>an effort or endeavor </a:t>
            </a:r>
            <a:r>
              <a:rPr lang="en-US" altLang="ko-KR" sz="2500" dirty="0">
                <a:latin typeface="+mn-ea"/>
              </a:rPr>
              <a:t>to gain and maintain control over </a:t>
            </a:r>
            <a:r>
              <a:rPr lang="en-US" altLang="ko-KR" sz="2500" dirty="0" smtClean="0">
                <a:latin typeface="+mn-ea"/>
              </a:rPr>
              <a:t>one’s anger</a:t>
            </a:r>
            <a:endParaRPr lang="en-US" altLang="ko-KR" dirty="0">
              <a:latin typeface="+mn-ea"/>
            </a:endParaRPr>
          </a:p>
          <a:p>
            <a:pPr marL="109728" indent="0" fontAlgn="base">
              <a:buNone/>
            </a:pPr>
            <a:endParaRPr lang="en-US" altLang="ko-KR" dirty="0">
              <a:latin typeface="+mj-ea"/>
              <a:ea typeface="+mj-ea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97531" y="4612411"/>
            <a:ext cx="489204" cy="36004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749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539552" y="2564904"/>
            <a:ext cx="7992888" cy="180020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Anger-in</a:t>
            </a:r>
            <a:r>
              <a:rPr lang="ko-KR" altLang="en-US" dirty="0" smtClean="0"/>
              <a:t>의 분노 실현 방법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n-ea"/>
              </a:rPr>
              <a:t>9</a:t>
            </a:r>
            <a:r>
              <a:rPr lang="en-US" altLang="ko-KR" dirty="0">
                <a:latin typeface="+mn-ea"/>
              </a:rPr>
              <a:t>) </a:t>
            </a:r>
            <a:r>
              <a:rPr lang="ko-KR" altLang="en-US" dirty="0">
                <a:latin typeface="+mn-ea"/>
              </a:rPr>
              <a:t>개탄하기</a:t>
            </a:r>
            <a:r>
              <a:rPr lang="en-US" altLang="ko-KR" dirty="0">
                <a:latin typeface="+mn-ea"/>
              </a:rPr>
              <a:t>			10) </a:t>
            </a:r>
            <a:r>
              <a:rPr lang="ko-KR" altLang="en-US" dirty="0">
                <a:latin typeface="+mn-ea"/>
              </a:rPr>
              <a:t>자책하기</a:t>
            </a:r>
            <a:endParaRPr lang="en-US" altLang="ko-KR" dirty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j-ea"/>
                <a:ea typeface="+mj-ea"/>
              </a:rPr>
              <a:t>          </a:t>
            </a:r>
          </a:p>
          <a:p>
            <a:pPr marL="109728" indent="0" fontAlgn="base">
              <a:buNone/>
            </a:pPr>
            <a:endParaRPr lang="en-US" altLang="ko-KR" dirty="0">
              <a:latin typeface="+mj-ea"/>
              <a:ea typeface="+mj-ea"/>
            </a:endParaRPr>
          </a:p>
          <a:p>
            <a:pPr marL="109728" indent="0" fontAlgn="base">
              <a:buNone/>
            </a:pPr>
            <a:r>
              <a:rPr lang="ko-KR" altLang="en-US" sz="2500" dirty="0" smtClean="0">
                <a:latin typeface="+mn-ea"/>
              </a:rPr>
              <a:t>‘</a:t>
            </a:r>
            <a:r>
              <a:rPr lang="ko-KR" altLang="en-US" sz="2500" dirty="0">
                <a:latin typeface="+mn-ea"/>
              </a:rPr>
              <a:t>분노의 </a:t>
            </a:r>
            <a:r>
              <a:rPr lang="ko-KR" altLang="en-US" sz="2500" dirty="0" smtClean="0">
                <a:latin typeface="+mn-ea"/>
              </a:rPr>
              <a:t>삭임</a:t>
            </a:r>
            <a:r>
              <a:rPr lang="en-US" altLang="ko-KR" sz="2500" dirty="0" smtClean="0">
                <a:latin typeface="+mn-ea"/>
              </a:rPr>
              <a:t>(Anger-in)’</a:t>
            </a:r>
            <a:r>
              <a:rPr lang="en-US" altLang="ko-KR" sz="2500" dirty="0">
                <a:latin typeface="+mn-ea"/>
              </a:rPr>
              <a:t/>
            </a:r>
            <a:br>
              <a:rPr lang="en-US" altLang="ko-KR" sz="2500" dirty="0">
                <a:latin typeface="+mn-ea"/>
              </a:rPr>
            </a:br>
            <a:r>
              <a:rPr lang="en-US" altLang="ko-KR" sz="2500" dirty="0" smtClean="0">
                <a:latin typeface="+mn-ea"/>
              </a:rPr>
              <a:t>to express one’s anger inwardly toward oneself in a suppressed manner</a:t>
            </a:r>
            <a:endParaRPr lang="ko-KR" altLang="en-US" sz="2500" dirty="0">
              <a:latin typeface="+mn-ea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50348" y="4681478"/>
            <a:ext cx="489204" cy="36004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404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연구 방법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u"/>
            </a:pPr>
            <a:r>
              <a:rPr lang="ko-KR" altLang="en-US" dirty="0" err="1" smtClean="0"/>
              <a:t>유투브</a:t>
            </a:r>
            <a:r>
              <a:rPr lang="en-US" altLang="ko-KR" dirty="0"/>
              <a:t>(www.youtube.com</a:t>
            </a:r>
            <a:r>
              <a:rPr lang="en-US" altLang="ko-KR" dirty="0" smtClean="0"/>
              <a:t>)</a:t>
            </a:r>
            <a:r>
              <a:rPr lang="ko-KR" altLang="en-US" dirty="0" smtClean="0"/>
              <a:t>와 </a:t>
            </a:r>
            <a:r>
              <a:rPr lang="ko-KR" altLang="en-US" dirty="0" err="1" smtClean="0"/>
              <a:t>뉴욕타임즈</a:t>
            </a:r>
            <a:endParaRPr lang="en-US" altLang="ko-KR" dirty="0" smtClean="0"/>
          </a:p>
          <a:p>
            <a:pPr marL="109728" indent="0">
              <a:buNone/>
            </a:pPr>
            <a:r>
              <a:rPr lang="en-US" altLang="ko-KR" dirty="0" smtClean="0"/>
              <a:t>(</a:t>
            </a:r>
            <a:r>
              <a:rPr lang="en-US" altLang="ko-KR" dirty="0"/>
              <a:t>www.nytimes.com</a:t>
            </a:r>
            <a:r>
              <a:rPr lang="en-US" altLang="ko-KR" dirty="0" smtClean="0"/>
              <a:t>) </a:t>
            </a:r>
            <a:r>
              <a:rPr lang="ko-KR" altLang="en-US" dirty="0" smtClean="0"/>
              <a:t>웹 사이트에서 </a:t>
            </a:r>
            <a:r>
              <a:rPr lang="ko-KR" altLang="en-US" dirty="0"/>
              <a:t>사건이 </a:t>
            </a:r>
            <a:r>
              <a:rPr lang="ko-KR" altLang="en-US" dirty="0" smtClean="0"/>
              <a:t>        </a:t>
            </a:r>
            <a:endParaRPr lang="en-US" altLang="ko-KR" dirty="0"/>
          </a:p>
          <a:p>
            <a:pPr marL="109728" indent="0">
              <a:buNone/>
            </a:pPr>
            <a:r>
              <a:rPr lang="ko-KR" altLang="en-US" dirty="0" smtClean="0"/>
              <a:t>발생한 </a:t>
            </a:r>
            <a:r>
              <a:rPr lang="ko-KR" altLang="en-US" dirty="0"/>
              <a:t>시간과 가장 가까운 </a:t>
            </a:r>
            <a:r>
              <a:rPr lang="ko-KR" altLang="en-US" dirty="0" err="1"/>
              <a:t>댓글을</a:t>
            </a:r>
            <a:r>
              <a:rPr lang="ko-KR" altLang="en-US" dirty="0"/>
              <a:t> 우선으로 하여 </a:t>
            </a:r>
            <a:endParaRPr lang="en-US" altLang="ko-KR" dirty="0" smtClean="0"/>
          </a:p>
          <a:p>
            <a:pPr marL="109728" indent="0">
              <a:buNone/>
            </a:pPr>
            <a:r>
              <a:rPr lang="ko-KR" altLang="en-US" dirty="0" smtClean="0"/>
              <a:t>각 언어별로 </a:t>
            </a:r>
            <a:r>
              <a:rPr lang="en-US" altLang="ko-KR" dirty="0"/>
              <a:t>100</a:t>
            </a:r>
            <a:r>
              <a:rPr lang="ko-KR" altLang="en-US" dirty="0"/>
              <a:t>개씩 </a:t>
            </a:r>
            <a:r>
              <a:rPr lang="ko-KR" altLang="en-US" dirty="0" smtClean="0"/>
              <a:t>수집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en-US" altLang="ko-KR" dirty="0" smtClean="0"/>
          </a:p>
          <a:p>
            <a:pPr>
              <a:buFont typeface="Wingdings" pitchFamily="2" charset="2"/>
              <a:buChar char="u"/>
            </a:pPr>
            <a:r>
              <a:rPr lang="ko-KR" altLang="en-US" dirty="0" smtClean="0"/>
              <a:t> 그 </a:t>
            </a:r>
            <a:r>
              <a:rPr lang="ko-KR" altLang="en-US" dirty="0" err="1" smtClean="0"/>
              <a:t>댓글에</a:t>
            </a:r>
            <a:r>
              <a:rPr lang="ko-KR" altLang="en-US" dirty="0" smtClean="0"/>
              <a:t> 포함된 </a:t>
            </a:r>
            <a:r>
              <a:rPr lang="ko-KR" altLang="en-US" dirty="0"/>
              <a:t>총 </a:t>
            </a:r>
            <a:r>
              <a:rPr lang="en-US" altLang="ko-KR" dirty="0"/>
              <a:t>482</a:t>
            </a:r>
            <a:r>
              <a:rPr lang="ko-KR" altLang="en-US" dirty="0"/>
              <a:t>개의 분노 표현을 </a:t>
            </a:r>
            <a:r>
              <a:rPr lang="ko-KR" altLang="en-US" dirty="0" smtClean="0"/>
              <a:t>확인</a:t>
            </a:r>
            <a:endParaRPr lang="en-US" altLang="ko-KR" dirty="0" smtClean="0"/>
          </a:p>
          <a:p>
            <a:pPr marL="109728" indent="0">
              <a:buNone/>
            </a:pPr>
            <a:r>
              <a:rPr lang="ko-KR" altLang="en-US" dirty="0" smtClean="0"/>
              <a:t>하고 분노 실현 방법과 분노 표현 양식으로 분석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0877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분석 결과</a:t>
            </a:r>
            <a:r>
              <a:rPr lang="en-US" altLang="ko-KR" dirty="0" smtClean="0"/>
              <a:t>: </a:t>
            </a:r>
            <a:r>
              <a:rPr lang="ko-KR" altLang="en-US" dirty="0" smtClean="0"/>
              <a:t>그림</a:t>
            </a:r>
            <a:r>
              <a:rPr lang="en-US" altLang="ko-KR" dirty="0" smtClean="0"/>
              <a:t>-1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184576"/>
          </a:xfrm>
        </p:spPr>
        <p:txBody>
          <a:bodyPr/>
          <a:lstStyle/>
          <a:p>
            <a:pPr marL="109728" indent="0" algn="ctr" fontAlgn="base" latinLnBrk="0">
              <a:buNone/>
            </a:pPr>
            <a:endParaRPr lang="en-US" altLang="ko-KR" sz="1600" dirty="0" smtClean="0"/>
          </a:p>
          <a:p>
            <a:pPr marL="109728" indent="0" algn="ctr" fontAlgn="base" latinLnBrk="0">
              <a:buNone/>
            </a:pPr>
            <a:r>
              <a:rPr lang="ko-KR" altLang="en-US" sz="1600" dirty="0" smtClean="0"/>
              <a:t>그림</a:t>
            </a:r>
            <a:r>
              <a:rPr lang="en-US" altLang="ko-KR" sz="1600" dirty="0"/>
              <a:t>-1. </a:t>
            </a:r>
            <a:r>
              <a:rPr lang="ko-KR" altLang="en-US" sz="1600" dirty="0"/>
              <a:t>언어별 분노 실현 </a:t>
            </a:r>
            <a:r>
              <a:rPr lang="ko-KR" altLang="en-US" sz="1600" dirty="0" smtClean="0"/>
              <a:t>방법</a:t>
            </a:r>
            <a:endParaRPr lang="en-US" altLang="ko-KR" sz="1600" dirty="0" smtClean="0"/>
          </a:p>
          <a:p>
            <a:pPr marL="109728" indent="0" algn="ctr" fontAlgn="base" latinLnBrk="0">
              <a:buNone/>
            </a:pPr>
            <a:endParaRPr lang="en-US" altLang="ko-KR" sz="1600" dirty="0" smtClean="0"/>
          </a:p>
          <a:p>
            <a:pPr marL="109728" indent="0" algn="ctr" fontAlgn="base" latinLnBrk="0">
              <a:buNone/>
            </a:pPr>
            <a:endParaRPr lang="ko-KR" altLang="en-US" sz="1600" dirty="0"/>
          </a:p>
          <a:p>
            <a:pPr marL="109728" indent="0" algn="ctr" fontAlgn="base" latinLnBrk="0">
              <a:buNone/>
            </a:pPr>
            <a:endParaRPr lang="ko-KR" altLang="en-US" sz="1600" dirty="0" smtClean="0"/>
          </a:p>
          <a:p>
            <a:pPr marL="109728" indent="0" algn="ctr" fontAlgn="base" latinLnBrk="0">
              <a:buNone/>
            </a:pPr>
            <a:endParaRPr lang="en-US" altLang="ko-KR" sz="1600" dirty="0" smtClean="0">
              <a:latin typeface="+mj-ea"/>
              <a:ea typeface="+mj-ea"/>
            </a:endParaRPr>
          </a:p>
        </p:txBody>
      </p:sp>
      <p:graphicFrame>
        <p:nvGraphicFramePr>
          <p:cNvPr id="6" name="차트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3965334"/>
              </p:ext>
            </p:extLst>
          </p:nvPr>
        </p:nvGraphicFramePr>
        <p:xfrm>
          <a:off x="-148560" y="2204864"/>
          <a:ext cx="9261102" cy="3507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42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분석 결과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한국어</a:t>
            </a:r>
            <a:r>
              <a:rPr lang="en-US" altLang="ko-KR" dirty="0" smtClean="0"/>
              <a:t>(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169</a:t>
            </a:r>
            <a:r>
              <a:rPr lang="ko-KR" altLang="en-US" dirty="0" smtClean="0"/>
              <a:t>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184576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 9)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개탄하기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(19.52%)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4)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책임 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묻기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(16.57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%) 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〉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 marL="109728" indent="0">
              <a:buNone/>
            </a:pP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2)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비속어 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사용하기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(14.20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%) 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〉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 marL="109728" indent="0">
              <a:buNone/>
            </a:pP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7)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주장하기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(13.02%)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8)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동정심 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표시하기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(10.65%)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1)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모욕하기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(8.28%)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3)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저주하기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(7.10%)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6)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설명하기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(4.74%)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5)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협박하기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(3.55%)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10)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자책하기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2.37%)</a:t>
            </a:r>
            <a:r>
              <a:rPr lang="en-US" altLang="ko-KR" sz="2400" dirty="0">
                <a:latin typeface="맑은 고딕" pitchFamily="50" charset="-127"/>
                <a:ea typeface="맑은 고딕" pitchFamily="50" charset="-127"/>
              </a:rPr>
              <a:t/>
            </a:r>
            <a:br>
              <a:rPr lang="en-US" altLang="ko-KR" sz="2400" dirty="0">
                <a:latin typeface="맑은 고딕" pitchFamily="50" charset="-127"/>
                <a:ea typeface="맑은 고딕" pitchFamily="50" charset="-127"/>
              </a:rPr>
            </a:b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956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분석 결과</a:t>
            </a:r>
            <a:r>
              <a:rPr lang="en-US" altLang="ko-KR" dirty="0" smtClean="0"/>
              <a:t>: </a:t>
            </a:r>
            <a:r>
              <a:rPr lang="ko-KR" altLang="en-US" dirty="0" smtClean="0"/>
              <a:t>영어</a:t>
            </a:r>
            <a:r>
              <a:rPr lang="en-US" altLang="ko-KR" dirty="0" smtClean="0"/>
              <a:t>(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161</a:t>
            </a:r>
            <a:r>
              <a:rPr lang="ko-KR" altLang="en-US" dirty="0" smtClean="0"/>
              <a:t>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18457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400" b="1" dirty="0">
                <a:latin typeface="맑은 고딕" pitchFamily="50" charset="-127"/>
                <a:ea typeface="맑은 고딕" pitchFamily="50" charset="-127"/>
              </a:rPr>
              <a:t/>
            </a:r>
            <a:br>
              <a:rPr lang="en-US" altLang="ko-KR" sz="2400" b="1" dirty="0">
                <a:latin typeface="맑은 고딕" pitchFamily="50" charset="-127"/>
                <a:ea typeface="맑은 고딕" pitchFamily="50" charset="-127"/>
              </a:rPr>
            </a:b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7)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주장하기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(24.84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%) 〉</a:t>
            </a:r>
            <a:endParaRPr lang="en-US" altLang="ko-KR" sz="2600" dirty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2)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비속어 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사용하기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(19.25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%) 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〉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1)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모욕하기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, 4)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책임 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묻기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600" dirty="0" smtClean="0">
                <a:latin typeface="맑은 고딕" pitchFamily="50" charset="-127"/>
                <a:ea typeface="맑은 고딕" pitchFamily="50" charset="-127"/>
              </a:rPr>
              <a:t>각 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14.29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3)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저주하기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(9.94%)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6)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설명하기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(8.70%)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9)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개탄하기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(5.59%)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5)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협박하기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(1.86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%) 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〉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8)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동정심 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표시하기</a:t>
            </a: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, 10)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자책하기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600" dirty="0" smtClean="0">
                <a:latin typeface="맑은 고딕" pitchFamily="50" charset="-127"/>
                <a:ea typeface="맑은 고딕" pitchFamily="50" charset="-127"/>
              </a:rPr>
              <a:t>각 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0.62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%)</a:t>
            </a:r>
          </a:p>
        </p:txBody>
      </p:sp>
    </p:spTree>
    <p:extLst>
      <p:ext uri="{BB962C8B-B14F-4D97-AF65-F5344CB8AC3E}">
        <p14:creationId xmlns:p14="http://schemas.microsoft.com/office/powerpoint/2010/main" val="275336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연구 목표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endParaRPr lang="en-US" altLang="ko-KR" dirty="0" smtClean="0"/>
          </a:p>
          <a:p>
            <a:pPr algn="dist" fontAlgn="base">
              <a:buFont typeface="Wingdings" panose="05000000000000000000" pitchFamily="2" charset="2"/>
              <a:buChar char="u"/>
            </a:pPr>
            <a:r>
              <a:rPr lang="ko-KR" altLang="en-US" dirty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이슬람 </a:t>
            </a:r>
            <a:r>
              <a:rPr lang="ko-KR" altLang="en-US" dirty="0">
                <a:latin typeface="+mn-ea"/>
              </a:rPr>
              <a:t>무장 세력들이 인질을 </a:t>
            </a:r>
            <a:r>
              <a:rPr lang="ko-KR" altLang="en-US" dirty="0" smtClean="0">
                <a:latin typeface="+mn-ea"/>
              </a:rPr>
              <a:t>살해하겠다고    </a:t>
            </a:r>
            <a:endParaRPr lang="en-US" altLang="ko-KR" dirty="0" smtClean="0">
              <a:latin typeface="+mn-ea"/>
            </a:endParaRPr>
          </a:p>
          <a:p>
            <a:pPr marL="109728" indent="0" algn="dist" fontAlgn="base">
              <a:buNone/>
            </a:pPr>
            <a:r>
              <a:rPr lang="ko-KR" altLang="en-US" dirty="0" smtClean="0">
                <a:latin typeface="+mn-ea"/>
              </a:rPr>
              <a:t>협박하는 인터넷 동영상에 대한 한국어와 </a:t>
            </a:r>
            <a:r>
              <a:rPr lang="ko-KR" altLang="en-US" dirty="0">
                <a:latin typeface="+mn-ea"/>
              </a:rPr>
              <a:t>영어 및 </a:t>
            </a:r>
            <a:endParaRPr lang="en-US" altLang="ko-KR" dirty="0" smtClean="0">
              <a:latin typeface="+mn-ea"/>
            </a:endParaRPr>
          </a:p>
          <a:p>
            <a:pPr marL="109728" indent="0" algn="dist" fontAlgn="base">
              <a:buNone/>
            </a:pPr>
            <a:r>
              <a:rPr lang="ko-KR" altLang="en-US" dirty="0" smtClean="0">
                <a:latin typeface="+mn-ea"/>
              </a:rPr>
              <a:t>일본어의 </a:t>
            </a:r>
            <a:r>
              <a:rPr lang="ko-KR" altLang="en-US" dirty="0" err="1" smtClean="0">
                <a:latin typeface="+mn-ea"/>
              </a:rPr>
              <a:t>분노성</a:t>
            </a:r>
            <a:r>
              <a:rPr lang="ko-KR" altLang="en-US" dirty="0" smtClean="0">
                <a:latin typeface="+mn-ea"/>
              </a:rPr>
              <a:t> </a:t>
            </a:r>
            <a:r>
              <a:rPr lang="ko-KR" altLang="en-US" dirty="0" err="1" smtClean="0">
                <a:latin typeface="+mn-ea"/>
              </a:rPr>
              <a:t>댓글을</a:t>
            </a:r>
            <a:r>
              <a:rPr lang="ko-KR" altLang="en-US" dirty="0" smtClean="0">
                <a:latin typeface="+mn-ea"/>
              </a:rPr>
              <a:t> 언어 행위적인 측면에서 </a:t>
            </a:r>
            <a:endParaRPr lang="en-US" altLang="ko-KR" dirty="0">
              <a:latin typeface="+mn-ea"/>
            </a:endParaRPr>
          </a:p>
          <a:p>
            <a:pPr marL="109728" indent="0" algn="dist" fontAlgn="base">
              <a:buNone/>
            </a:pPr>
            <a:r>
              <a:rPr lang="ko-KR" altLang="en-US" dirty="0" smtClean="0">
                <a:latin typeface="+mn-ea"/>
              </a:rPr>
              <a:t>조사하고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세 언어에서의 결과를 </a:t>
            </a:r>
            <a:r>
              <a:rPr lang="ko-KR" altLang="en-US" dirty="0" smtClean="0">
                <a:latin typeface="+mn-ea"/>
              </a:rPr>
              <a:t>문화화용적 </a:t>
            </a: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dirty="0" smtClean="0">
                <a:latin typeface="+mn-ea"/>
              </a:rPr>
              <a:t>관점에서 대조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분석한다</a:t>
            </a:r>
            <a:r>
              <a:rPr lang="en-US" altLang="ko-KR" dirty="0" smtClean="0">
                <a:latin typeface="+mn-ea"/>
              </a:rPr>
              <a:t>.  </a:t>
            </a:r>
            <a:endParaRPr lang="ko-KR" altLang="en-US" dirty="0">
              <a:latin typeface="+mn-ea"/>
            </a:endParaRPr>
          </a:p>
          <a:p>
            <a:pPr marL="109728" indent="0" algn="just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631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분석 결과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일본어</a:t>
            </a:r>
            <a:r>
              <a:rPr lang="en-US" altLang="ko-KR" dirty="0" smtClean="0"/>
              <a:t>(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152</a:t>
            </a:r>
            <a:r>
              <a:rPr lang="ko-KR" altLang="en-US" dirty="0" smtClean="0"/>
              <a:t>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18457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400" b="1" dirty="0" smtClean="0">
                <a:latin typeface="맑은 고딕" pitchFamily="50" charset="-127"/>
                <a:ea typeface="맑은 고딕" pitchFamily="50" charset="-127"/>
              </a:rPr>
              <a:t/>
            </a:r>
            <a:br>
              <a:rPr lang="en-US" altLang="ko-KR" sz="2400" b="1" dirty="0" smtClean="0">
                <a:latin typeface="맑은 고딕" pitchFamily="50" charset="-127"/>
                <a:ea typeface="맑은 고딕" pitchFamily="50" charset="-127"/>
              </a:rPr>
            </a:br>
            <a:r>
              <a:rPr lang="en-US" altLang="ko-KR" sz="24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4)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책임 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묻기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(27.63%)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7)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주장하기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(23.03%)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1)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모욕하기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(18.42%)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3)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저주하기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(7.90%)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8)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동정심 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표시하기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(5.92%)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2)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비속어 </a:t>
            </a:r>
            <a:r>
              <a:rPr lang="ko-KR" altLang="en-US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사용하기</a:t>
            </a: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, 6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설명하기</a:t>
            </a: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, 9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개탄하기 </a:t>
            </a:r>
            <a:endParaRPr lang="en-US" altLang="ko-KR" sz="2600" b="1" dirty="0" smtClean="0">
              <a:solidFill>
                <a:schemeClr val="accent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600" dirty="0" smtClean="0">
                <a:latin typeface="맑은 고딕" pitchFamily="50" charset="-127"/>
                <a:ea typeface="맑은 고딕" pitchFamily="50" charset="-127"/>
              </a:rPr>
              <a:t>각 </a:t>
            </a:r>
            <a:r>
              <a:rPr lang="en-US" altLang="ko-KR" sz="2600" dirty="0" smtClean="0">
                <a:latin typeface="맑은 고딕" pitchFamily="50" charset="-127"/>
                <a:ea typeface="맑은 고딕" pitchFamily="50" charset="-127"/>
              </a:rPr>
              <a:t>4.61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 5)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협박하기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(1.97%) 〉 </a:t>
            </a:r>
            <a:endParaRPr lang="en-US" altLang="ko-KR" sz="26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10) </a:t>
            </a:r>
            <a:r>
              <a:rPr lang="ko-KR" altLang="en-US" sz="26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자책하기</a:t>
            </a:r>
            <a:r>
              <a:rPr lang="en-US" altLang="ko-KR" sz="2600" dirty="0">
                <a:latin typeface="맑은 고딕" pitchFamily="50" charset="-127"/>
                <a:ea typeface="맑은 고딕" pitchFamily="50" charset="-127"/>
              </a:rPr>
              <a:t>(1.30%) </a:t>
            </a:r>
          </a:p>
        </p:txBody>
      </p:sp>
    </p:spTree>
    <p:extLst>
      <p:ext uri="{BB962C8B-B14F-4D97-AF65-F5344CB8AC3E}">
        <p14:creationId xmlns:p14="http://schemas.microsoft.com/office/powerpoint/2010/main" val="33796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분석 결과</a:t>
            </a:r>
            <a:r>
              <a:rPr lang="en-US" altLang="ko-KR" dirty="0" smtClean="0"/>
              <a:t>:</a:t>
            </a:r>
            <a:r>
              <a:rPr lang="ko-KR" altLang="en-US" dirty="0" smtClean="0"/>
              <a:t> 표</a:t>
            </a:r>
            <a:r>
              <a:rPr lang="en-US" altLang="ko-KR" dirty="0" smtClean="0"/>
              <a:t>-1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184576"/>
          </a:xfrm>
        </p:spPr>
        <p:txBody>
          <a:bodyPr/>
          <a:lstStyle/>
          <a:p>
            <a:pPr marL="109728" indent="0" algn="ctr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109728" indent="0" algn="ctr">
              <a:buNone/>
            </a:pPr>
            <a:r>
              <a:rPr lang="ko-KR" altLang="en-US" sz="1600" dirty="0" smtClean="0">
                <a:latin typeface="+mj-ea"/>
                <a:ea typeface="+mj-ea"/>
              </a:rPr>
              <a:t>표</a:t>
            </a:r>
            <a:r>
              <a:rPr lang="en-US" altLang="ko-KR" sz="1600" dirty="0">
                <a:latin typeface="+mj-ea"/>
                <a:ea typeface="+mj-ea"/>
              </a:rPr>
              <a:t>-1. </a:t>
            </a:r>
            <a:r>
              <a:rPr lang="ko-KR" altLang="en-US" sz="1600" dirty="0">
                <a:latin typeface="+mj-ea"/>
                <a:ea typeface="+mj-ea"/>
              </a:rPr>
              <a:t>언어별 분노 실현 방법 </a:t>
            </a:r>
            <a:r>
              <a:rPr lang="en-US" altLang="ko-KR" sz="1600" dirty="0">
                <a:latin typeface="+mj-ea"/>
                <a:ea typeface="+mj-ea"/>
              </a:rPr>
              <a:t>(</a:t>
            </a:r>
            <a:r>
              <a:rPr lang="ko-KR" altLang="en-US" sz="1600" dirty="0">
                <a:latin typeface="+mj-ea"/>
                <a:ea typeface="+mj-ea"/>
              </a:rPr>
              <a:t>단위</a:t>
            </a:r>
            <a:r>
              <a:rPr lang="en-US" altLang="ko-KR" sz="1600" dirty="0">
                <a:latin typeface="+mj-ea"/>
                <a:ea typeface="+mj-ea"/>
              </a:rPr>
              <a:t>: %)</a:t>
            </a:r>
            <a:endParaRPr lang="ko-KR" altLang="en-US" sz="1600" dirty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6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945440"/>
              </p:ext>
            </p:extLst>
          </p:nvPr>
        </p:nvGraphicFramePr>
        <p:xfrm>
          <a:off x="323528" y="2132856"/>
          <a:ext cx="8568953" cy="3672409"/>
        </p:xfrm>
        <a:graphic>
          <a:graphicData uri="http://schemas.openxmlformats.org/drawingml/2006/table">
            <a:tbl>
              <a:tblPr/>
              <a:tblGrid>
                <a:gridCol w="716091"/>
                <a:gridCol w="698244"/>
                <a:gridCol w="813029"/>
                <a:gridCol w="640852"/>
                <a:gridCol w="698244"/>
                <a:gridCol w="698244"/>
                <a:gridCol w="640852"/>
                <a:gridCol w="698244"/>
                <a:gridCol w="813029"/>
                <a:gridCol w="698244"/>
                <a:gridCol w="698244"/>
                <a:gridCol w="755636"/>
              </a:tblGrid>
              <a:tr h="1251958">
                <a:tc>
                  <a:txBody>
                    <a:bodyPr/>
                    <a:lstStyle/>
                    <a:p>
                      <a:pPr marL="0" marR="0" indent="0" algn="just" fontAlgn="ctr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1)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모욕 하기</a:t>
                      </a:r>
                    </a:p>
                  </a:txBody>
                  <a:tcPr marL="64770" marR="64770" marT="17907" marB="17907" anchor="ctr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2)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비속어 사용하기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3)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저주 하기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4)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책임 묻기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5)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협박 하기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6)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설명 하기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7)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주장 하기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8)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동정심 표시하기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9)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개탄 하기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10)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자책 하기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합계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6817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한국어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8.28</a:t>
                      </a:r>
                    </a:p>
                  </a:txBody>
                  <a:tcPr marL="64770" marR="64770" marT="17907" marB="17907" anchor="ctr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14.20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7.10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16.57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3.55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4.74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13.02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10.65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19.52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2.37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100.00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6817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영어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14.29</a:t>
                      </a:r>
                    </a:p>
                  </a:txBody>
                  <a:tcPr marL="64770" marR="64770" marT="17907" marB="17907" anchor="ctr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19.25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9.94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14.29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1.86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8.70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24.84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0.62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5.59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0.62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100.00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6817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일본어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18.42</a:t>
                      </a:r>
                    </a:p>
                  </a:txBody>
                  <a:tcPr marL="64770" marR="64770" marT="17907" marB="17907" anchor="ctr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4.61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7.90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27.63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1.97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4.61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23.03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5.92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4.61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1.30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100.00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34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분석 결과</a:t>
            </a:r>
            <a:r>
              <a:rPr lang="en-US" altLang="ko-KR" dirty="0" smtClean="0"/>
              <a:t>: </a:t>
            </a:r>
            <a:r>
              <a:rPr lang="ko-KR" altLang="en-US" dirty="0" smtClean="0"/>
              <a:t>분노 표현의 </a:t>
            </a:r>
            <a:r>
              <a:rPr lang="en-US" altLang="ko-KR" dirty="0" smtClean="0"/>
              <a:t>3 </a:t>
            </a:r>
            <a:r>
              <a:rPr lang="ko-KR" altLang="en-US" dirty="0" smtClean="0"/>
              <a:t>양식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184576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altLang="ko-KR" dirty="0">
              <a:latin typeface="+mn-ea"/>
            </a:endParaRPr>
          </a:p>
          <a:p>
            <a:pPr>
              <a:buFont typeface="Wingdings" pitchFamily="2" charset="2"/>
              <a:buChar char="u"/>
            </a:pPr>
            <a:r>
              <a:rPr lang="ko-KR" altLang="en-US" dirty="0" smtClean="0">
                <a:solidFill>
                  <a:schemeClr val="tx1"/>
                </a:solidFill>
                <a:latin typeface="+mn-ea"/>
              </a:rPr>
              <a:t>분노의 표출</a:t>
            </a:r>
            <a:r>
              <a:rPr lang="en-US" altLang="ko-KR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ko-KR" altLang="en-US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dirty="0" smtClean="0">
                <a:solidFill>
                  <a:schemeClr val="tx1"/>
                </a:solidFill>
                <a:latin typeface="+mn-ea"/>
              </a:rPr>
            </a:br>
            <a:r>
              <a:rPr lang="en-US" altLang="ko-KR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600" b="1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(</a:t>
            </a:r>
            <a:r>
              <a:rPr lang="en-US" altLang="ko-KR" sz="2600" b="1" dirty="0">
                <a:solidFill>
                  <a:srgbClr val="0070C0"/>
                </a:solidFill>
                <a:latin typeface="+mn-ea"/>
              </a:rPr>
              <a:t>60.53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%) 〉 </a:t>
            </a:r>
            <a:r>
              <a:rPr lang="ko-KR" altLang="en-US" sz="2600" b="1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(</a:t>
            </a:r>
            <a:r>
              <a:rPr lang="en-US" altLang="ko-KR" sz="2600" b="1" dirty="0">
                <a:solidFill>
                  <a:srgbClr val="0070C0"/>
                </a:solidFill>
                <a:latin typeface="+mn-ea"/>
              </a:rPr>
              <a:t>59.63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%)</a:t>
            </a:r>
            <a:r>
              <a:rPr lang="ko-KR" altLang="en-US" sz="26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600" b="1" dirty="0">
                <a:solidFill>
                  <a:srgbClr val="0070C0"/>
                </a:solidFill>
                <a:latin typeface="+mn-ea"/>
              </a:rPr>
              <a:t>〉</a:t>
            </a:r>
            <a:r>
              <a:rPr lang="ko-KR" altLang="en-US" sz="26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600" b="1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(</a:t>
            </a:r>
            <a:r>
              <a:rPr lang="en-US" altLang="ko-KR" sz="2600" b="1" dirty="0">
                <a:solidFill>
                  <a:srgbClr val="0070C0"/>
                </a:solidFill>
                <a:latin typeface="+mn-ea"/>
              </a:rPr>
              <a:t>49.70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%)</a:t>
            </a:r>
            <a:br>
              <a:rPr lang="en-US" altLang="ko-KR" sz="2600" b="1" dirty="0" smtClean="0">
                <a:solidFill>
                  <a:srgbClr val="0070C0"/>
                </a:solidFill>
                <a:latin typeface="+mn-ea"/>
              </a:rPr>
            </a:br>
            <a:endParaRPr lang="en-US" altLang="ko-KR" sz="2600" b="1" dirty="0">
              <a:solidFill>
                <a:srgbClr val="0070C0"/>
              </a:solidFill>
              <a:latin typeface="+mn-ea"/>
            </a:endParaRPr>
          </a:p>
          <a:p>
            <a:pPr>
              <a:buFont typeface="Wingdings" pitchFamily="2" charset="2"/>
              <a:buChar char="u"/>
            </a:pPr>
            <a:r>
              <a:rPr lang="ko-KR" altLang="en-US" dirty="0" smtClean="0">
                <a:solidFill>
                  <a:schemeClr val="tx1"/>
                </a:solidFill>
                <a:latin typeface="+mn-ea"/>
              </a:rPr>
              <a:t>분노의 다스림</a:t>
            </a:r>
            <a:r>
              <a:rPr lang="en-US" altLang="ko-KR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ko-KR" altLang="en-US" dirty="0" smtClean="0">
                <a:solidFill>
                  <a:schemeClr val="tx1"/>
                </a:solidFill>
                <a:latin typeface="+mn-ea"/>
              </a:rPr>
              <a:t>  </a:t>
            </a:r>
            <a:r>
              <a:rPr lang="en-US" altLang="ko-KR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dirty="0" smtClean="0">
                <a:solidFill>
                  <a:schemeClr val="tx1"/>
                </a:solidFill>
                <a:latin typeface="+mn-ea"/>
              </a:rPr>
            </a:br>
            <a:r>
              <a:rPr lang="en-US" altLang="ko-KR" sz="2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600" b="1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(</a:t>
            </a:r>
            <a:r>
              <a:rPr lang="en-US" altLang="ko-KR" sz="2600" b="1" dirty="0">
                <a:solidFill>
                  <a:srgbClr val="0070C0"/>
                </a:solidFill>
                <a:latin typeface="+mn-ea"/>
              </a:rPr>
              <a:t>34.16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%)</a:t>
            </a:r>
            <a:r>
              <a:rPr lang="ko-KR" altLang="en-US" sz="26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600" b="1" dirty="0">
                <a:solidFill>
                  <a:srgbClr val="0070C0"/>
                </a:solidFill>
                <a:latin typeface="+mn-ea"/>
              </a:rPr>
              <a:t>〉</a:t>
            </a:r>
            <a:r>
              <a:rPr lang="ko-KR" altLang="en-US" sz="26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600" b="1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(</a:t>
            </a:r>
            <a:r>
              <a:rPr lang="en-US" altLang="ko-KR" sz="2600" b="1" dirty="0">
                <a:solidFill>
                  <a:srgbClr val="0070C0"/>
                </a:solidFill>
                <a:latin typeface="+mn-ea"/>
              </a:rPr>
              <a:t>33.56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%)</a:t>
            </a:r>
            <a:r>
              <a:rPr lang="ko-KR" altLang="en-US" sz="26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600" b="1" dirty="0">
                <a:solidFill>
                  <a:srgbClr val="0070C0"/>
                </a:solidFill>
                <a:latin typeface="+mn-ea"/>
              </a:rPr>
              <a:t>〉</a:t>
            </a:r>
            <a:r>
              <a:rPr lang="ko-KR" altLang="en-US" sz="26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600" b="1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(</a:t>
            </a:r>
            <a:r>
              <a:rPr lang="en-US" altLang="ko-KR" sz="2600" b="1" dirty="0">
                <a:solidFill>
                  <a:srgbClr val="0070C0"/>
                </a:solidFill>
                <a:latin typeface="+mn-ea"/>
              </a:rPr>
              <a:t>28.41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%)</a:t>
            </a:r>
            <a:br>
              <a:rPr lang="en-US" altLang="ko-KR" sz="2600" b="1" dirty="0" smtClean="0">
                <a:solidFill>
                  <a:srgbClr val="0070C0"/>
                </a:solidFill>
                <a:latin typeface="+mn-ea"/>
              </a:rPr>
            </a:br>
            <a:endParaRPr lang="en-US" altLang="ko-KR" sz="2600" b="1" dirty="0">
              <a:solidFill>
                <a:srgbClr val="0070C0"/>
              </a:solidFill>
              <a:latin typeface="+mn-ea"/>
            </a:endParaRPr>
          </a:p>
          <a:p>
            <a:pPr>
              <a:buFont typeface="Wingdings" pitchFamily="2" charset="2"/>
              <a:buChar char="u"/>
            </a:pPr>
            <a:r>
              <a:rPr lang="ko-KR" altLang="en-US" dirty="0" smtClean="0">
                <a:solidFill>
                  <a:schemeClr val="tx1"/>
                </a:solidFill>
                <a:latin typeface="+mn-ea"/>
              </a:rPr>
              <a:t>분노의 삭임</a:t>
            </a:r>
            <a:r>
              <a:rPr lang="en-US" altLang="ko-KR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ko-KR" altLang="en-US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dirty="0" smtClean="0">
                <a:solidFill>
                  <a:schemeClr val="tx1"/>
                </a:solidFill>
                <a:latin typeface="+mn-ea"/>
              </a:rPr>
            </a:b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2600" b="1" dirty="0" smtClean="0">
                <a:solidFill>
                  <a:srgbClr val="0070C0"/>
                </a:solidFill>
                <a:latin typeface="+mj-ea"/>
                <a:ea typeface="+mj-ea"/>
              </a:rPr>
              <a:t>한국어</a:t>
            </a:r>
            <a:r>
              <a:rPr lang="en-US" altLang="ko-KR" sz="2600" b="1" dirty="0" smtClean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en-US" altLang="ko-KR" sz="2600" b="1" dirty="0">
                <a:solidFill>
                  <a:srgbClr val="0070C0"/>
                </a:solidFill>
                <a:latin typeface="+mj-ea"/>
                <a:ea typeface="+mj-ea"/>
              </a:rPr>
              <a:t>21.89</a:t>
            </a:r>
            <a:r>
              <a:rPr lang="en-US" altLang="ko-KR" sz="2600" b="1" dirty="0" smtClean="0">
                <a:solidFill>
                  <a:srgbClr val="0070C0"/>
                </a:solidFill>
                <a:latin typeface="+mj-ea"/>
                <a:ea typeface="+mj-ea"/>
              </a:rPr>
              <a:t>%)</a:t>
            </a:r>
            <a:r>
              <a:rPr lang="ko-KR" altLang="en-US" sz="2600" b="1" dirty="0" smtClean="0">
                <a:solidFill>
                  <a:srgbClr val="0070C0"/>
                </a:solidFill>
                <a:latin typeface="+mj-ea"/>
                <a:ea typeface="+mj-ea"/>
              </a:rPr>
              <a:t> </a:t>
            </a:r>
            <a:r>
              <a:rPr lang="en-US" altLang="ko-KR" sz="2600" b="1" dirty="0">
                <a:solidFill>
                  <a:srgbClr val="0070C0"/>
                </a:solidFill>
                <a:latin typeface="+mj-ea"/>
                <a:ea typeface="+mj-ea"/>
              </a:rPr>
              <a:t>〉</a:t>
            </a:r>
            <a:r>
              <a:rPr lang="ko-KR" altLang="en-US" sz="2600" b="1" dirty="0">
                <a:solidFill>
                  <a:srgbClr val="0070C0"/>
                </a:solidFill>
                <a:latin typeface="+mj-ea"/>
                <a:ea typeface="+mj-ea"/>
              </a:rPr>
              <a:t> </a:t>
            </a:r>
            <a:r>
              <a:rPr lang="ko-KR" altLang="en-US" sz="2600" b="1" dirty="0" smtClean="0">
                <a:solidFill>
                  <a:srgbClr val="0070C0"/>
                </a:solidFill>
                <a:latin typeface="+mj-ea"/>
                <a:ea typeface="+mj-ea"/>
              </a:rPr>
              <a:t>영어</a:t>
            </a:r>
            <a:r>
              <a:rPr lang="en-US" altLang="ko-KR" sz="2600" b="1" dirty="0" smtClean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en-US" altLang="ko-KR" sz="2600" b="1" dirty="0">
                <a:solidFill>
                  <a:srgbClr val="0070C0"/>
                </a:solidFill>
                <a:latin typeface="+mj-ea"/>
                <a:ea typeface="+mj-ea"/>
              </a:rPr>
              <a:t>6.21</a:t>
            </a:r>
            <a:r>
              <a:rPr lang="en-US" altLang="ko-KR" sz="2600" b="1" dirty="0" smtClean="0">
                <a:solidFill>
                  <a:srgbClr val="0070C0"/>
                </a:solidFill>
                <a:latin typeface="+mj-ea"/>
                <a:ea typeface="+mj-ea"/>
              </a:rPr>
              <a:t>%)</a:t>
            </a:r>
            <a:r>
              <a:rPr lang="ko-KR" altLang="en-US" sz="2600" b="1" dirty="0" smtClean="0">
                <a:solidFill>
                  <a:srgbClr val="0070C0"/>
                </a:solidFill>
                <a:latin typeface="+mj-ea"/>
                <a:ea typeface="+mj-ea"/>
              </a:rPr>
              <a:t> </a:t>
            </a:r>
            <a:r>
              <a:rPr lang="en-US" altLang="ko-KR" sz="2600" b="1" dirty="0">
                <a:solidFill>
                  <a:srgbClr val="0070C0"/>
                </a:solidFill>
                <a:latin typeface="+mj-ea"/>
                <a:ea typeface="+mj-ea"/>
              </a:rPr>
              <a:t>〉</a:t>
            </a:r>
            <a:r>
              <a:rPr lang="ko-KR" altLang="en-US" sz="2600" b="1" dirty="0">
                <a:solidFill>
                  <a:srgbClr val="0070C0"/>
                </a:solidFill>
                <a:latin typeface="+mj-ea"/>
                <a:ea typeface="+mj-ea"/>
              </a:rPr>
              <a:t> </a:t>
            </a:r>
            <a:r>
              <a:rPr lang="ko-KR" altLang="en-US" sz="2600" b="1" dirty="0" smtClean="0">
                <a:solidFill>
                  <a:srgbClr val="0070C0"/>
                </a:solidFill>
                <a:latin typeface="+mj-ea"/>
                <a:ea typeface="+mj-ea"/>
              </a:rPr>
              <a:t>일본어</a:t>
            </a:r>
            <a:r>
              <a:rPr lang="en-US" altLang="ko-KR" sz="2600" b="1" dirty="0" smtClean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en-US" altLang="ko-KR" sz="2600" b="1" dirty="0">
                <a:solidFill>
                  <a:srgbClr val="0070C0"/>
                </a:solidFill>
                <a:latin typeface="+mj-ea"/>
                <a:ea typeface="+mj-ea"/>
              </a:rPr>
              <a:t>5.91</a:t>
            </a:r>
            <a:r>
              <a:rPr lang="en-US" altLang="ko-KR" sz="2600" b="1" dirty="0" smtClean="0">
                <a:solidFill>
                  <a:srgbClr val="0070C0"/>
                </a:solidFill>
                <a:latin typeface="+mj-ea"/>
                <a:ea typeface="+mj-ea"/>
              </a:rPr>
              <a:t>%)</a:t>
            </a:r>
            <a:endParaRPr lang="en-US" altLang="ko-KR" sz="2600" b="1" dirty="0">
              <a:solidFill>
                <a:srgbClr val="0070C0"/>
              </a:solidFill>
              <a:latin typeface="+mj-ea"/>
              <a:ea typeface="+mj-ea"/>
            </a:endParaRPr>
          </a:p>
          <a:p>
            <a:pPr marL="109728" indent="0" algn="just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0023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분석 결과</a:t>
            </a:r>
            <a:r>
              <a:rPr lang="en-US" altLang="ko-KR" dirty="0" smtClean="0"/>
              <a:t>:</a:t>
            </a:r>
            <a:r>
              <a:rPr lang="ko-KR" altLang="en-US" dirty="0" smtClean="0"/>
              <a:t> 표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184576"/>
          </a:xfrm>
        </p:spPr>
        <p:txBody>
          <a:bodyPr/>
          <a:lstStyle/>
          <a:p>
            <a:pPr marL="109728" indent="0" algn="ctr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109728" indent="0" algn="ctr" fontAlgn="base" latinLnBrk="0">
              <a:buNone/>
            </a:pPr>
            <a:endParaRPr lang="en-US" altLang="ko-KR" sz="1600" dirty="0" smtClean="0">
              <a:latin typeface="+mj-ea"/>
              <a:ea typeface="+mj-ea"/>
            </a:endParaRPr>
          </a:p>
          <a:p>
            <a:pPr marL="109728" indent="0" algn="ctr" fontAlgn="base" latinLnBrk="0">
              <a:buNone/>
            </a:pPr>
            <a:r>
              <a:rPr lang="ko-KR" altLang="en-US" sz="1600" dirty="0" smtClean="0">
                <a:latin typeface="+mj-ea"/>
                <a:ea typeface="+mj-ea"/>
              </a:rPr>
              <a:t>표</a:t>
            </a:r>
            <a:r>
              <a:rPr lang="en-US" altLang="ko-KR" sz="1600" dirty="0">
                <a:latin typeface="+mj-ea"/>
                <a:ea typeface="+mj-ea"/>
              </a:rPr>
              <a:t>-2. </a:t>
            </a:r>
            <a:r>
              <a:rPr lang="ko-KR" altLang="en-US" sz="1600" dirty="0">
                <a:latin typeface="+mj-ea"/>
                <a:ea typeface="+mj-ea"/>
              </a:rPr>
              <a:t>언어별 </a:t>
            </a:r>
            <a:r>
              <a:rPr lang="en-US" altLang="ko-KR" sz="1600" dirty="0">
                <a:latin typeface="+mj-ea"/>
                <a:ea typeface="+mj-ea"/>
              </a:rPr>
              <a:t>Averill(1982) </a:t>
            </a:r>
            <a:r>
              <a:rPr lang="ko-KR" altLang="en-US" sz="1600" dirty="0">
                <a:latin typeface="+mj-ea"/>
                <a:ea typeface="+mj-ea"/>
              </a:rPr>
              <a:t>및 </a:t>
            </a:r>
            <a:r>
              <a:rPr lang="en-US" altLang="ko-KR" sz="1600" dirty="0">
                <a:latin typeface="+mj-ea"/>
                <a:ea typeface="+mj-ea"/>
              </a:rPr>
              <a:t>Spielberger, Krasner &amp; Solomon(1988)</a:t>
            </a:r>
            <a:r>
              <a:rPr lang="ko-KR" altLang="en-US" sz="1600" dirty="0">
                <a:latin typeface="+mj-ea"/>
                <a:ea typeface="+mj-ea"/>
              </a:rPr>
              <a:t>의 분노 표현 양식 </a:t>
            </a:r>
            <a:r>
              <a:rPr lang="en-US" altLang="ko-KR" sz="1600" dirty="0">
                <a:latin typeface="+mj-ea"/>
                <a:ea typeface="+mj-ea"/>
              </a:rPr>
              <a:t>(</a:t>
            </a:r>
            <a:r>
              <a:rPr lang="ko-KR" altLang="en-US" sz="1600" dirty="0">
                <a:latin typeface="+mj-ea"/>
                <a:ea typeface="+mj-ea"/>
              </a:rPr>
              <a:t>단위</a:t>
            </a:r>
            <a:r>
              <a:rPr lang="en-US" altLang="ko-KR" sz="1600" dirty="0">
                <a:latin typeface="+mj-ea"/>
                <a:ea typeface="+mj-ea"/>
              </a:rPr>
              <a:t>: %)</a:t>
            </a:r>
            <a:endParaRPr lang="ko-KR" altLang="en-US" sz="1600" dirty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600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569260"/>
              </p:ext>
            </p:extLst>
          </p:nvPr>
        </p:nvGraphicFramePr>
        <p:xfrm>
          <a:off x="827584" y="2708920"/>
          <a:ext cx="7776864" cy="2448270"/>
        </p:xfrm>
        <a:graphic>
          <a:graphicData uri="http://schemas.openxmlformats.org/drawingml/2006/table">
            <a:tbl>
              <a:tblPr/>
              <a:tblGrid>
                <a:gridCol w="1944216"/>
                <a:gridCol w="1944216"/>
                <a:gridCol w="1944216"/>
                <a:gridCol w="1944216"/>
              </a:tblGrid>
              <a:tr h="4896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분노 실현 </a:t>
                      </a:r>
                      <a:r>
                        <a:rPr lang="ko-KR" altLang="en-US" sz="18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양식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한국어</a:t>
                      </a:r>
                    </a:p>
                  </a:txBody>
                  <a:tcPr marL="64770" marR="64770" marT="17907" marB="17907" anchor="ctr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영어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일본어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분노의 표출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49.70</a:t>
                      </a:r>
                    </a:p>
                  </a:txBody>
                  <a:tcPr marL="64770" marR="64770" marT="17907" marB="17907" anchor="ctr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59.63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60.53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분노의 다스림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28.41</a:t>
                      </a:r>
                    </a:p>
                  </a:txBody>
                  <a:tcPr marL="64770" marR="64770" marT="17907" marB="17907" anchor="ctr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34.16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33.56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분노의 삭임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21.89</a:t>
                      </a:r>
                    </a:p>
                  </a:txBody>
                  <a:tcPr marL="64770" marR="64770" marT="17907" marB="17907" anchor="ctr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6.21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5.91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합계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100.00</a:t>
                      </a:r>
                    </a:p>
                  </a:txBody>
                  <a:tcPr marL="64770" marR="64770" marT="17907" marB="17907" anchor="ctr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100.00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100.00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22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분석 결과</a:t>
            </a:r>
            <a:r>
              <a:rPr lang="en-US" altLang="ko-KR" dirty="0" smtClean="0"/>
              <a:t>: </a:t>
            </a:r>
            <a:r>
              <a:rPr lang="ko-KR" altLang="en-US" dirty="0" smtClean="0"/>
              <a:t>그림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511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ko-KR" altLang="en-US" sz="1600" dirty="0" smtClean="0">
                <a:latin typeface="+mn-ea"/>
              </a:rPr>
              <a:t>그림</a:t>
            </a:r>
            <a:r>
              <a:rPr lang="en-US" altLang="ko-KR" sz="1600" dirty="0" smtClean="0">
                <a:latin typeface="+mn-ea"/>
              </a:rPr>
              <a:t>-2  </a:t>
            </a:r>
            <a:r>
              <a:rPr lang="ko-KR" altLang="en-US" sz="1600" dirty="0" smtClean="0">
                <a:latin typeface="+mn-ea"/>
              </a:rPr>
              <a:t>언어별 분노 표현 양식</a:t>
            </a:r>
            <a:endParaRPr lang="en-US" altLang="ko-KR" sz="1600" dirty="0" smtClean="0">
              <a:latin typeface="+mn-ea"/>
            </a:endParaRPr>
          </a:p>
          <a:p>
            <a:pPr marL="109728" indent="0" algn="just">
              <a:buNone/>
            </a:pPr>
            <a:endParaRPr lang="ko-KR" altLang="en-US" sz="1200" dirty="0"/>
          </a:p>
        </p:txBody>
      </p:sp>
      <p:graphicFrame>
        <p:nvGraphicFramePr>
          <p:cNvPr id="4" name="차트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7235680"/>
              </p:ext>
            </p:extLst>
          </p:nvPr>
        </p:nvGraphicFramePr>
        <p:xfrm>
          <a:off x="395536" y="2204864"/>
          <a:ext cx="842493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621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분노 표현 양식과 실현 방법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663694"/>
            <a:ext cx="8280920" cy="5184576"/>
          </a:xfrm>
        </p:spPr>
        <p:txBody>
          <a:bodyPr/>
          <a:lstStyle/>
          <a:p>
            <a:pPr algn="just" fontAlgn="base" latinLnBrk="0">
              <a:buFont typeface="Wingdings" pitchFamily="2" charset="2"/>
              <a:buChar char="u"/>
            </a:pPr>
            <a:r>
              <a:rPr lang="ko-KR" altLang="en-US" sz="2200" b="1" dirty="0" smtClean="0">
                <a:latin typeface="+mn-ea"/>
              </a:rPr>
              <a:t>분노의 표출 </a:t>
            </a:r>
            <a:endParaRPr lang="en-US" altLang="ko-KR" sz="2200" b="1" dirty="0">
              <a:latin typeface="+mn-ea"/>
            </a:endParaRPr>
          </a:p>
          <a:p>
            <a:pPr marL="402336" lvl="1" indent="0" algn="just" fontAlgn="base" latinLnBrk="0">
              <a:buNone/>
            </a:pPr>
            <a:r>
              <a:rPr lang="en-US" altLang="ko-KR" sz="2000" b="1" dirty="0" smtClean="0">
                <a:latin typeface="+mn-ea"/>
              </a:rPr>
              <a:t>1)</a:t>
            </a:r>
            <a:r>
              <a:rPr lang="ko-KR" altLang="en-US" sz="2000" b="1" dirty="0" smtClean="0">
                <a:latin typeface="+mn-ea"/>
              </a:rPr>
              <a:t>모욕하기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(18.42%)</a:t>
            </a:r>
            <a:r>
              <a:rPr lang="ko-KR" altLang="en-US" sz="2000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(14.29%)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 〉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(8.28%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)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 </a:t>
            </a:r>
          </a:p>
          <a:p>
            <a:pPr marL="402336" lvl="1" indent="0" algn="just" fontAlgn="base" latinLnBrk="0">
              <a:buNone/>
            </a:pPr>
            <a:r>
              <a:rPr lang="en-US" altLang="ko-KR" sz="2000" b="1" dirty="0" smtClean="0">
                <a:latin typeface="+mn-ea"/>
              </a:rPr>
              <a:t>2</a:t>
            </a:r>
            <a:r>
              <a:rPr lang="en-US" altLang="ko-KR" sz="2000" b="1" dirty="0">
                <a:latin typeface="+mn-ea"/>
              </a:rPr>
              <a:t>)</a:t>
            </a:r>
            <a:r>
              <a:rPr lang="ko-KR" altLang="en-US" sz="2000" b="1" dirty="0">
                <a:latin typeface="+mn-ea"/>
              </a:rPr>
              <a:t>비속어 </a:t>
            </a:r>
            <a:r>
              <a:rPr lang="ko-KR" altLang="en-US" sz="2000" b="1" dirty="0" smtClean="0">
                <a:latin typeface="+mn-ea"/>
              </a:rPr>
              <a:t>사용하기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(19.25%)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 〉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 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(14.20%)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 〉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 일본어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(4.61%)</a:t>
            </a:r>
            <a:endParaRPr lang="en-US" altLang="ko-KR" sz="2000" dirty="0">
              <a:solidFill>
                <a:srgbClr val="0070C0"/>
              </a:solidFill>
              <a:latin typeface="+mn-ea"/>
            </a:endParaRPr>
          </a:p>
          <a:p>
            <a:pPr marL="402336" lvl="1" indent="0" algn="just" fontAlgn="base" latinLnBrk="0">
              <a:buNone/>
            </a:pPr>
            <a:r>
              <a:rPr lang="en-US" altLang="ko-KR" sz="2000" b="1" dirty="0" smtClean="0">
                <a:latin typeface="+mn-ea"/>
              </a:rPr>
              <a:t>3</a:t>
            </a:r>
            <a:r>
              <a:rPr lang="en-US" altLang="ko-KR" sz="2000" b="1" dirty="0">
                <a:latin typeface="+mn-ea"/>
              </a:rPr>
              <a:t>)</a:t>
            </a:r>
            <a:r>
              <a:rPr lang="ko-KR" altLang="en-US" sz="2000" b="1" dirty="0" smtClean="0">
                <a:latin typeface="+mn-ea"/>
              </a:rPr>
              <a:t>저주하기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(9.94%)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 〉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(7.90%)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(7.10%)</a:t>
            </a:r>
          </a:p>
          <a:p>
            <a:pPr marL="402336" lvl="1" indent="0" algn="just" fontAlgn="base" latinLnBrk="0">
              <a:buNone/>
            </a:pPr>
            <a:r>
              <a:rPr lang="en-US" altLang="ko-KR" sz="2000" b="1" dirty="0" smtClean="0">
                <a:latin typeface="+mn-ea"/>
              </a:rPr>
              <a:t>4</a:t>
            </a:r>
            <a:r>
              <a:rPr lang="en-US" altLang="ko-KR" sz="2000" b="1" dirty="0">
                <a:latin typeface="+mn-ea"/>
              </a:rPr>
              <a:t>)</a:t>
            </a:r>
            <a:r>
              <a:rPr lang="ko-KR" altLang="en-US" sz="2000" b="1" dirty="0">
                <a:latin typeface="+mn-ea"/>
              </a:rPr>
              <a:t>책임 </a:t>
            </a:r>
            <a:r>
              <a:rPr lang="ko-KR" altLang="en-US" sz="2000" b="1" dirty="0" smtClean="0">
                <a:latin typeface="+mn-ea"/>
              </a:rPr>
              <a:t>묻기</a:t>
            </a:r>
            <a:r>
              <a:rPr lang="en-US" altLang="ko-KR" sz="200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(27.63%)</a:t>
            </a:r>
            <a:r>
              <a:rPr lang="ko-KR" altLang="en-US" sz="2000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(16.57%)</a:t>
            </a:r>
            <a:r>
              <a:rPr lang="ko-KR" altLang="en-US" sz="2000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(14.29%)</a:t>
            </a:r>
          </a:p>
          <a:p>
            <a:pPr marL="402336" lvl="1" indent="0" algn="just" fontAlgn="base" latinLnBrk="0">
              <a:buNone/>
            </a:pPr>
            <a:r>
              <a:rPr lang="en-US" altLang="ko-KR" sz="2000" b="1" dirty="0" smtClean="0">
                <a:latin typeface="+mn-ea"/>
              </a:rPr>
              <a:t>5)</a:t>
            </a:r>
            <a:r>
              <a:rPr lang="ko-KR" altLang="en-US" sz="2000" b="1" dirty="0" smtClean="0">
                <a:latin typeface="+mn-ea"/>
              </a:rPr>
              <a:t>협박하기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(3.55%)</a:t>
            </a:r>
            <a:r>
              <a:rPr lang="ko-KR" altLang="en-US" sz="2000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(1.97%)</a:t>
            </a:r>
            <a:r>
              <a:rPr lang="ko-KR" altLang="en-US" sz="2000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(1.86%)</a:t>
            </a:r>
          </a:p>
          <a:p>
            <a:pPr marL="402336" lvl="1" indent="0" algn="just" fontAlgn="base" latinLnBrk="0">
              <a:buNone/>
            </a:pPr>
            <a:endParaRPr lang="en-US" altLang="ko-KR" sz="2000" dirty="0">
              <a:solidFill>
                <a:srgbClr val="0070C0"/>
              </a:solidFill>
              <a:latin typeface="+mn-ea"/>
            </a:endParaRPr>
          </a:p>
          <a:p>
            <a:pPr algn="just" fontAlgn="base" latinLnBrk="0">
              <a:buFont typeface="Wingdings" pitchFamily="2" charset="2"/>
              <a:buChar char="u"/>
            </a:pPr>
            <a:r>
              <a:rPr lang="ko-KR" altLang="en-US" sz="2200" b="1" dirty="0" smtClean="0">
                <a:latin typeface="+mn-ea"/>
              </a:rPr>
              <a:t>분노의 다스림 </a:t>
            </a:r>
            <a:endParaRPr lang="en-US" altLang="ko-KR" sz="2200" b="1" dirty="0" smtClean="0">
              <a:latin typeface="+mn-ea"/>
            </a:endParaRPr>
          </a:p>
          <a:p>
            <a:pPr marL="402336" lvl="1" indent="0" algn="just" fontAlgn="base" latinLnBrk="0">
              <a:buNone/>
            </a:pPr>
            <a:r>
              <a:rPr lang="en-US" altLang="ko-KR" sz="2000" b="1" dirty="0" smtClean="0">
                <a:latin typeface="+mn-ea"/>
              </a:rPr>
              <a:t>6)</a:t>
            </a:r>
            <a:r>
              <a:rPr lang="ko-KR" altLang="en-US" sz="2000" b="1" dirty="0" smtClean="0">
                <a:latin typeface="+mn-ea"/>
              </a:rPr>
              <a:t>설명하</a:t>
            </a:r>
            <a:r>
              <a:rPr lang="ko-KR" altLang="en-US" sz="2000" b="1" dirty="0">
                <a:latin typeface="+mn-ea"/>
              </a:rPr>
              <a:t>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(8.70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%) 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(4.74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%) 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(4.61%)</a:t>
            </a:r>
            <a:endParaRPr lang="en-US" altLang="ko-KR" sz="2000" dirty="0">
              <a:solidFill>
                <a:srgbClr val="0070C0"/>
              </a:solidFill>
              <a:latin typeface="+mn-ea"/>
            </a:endParaRPr>
          </a:p>
          <a:p>
            <a:pPr marL="402336" lvl="1" indent="0" algn="just" fontAlgn="base" latinLnBrk="0">
              <a:buNone/>
            </a:pPr>
            <a:r>
              <a:rPr lang="en-US" altLang="ko-KR" sz="2000" b="1" dirty="0" smtClean="0">
                <a:latin typeface="+mn-ea"/>
              </a:rPr>
              <a:t>7</a:t>
            </a:r>
            <a:r>
              <a:rPr lang="en-US" altLang="ko-KR" sz="2000" b="1" dirty="0">
                <a:latin typeface="+mn-ea"/>
              </a:rPr>
              <a:t>)</a:t>
            </a:r>
            <a:r>
              <a:rPr lang="ko-KR" altLang="en-US" sz="2000" b="1" dirty="0" smtClean="0">
                <a:latin typeface="+mn-ea"/>
              </a:rPr>
              <a:t>주장하기</a:t>
            </a:r>
            <a:r>
              <a:rPr lang="en-US" altLang="ko-KR" sz="200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(24.84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%) 〉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 일본어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(23.03%)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(13.02%) </a:t>
            </a:r>
            <a:endParaRPr lang="en-US" altLang="ko-KR" sz="2000" dirty="0">
              <a:solidFill>
                <a:srgbClr val="0070C0"/>
              </a:solidFill>
              <a:latin typeface="+mn-ea"/>
            </a:endParaRPr>
          </a:p>
          <a:p>
            <a:pPr marL="402336" lvl="1" indent="0" algn="just" fontAlgn="base" latinLnBrk="0">
              <a:buNone/>
            </a:pPr>
            <a:r>
              <a:rPr lang="en-US" altLang="ko-KR" sz="2000" b="1" dirty="0" smtClean="0">
                <a:latin typeface="+mn-ea"/>
              </a:rPr>
              <a:t>8</a:t>
            </a:r>
            <a:r>
              <a:rPr lang="en-US" altLang="ko-KR" sz="2000" b="1" dirty="0">
                <a:latin typeface="+mn-ea"/>
              </a:rPr>
              <a:t>)</a:t>
            </a:r>
            <a:r>
              <a:rPr lang="ko-KR" altLang="en-US" sz="2000" b="1" dirty="0">
                <a:latin typeface="+mn-ea"/>
              </a:rPr>
              <a:t>동정심 </a:t>
            </a:r>
            <a:r>
              <a:rPr lang="ko-KR" altLang="en-US" sz="2000" b="1" dirty="0" smtClean="0">
                <a:latin typeface="+mn-ea"/>
              </a:rPr>
              <a:t>표시하기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(10.65%)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(5.92%)</a:t>
            </a:r>
            <a:r>
              <a:rPr lang="ko-KR" altLang="en-US" sz="2000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(0.62%)</a:t>
            </a:r>
            <a:endParaRPr lang="ko-KR" altLang="en-US" sz="2000" dirty="0">
              <a:solidFill>
                <a:srgbClr val="0070C0"/>
              </a:solidFill>
              <a:latin typeface="+mn-ea"/>
            </a:endParaRPr>
          </a:p>
          <a:p>
            <a:pPr marL="402336" lvl="1" indent="0" algn="just" fontAlgn="base" latinLnBrk="0">
              <a:buNone/>
            </a:pPr>
            <a:endParaRPr lang="ko-KR" altLang="en-US" sz="2000" dirty="0">
              <a:latin typeface="+mn-ea"/>
            </a:endParaRPr>
          </a:p>
          <a:p>
            <a:pPr marL="402336" lvl="1" indent="0" algn="just" fontAlgn="base" latinLnBrk="0">
              <a:buNone/>
            </a:pPr>
            <a:endParaRPr lang="ko-KR" altLang="en-US" sz="2000" dirty="0">
              <a:latin typeface="+mn-ea"/>
            </a:endParaRPr>
          </a:p>
          <a:p>
            <a:pPr marL="402336" lvl="1" indent="0" algn="just" fontAlgn="base" latinLnBrk="0">
              <a:buNone/>
            </a:pPr>
            <a:endParaRPr lang="en-US" altLang="ko-KR" sz="18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 algn="ctr" fontAlgn="base" latinLnBrk="0">
              <a:buNone/>
            </a:pPr>
            <a:endParaRPr lang="en-US" altLang="ko-KR" sz="1600" dirty="0" smtClean="0"/>
          </a:p>
          <a:p>
            <a:pPr marL="109728" indent="0" algn="just" fontAlgn="base" latinLnBrk="0">
              <a:buNone/>
            </a:pPr>
            <a:endParaRPr lang="ko-KR" altLang="en-US" sz="2000" dirty="0"/>
          </a:p>
          <a:p>
            <a:pPr marL="109728" indent="0" algn="ctr" fontAlgn="base" latinLnBrk="0">
              <a:buNone/>
            </a:pPr>
            <a:endParaRPr lang="ko-KR" altLang="en-US" sz="1600" dirty="0" smtClean="0"/>
          </a:p>
          <a:p>
            <a:pPr marL="109728" indent="0" algn="ctr" fontAlgn="base" latinLnBrk="0">
              <a:buNone/>
            </a:pPr>
            <a:endParaRPr lang="en-US" altLang="ko-KR" sz="16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8509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/>
              <a:t>분노 표현 양식과 실현 방법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663694"/>
            <a:ext cx="8280920" cy="5184576"/>
          </a:xfrm>
        </p:spPr>
        <p:txBody>
          <a:bodyPr>
            <a:normAutofit/>
          </a:bodyPr>
          <a:lstStyle/>
          <a:p>
            <a:pPr algn="just" fontAlgn="base" latinLnBrk="0">
              <a:buFont typeface="Wingdings" pitchFamily="2" charset="2"/>
              <a:buChar char="u"/>
            </a:pPr>
            <a:r>
              <a:rPr lang="ko-KR" altLang="en-US" sz="2200" b="1" dirty="0" smtClean="0">
                <a:latin typeface="+mn-ea"/>
              </a:rPr>
              <a:t>분노의 삭임</a:t>
            </a:r>
            <a:endParaRPr lang="en-US" altLang="ko-KR" sz="2200" b="1" dirty="0">
              <a:latin typeface="+mn-ea"/>
            </a:endParaRPr>
          </a:p>
          <a:p>
            <a:pPr marL="402336" lvl="1" indent="0" algn="just" fontAlgn="base" latinLnBrk="0">
              <a:buNone/>
            </a:pPr>
            <a:r>
              <a:rPr lang="en-US" altLang="ko-KR" sz="2000" b="1" dirty="0">
                <a:latin typeface="+mn-ea"/>
              </a:rPr>
              <a:t>9</a:t>
            </a:r>
            <a:r>
              <a:rPr lang="en-US" altLang="ko-KR" sz="2000" b="1" dirty="0" smtClean="0">
                <a:latin typeface="+mn-ea"/>
              </a:rPr>
              <a:t>)</a:t>
            </a:r>
            <a:r>
              <a:rPr lang="ko-KR" altLang="en-US" sz="2000" b="1" dirty="0" smtClean="0">
                <a:latin typeface="+mn-ea"/>
              </a:rPr>
              <a:t>개탄하기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(19.52%)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(5.59%)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 〉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(4.61%)</a:t>
            </a:r>
            <a:endParaRPr lang="en-US" altLang="ko-KR" sz="2000" dirty="0">
              <a:solidFill>
                <a:srgbClr val="0070C0"/>
              </a:solidFill>
              <a:latin typeface="+mn-ea"/>
            </a:endParaRPr>
          </a:p>
          <a:p>
            <a:pPr marL="402336" lvl="1" indent="0" algn="just" fontAlgn="base" latinLnBrk="0">
              <a:buNone/>
            </a:pPr>
            <a:r>
              <a:rPr lang="en-US" altLang="ko-KR" sz="2000" b="1" dirty="0" smtClean="0">
                <a:latin typeface="+mn-ea"/>
              </a:rPr>
              <a:t>10</a:t>
            </a:r>
            <a:r>
              <a:rPr lang="en-US" altLang="ko-KR" sz="2000" b="1" dirty="0">
                <a:latin typeface="+mn-ea"/>
              </a:rPr>
              <a:t>)</a:t>
            </a:r>
            <a:r>
              <a:rPr lang="ko-KR" altLang="en-US" sz="2000" b="1" dirty="0" smtClean="0">
                <a:latin typeface="+mn-ea"/>
              </a:rPr>
              <a:t>자책하기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한국어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(2.37%)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 〉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일본어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(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1.30%) </a:t>
            </a:r>
            <a:r>
              <a:rPr lang="en-US" altLang="ko-KR" sz="2000" dirty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000" dirty="0" smtClean="0">
                <a:solidFill>
                  <a:srgbClr val="0070C0"/>
                </a:solidFill>
                <a:latin typeface="+mn-ea"/>
              </a:rPr>
              <a:t>영어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(0.62%) </a:t>
            </a:r>
          </a:p>
          <a:p>
            <a:pPr marL="402336" lvl="1" indent="0" algn="just" fontAlgn="base" latinLnBrk="0">
              <a:buNone/>
            </a:pPr>
            <a:endParaRPr lang="en-US" altLang="ko-KR" sz="2000" dirty="0">
              <a:solidFill>
                <a:srgbClr val="0070C0"/>
              </a:solidFill>
              <a:latin typeface="+mn-ea"/>
            </a:endParaRPr>
          </a:p>
          <a:p>
            <a:pPr marL="0" lvl="1" indent="0" algn="just" fontAlgn="base" latinLnBrk="0">
              <a:buNone/>
            </a:pPr>
            <a:r>
              <a:rPr lang="ko-KR" altLang="en-US" sz="2400" dirty="0" smtClean="0">
                <a:solidFill>
                  <a:schemeClr val="tx1"/>
                </a:solidFill>
                <a:latin typeface="+mn-ea"/>
              </a:rPr>
              <a:t>요약</a:t>
            </a:r>
            <a:r>
              <a:rPr lang="en-US" altLang="ko-KR" sz="2400" dirty="0" smtClean="0">
                <a:solidFill>
                  <a:schemeClr val="tx1"/>
                </a:solidFill>
                <a:latin typeface="+mn-ea"/>
              </a:rPr>
              <a:t>: </a:t>
            </a:r>
          </a:p>
          <a:p>
            <a:pPr marL="0" lvl="1" indent="0" algn="just" fontAlgn="base" latinLnBrk="0">
              <a:buNone/>
            </a:pP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1.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세 언어 모두 분노의 표출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(Anger-out)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이 분노의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삭임</a:t>
            </a:r>
            <a:endParaRPr lang="en-US" altLang="ko-KR" sz="2400" b="1" dirty="0" smtClean="0">
              <a:solidFill>
                <a:srgbClr val="0070C0"/>
              </a:solidFill>
              <a:latin typeface="+mn-ea"/>
            </a:endParaRPr>
          </a:p>
          <a:p>
            <a:pPr marL="0" lvl="1" indent="0" algn="just" fontAlgn="base" latinLnBrk="0">
              <a:buNone/>
            </a:pP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  (Anger-in)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이나 분노의 다스림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(Anger-control)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보다      </a:t>
            </a:r>
            <a:endParaRPr lang="en-US" altLang="ko-KR" sz="2400" b="1" dirty="0" smtClean="0">
              <a:solidFill>
                <a:srgbClr val="0070C0"/>
              </a:solidFill>
              <a:latin typeface="+mn-ea"/>
            </a:endParaRPr>
          </a:p>
          <a:p>
            <a:pPr marL="0" lvl="1" indent="0" algn="just" fontAlgn="base" latinLnBrk="0">
              <a:buNone/>
            </a:pPr>
            <a:r>
              <a:rPr lang="en-US" altLang="ko-KR" sz="24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높게 나타났다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.  </a:t>
            </a:r>
          </a:p>
          <a:p>
            <a:pPr marL="0" lvl="1" indent="0" algn="just" fontAlgn="base" latinLnBrk="0">
              <a:buNone/>
            </a:pP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2.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한국어는 영어나 일본어에 비해 분노의 삭임의 비중이 </a:t>
            </a:r>
            <a:endParaRPr lang="en-US" altLang="ko-KR" sz="2400" b="1" dirty="0" smtClean="0">
              <a:solidFill>
                <a:srgbClr val="0070C0"/>
              </a:solidFill>
              <a:latin typeface="+mn-ea"/>
            </a:endParaRPr>
          </a:p>
          <a:p>
            <a:pPr marL="180000" lvl="1" indent="0" algn="just" fontAlgn="base" latinLnBrk="0">
              <a:buNone/>
            </a:pPr>
            <a:r>
              <a:rPr lang="en-US" altLang="ko-KR" sz="24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높았다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.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한국어는 개탄하기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영어는 주장하기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일본어는 </a:t>
            </a:r>
            <a:endParaRPr lang="en-US" altLang="ko-KR" sz="2400" b="1" dirty="0" smtClean="0">
              <a:solidFill>
                <a:srgbClr val="0070C0"/>
              </a:solidFill>
              <a:latin typeface="+mn-ea"/>
            </a:endParaRPr>
          </a:p>
          <a:p>
            <a:pPr marL="180000" lvl="1" indent="0" algn="just" fontAlgn="base" latinLnBrk="0">
              <a:buNone/>
            </a:pPr>
            <a:r>
              <a:rPr lang="en-US" altLang="ko-KR" sz="24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책임 묻기가 가장 빈번히 사용되었다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.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 </a:t>
            </a:r>
            <a:endParaRPr lang="en-US" altLang="ko-KR" sz="2400" b="1" dirty="0" smtClean="0">
              <a:solidFill>
                <a:srgbClr val="0070C0"/>
              </a:solidFill>
              <a:latin typeface="+mn-ea"/>
            </a:endParaRPr>
          </a:p>
          <a:p>
            <a:pPr marL="0" lvl="1" indent="0" algn="just" fontAlgn="base" latinLnBrk="0">
              <a:buNone/>
            </a:pP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3.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일본어는 분노 표현 양식이나 실현 방법의 선택에 있어    </a:t>
            </a:r>
            <a:endParaRPr lang="en-US" altLang="ko-KR" sz="2400" b="1" dirty="0" smtClean="0">
              <a:solidFill>
                <a:srgbClr val="0070C0"/>
              </a:solidFill>
              <a:latin typeface="+mn-ea"/>
            </a:endParaRPr>
          </a:p>
          <a:p>
            <a:pPr marL="0" lvl="1" indent="0" algn="just" fontAlgn="base" latinLnBrk="0">
              <a:buNone/>
            </a:pPr>
            <a:r>
              <a:rPr lang="en-US" altLang="ko-KR" sz="24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 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한국어보다 영어와 유사한 경향을 보였다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.</a:t>
            </a:r>
            <a:endParaRPr lang="ko-KR" altLang="en-US" sz="2400" b="1" dirty="0" smtClean="0">
              <a:solidFill>
                <a:srgbClr val="0070C0"/>
              </a:solidFill>
              <a:latin typeface="+mn-ea"/>
            </a:endParaRPr>
          </a:p>
          <a:p>
            <a:pPr marL="180000" lvl="1" indent="0" algn="just" fontAlgn="base" latinLnBrk="0">
              <a:buNone/>
            </a:pPr>
            <a:endParaRPr lang="ko-KR" altLang="en-US" sz="2000" dirty="0">
              <a:latin typeface="+mn-ea"/>
            </a:endParaRPr>
          </a:p>
          <a:p>
            <a:pPr marL="402336" lvl="1" indent="0" algn="just" fontAlgn="base" latinLnBrk="0">
              <a:buNone/>
            </a:pPr>
            <a:endParaRPr lang="ko-KR" altLang="en-US" sz="2000" dirty="0">
              <a:latin typeface="+mn-ea"/>
            </a:endParaRPr>
          </a:p>
          <a:p>
            <a:pPr marL="402336" lvl="1" indent="0" algn="just" fontAlgn="base" latinLnBrk="0">
              <a:buNone/>
            </a:pPr>
            <a:endParaRPr lang="en-US" altLang="ko-KR" sz="1800" dirty="0" smtClean="0">
              <a:latin typeface="맑은 고딕" pitchFamily="50" charset="-127"/>
              <a:ea typeface="맑은 고딕" pitchFamily="50" charset="-127"/>
            </a:endParaRPr>
          </a:p>
          <a:p>
            <a:pPr marL="109728" indent="0" algn="ctr" fontAlgn="base" latinLnBrk="0">
              <a:buNone/>
            </a:pPr>
            <a:endParaRPr lang="en-US" altLang="ko-KR" sz="1600" dirty="0" smtClean="0"/>
          </a:p>
          <a:p>
            <a:pPr marL="109728" indent="0" algn="just" fontAlgn="base" latinLnBrk="0">
              <a:buNone/>
            </a:pPr>
            <a:endParaRPr lang="ko-KR" altLang="en-US" sz="2000" dirty="0"/>
          </a:p>
          <a:p>
            <a:pPr marL="109728" indent="0" algn="ctr" fontAlgn="base" latinLnBrk="0">
              <a:buNone/>
            </a:pPr>
            <a:endParaRPr lang="ko-KR" altLang="en-US" sz="1600" dirty="0" smtClean="0"/>
          </a:p>
          <a:p>
            <a:pPr marL="109728" indent="0" algn="ctr" fontAlgn="base" latinLnBrk="0">
              <a:buNone/>
            </a:pPr>
            <a:endParaRPr lang="en-US" altLang="ko-KR" sz="16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207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sz="2800" dirty="0" smtClean="0"/>
              <a:t>독립성</a:t>
            </a:r>
            <a:r>
              <a:rPr lang="en-US" altLang="ko-KR" sz="2800" dirty="0" smtClean="0"/>
              <a:t>-</a:t>
            </a:r>
            <a:r>
              <a:rPr lang="ko-KR" altLang="en-US" sz="2800" dirty="0" smtClean="0"/>
              <a:t>지향적 사회와 상호의존성</a:t>
            </a:r>
            <a:r>
              <a:rPr lang="en-US" altLang="ko-KR" sz="2800" dirty="0" smtClean="0"/>
              <a:t>-</a:t>
            </a:r>
            <a:r>
              <a:rPr lang="ko-KR" altLang="en-US" sz="2800" dirty="0" smtClean="0"/>
              <a:t>지향적 사회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>
            <a:normAutofit/>
          </a:bodyPr>
          <a:lstStyle/>
          <a:p>
            <a:pPr algn="dist">
              <a:buFont typeface="Wingdings" pitchFamily="2" charset="2"/>
              <a:buChar char="u"/>
            </a:pPr>
            <a:r>
              <a:rPr lang="en-US" altLang="ko-KR" dirty="0" smtClean="0">
                <a:latin typeface="+mj-ea"/>
                <a:ea typeface="+mj-ea"/>
              </a:rPr>
              <a:t> </a:t>
            </a:r>
            <a:r>
              <a:rPr lang="ko-KR" altLang="en-US" sz="2600" dirty="0" smtClean="0">
                <a:latin typeface="+mj-ea"/>
                <a:ea typeface="+mj-ea"/>
              </a:rPr>
              <a:t>한 사회에서 감정</a:t>
            </a:r>
            <a:r>
              <a:rPr lang="ko-KR" altLang="en-US" sz="2600" dirty="0">
                <a:latin typeface="+mj-ea"/>
                <a:ea typeface="+mj-ea"/>
              </a:rPr>
              <a:t>의</a:t>
            </a:r>
            <a:r>
              <a:rPr lang="ko-KR" altLang="en-US" sz="2600" dirty="0" smtClean="0">
                <a:latin typeface="+mj-ea"/>
                <a:ea typeface="+mj-ea"/>
              </a:rPr>
              <a:t> 표현은 그 사회의 독립성</a:t>
            </a:r>
            <a:endParaRPr lang="en-US" altLang="ko-KR" sz="2600" dirty="0" smtClean="0">
              <a:latin typeface="+mj-ea"/>
              <a:ea typeface="+mj-ea"/>
            </a:endParaRPr>
          </a:p>
          <a:p>
            <a:pPr marL="109728" indent="0" algn="dist">
              <a:buNone/>
            </a:pPr>
            <a:r>
              <a:rPr lang="en-US" altLang="ko-KR" sz="2600" dirty="0" smtClean="0">
                <a:latin typeface="+mj-ea"/>
                <a:ea typeface="+mj-ea"/>
              </a:rPr>
              <a:t>(independence)/</a:t>
            </a:r>
            <a:r>
              <a:rPr lang="ko-KR" altLang="en-US" sz="2600" dirty="0" smtClean="0">
                <a:latin typeface="+mj-ea"/>
                <a:ea typeface="+mj-ea"/>
              </a:rPr>
              <a:t>상호의존성</a:t>
            </a:r>
            <a:r>
              <a:rPr lang="en-US" altLang="ko-KR" sz="2600" dirty="0" smtClean="0">
                <a:latin typeface="+mj-ea"/>
                <a:ea typeface="+mj-ea"/>
              </a:rPr>
              <a:t>(interdependence)</a:t>
            </a:r>
            <a:r>
              <a:rPr lang="ko-KR" altLang="en-US" sz="2600" dirty="0" smtClean="0">
                <a:latin typeface="+mj-ea"/>
                <a:ea typeface="+mj-ea"/>
              </a:rPr>
              <a:t>의 </a:t>
            </a:r>
            <a:endParaRPr lang="en-US" altLang="ko-KR" sz="2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2600" dirty="0" smtClean="0">
                <a:latin typeface="+mj-ea"/>
                <a:ea typeface="+mj-ea"/>
              </a:rPr>
              <a:t>정도와 관계가 있다고 생각된다</a:t>
            </a:r>
            <a:r>
              <a:rPr lang="en-US" altLang="ko-KR" sz="2600" dirty="0" smtClean="0">
                <a:latin typeface="+mj-ea"/>
                <a:ea typeface="+mj-ea"/>
              </a:rPr>
              <a:t>.</a:t>
            </a:r>
          </a:p>
          <a:p>
            <a:pPr marL="109728" indent="0" algn="just">
              <a:buNone/>
            </a:pPr>
            <a:endParaRPr lang="en-US" altLang="ko-KR" sz="2600" dirty="0" smtClean="0">
              <a:latin typeface="+mj-ea"/>
              <a:ea typeface="+mj-ea"/>
            </a:endParaRPr>
          </a:p>
          <a:p>
            <a:pPr algn="just">
              <a:buFont typeface="Wingdings" pitchFamily="2" charset="2"/>
              <a:buChar char="u"/>
            </a:pPr>
            <a:r>
              <a:rPr lang="ko-KR" altLang="en-US" sz="2600" dirty="0" smtClean="0">
                <a:latin typeface="+mj-ea"/>
                <a:ea typeface="+mj-ea"/>
              </a:rPr>
              <a:t> 미국과 같은 독립성</a:t>
            </a:r>
            <a:r>
              <a:rPr lang="en-US" altLang="ko-KR" sz="2600" dirty="0" smtClean="0">
                <a:latin typeface="+mj-ea"/>
                <a:ea typeface="+mj-ea"/>
              </a:rPr>
              <a:t>-</a:t>
            </a:r>
            <a:r>
              <a:rPr lang="ko-KR" altLang="en-US" sz="2600" dirty="0" smtClean="0">
                <a:latin typeface="+mj-ea"/>
                <a:ea typeface="+mj-ea"/>
              </a:rPr>
              <a:t>지향적인 사회는 감정 표현이 </a:t>
            </a:r>
            <a:endParaRPr lang="en-US" altLang="ko-KR" sz="2600" dirty="0" smtClean="0">
              <a:latin typeface="+mj-ea"/>
              <a:ea typeface="+mj-ea"/>
            </a:endParaRPr>
          </a:p>
          <a:p>
            <a:pPr marL="109728" indent="0" algn="just">
              <a:buNone/>
            </a:pPr>
            <a:r>
              <a:rPr lang="ko-KR" altLang="en-US" sz="2600" dirty="0" smtClean="0">
                <a:latin typeface="+mj-ea"/>
                <a:ea typeface="+mj-ea"/>
              </a:rPr>
              <a:t>더 자유스러운 반면</a:t>
            </a:r>
            <a:r>
              <a:rPr lang="en-US" altLang="ko-KR" sz="2600" dirty="0" smtClean="0">
                <a:latin typeface="+mj-ea"/>
                <a:ea typeface="+mj-ea"/>
              </a:rPr>
              <a:t>, </a:t>
            </a:r>
            <a:r>
              <a:rPr lang="ko-KR" altLang="en-US" sz="2600" dirty="0" smtClean="0">
                <a:latin typeface="+mj-ea"/>
                <a:ea typeface="+mj-ea"/>
              </a:rPr>
              <a:t>일본과 같은 상호의존성</a:t>
            </a:r>
            <a:r>
              <a:rPr lang="en-US" altLang="ko-KR" sz="2600" dirty="0" smtClean="0">
                <a:latin typeface="+mj-ea"/>
                <a:ea typeface="+mj-ea"/>
              </a:rPr>
              <a:t>-</a:t>
            </a:r>
            <a:r>
              <a:rPr lang="ko-KR" altLang="en-US" sz="2600" dirty="0" smtClean="0">
                <a:latin typeface="+mj-ea"/>
                <a:ea typeface="+mj-ea"/>
              </a:rPr>
              <a:t>지향적인 사회는 개인의 감정 표현에 제약이 많다</a:t>
            </a:r>
            <a:r>
              <a:rPr lang="en-US" altLang="ko-KR" sz="2600" dirty="0" smtClean="0">
                <a:latin typeface="+mj-ea"/>
                <a:ea typeface="+mj-ea"/>
              </a:rPr>
              <a:t> (</a:t>
            </a:r>
            <a:r>
              <a:rPr lang="en-US" altLang="ko-KR" sz="2600" dirty="0">
                <a:latin typeface="+mj-ea"/>
                <a:ea typeface="+mj-ea"/>
              </a:rPr>
              <a:t>Markus</a:t>
            </a:r>
            <a:r>
              <a:rPr lang="ko-KR" altLang="en-US" sz="2600" dirty="0">
                <a:latin typeface="+mj-ea"/>
                <a:ea typeface="+mj-ea"/>
              </a:rPr>
              <a:t> </a:t>
            </a:r>
            <a:r>
              <a:rPr lang="en-US" altLang="ko-KR" sz="2600" dirty="0">
                <a:latin typeface="+mj-ea"/>
                <a:ea typeface="+mj-ea"/>
              </a:rPr>
              <a:t>&amp; </a:t>
            </a:r>
            <a:r>
              <a:rPr lang="en-US" altLang="ko-KR" sz="2600" dirty="0" err="1">
                <a:latin typeface="+mj-ea"/>
                <a:ea typeface="+mj-ea"/>
              </a:rPr>
              <a:t>Kitayama</a:t>
            </a:r>
            <a:r>
              <a:rPr lang="en-US" altLang="ko-KR" sz="2600" dirty="0">
                <a:latin typeface="+mj-ea"/>
                <a:ea typeface="+mj-ea"/>
              </a:rPr>
              <a:t> 1991).</a:t>
            </a:r>
            <a:r>
              <a:rPr lang="ko-KR" altLang="en-US" sz="2600" dirty="0">
                <a:latin typeface="+mj-ea"/>
                <a:ea typeface="+mj-ea"/>
              </a:rPr>
              <a:t> </a:t>
            </a:r>
            <a:endParaRPr lang="en-US" altLang="ko-KR" sz="2600" dirty="0" smtClean="0">
              <a:latin typeface="+mj-ea"/>
              <a:ea typeface="+mj-ea"/>
            </a:endParaRPr>
          </a:p>
          <a:p>
            <a:pPr marL="109728" indent="0" algn="just">
              <a:buNone/>
            </a:pPr>
            <a:endParaRPr lang="en-US" altLang="ko-KR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1936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44016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chemeClr val="tx1"/>
                </a:solidFill>
                <a:latin typeface="+mn-ea"/>
              </a:rPr>
              <a:t>개인주의 </a:t>
            </a:r>
            <a:r>
              <a:rPr lang="en-US" altLang="ko-KR" dirty="0" smtClean="0">
                <a:solidFill>
                  <a:schemeClr val="tx1"/>
                </a:solidFill>
                <a:latin typeface="+mn-ea"/>
              </a:rPr>
              <a:t>vs </a:t>
            </a:r>
            <a:r>
              <a:rPr lang="ko-KR" altLang="en-US" dirty="0" smtClean="0">
                <a:solidFill>
                  <a:schemeClr val="tx1"/>
                </a:solidFill>
                <a:latin typeface="+mn-ea"/>
              </a:rPr>
              <a:t>집단주의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>
            <a:normAutofit fontScale="85000" lnSpcReduction="10000"/>
          </a:bodyPr>
          <a:lstStyle/>
          <a:p>
            <a:pPr marL="164592" indent="-457200" algn="just">
              <a:buFont typeface="Wingdings" panose="05000000000000000000" pitchFamily="2" charset="2"/>
              <a:buChar char="u"/>
            </a:pPr>
            <a:r>
              <a:rPr lang="en-US" altLang="ko-KR" sz="2900" dirty="0" smtClean="0">
                <a:solidFill>
                  <a:schemeClr val="tx1"/>
                </a:solidFill>
                <a:latin typeface="+mn-ea"/>
              </a:rPr>
              <a:t>‘Individualism-Collectivism Interpersonal Assessment Inventory’</a:t>
            </a:r>
            <a:r>
              <a:rPr lang="ko-KR" altLang="en-US" sz="2900" dirty="0" smtClean="0">
                <a:solidFill>
                  <a:schemeClr val="tx1"/>
                </a:solidFill>
                <a:latin typeface="+mn-ea"/>
              </a:rPr>
              <a:t>에서 개인주의적</a:t>
            </a:r>
            <a:r>
              <a:rPr lang="en-US" altLang="ko-KR" sz="29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900" dirty="0" smtClean="0">
                <a:solidFill>
                  <a:schemeClr val="tx1"/>
                </a:solidFill>
                <a:latin typeface="+mn-ea"/>
              </a:rPr>
              <a:t>성향이 높다고 평가된 문화권이 집단주의적 성향이 높다고 평가된 문화권보다 감정의</a:t>
            </a:r>
            <a:r>
              <a:rPr lang="en-US" altLang="ko-KR" sz="29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900" dirty="0" smtClean="0">
                <a:solidFill>
                  <a:schemeClr val="tx1"/>
                </a:solidFill>
                <a:latin typeface="+mn-ea"/>
              </a:rPr>
              <a:t>노출</a:t>
            </a:r>
            <a:r>
              <a:rPr lang="en-US" altLang="ko-KR" sz="2900" dirty="0" smtClean="0">
                <a:solidFill>
                  <a:schemeClr val="tx1"/>
                </a:solidFill>
                <a:latin typeface="+mn-ea"/>
              </a:rPr>
              <a:t>(display)</a:t>
            </a:r>
            <a:r>
              <a:rPr lang="ko-KR" altLang="en-US" sz="2900" dirty="0" smtClean="0">
                <a:solidFill>
                  <a:schemeClr val="tx1"/>
                </a:solidFill>
                <a:latin typeface="+mn-ea"/>
              </a:rPr>
              <a:t>이 높다 </a:t>
            </a:r>
            <a:r>
              <a:rPr lang="en-US" altLang="ko-KR" sz="2900" dirty="0" smtClean="0">
                <a:solidFill>
                  <a:schemeClr val="tx1"/>
                </a:solidFill>
                <a:latin typeface="+mn-ea"/>
              </a:rPr>
              <a:t>(Matsumoto </a:t>
            </a:r>
            <a:r>
              <a:rPr lang="en-US" altLang="ko-KR" sz="2900" dirty="0">
                <a:solidFill>
                  <a:schemeClr val="tx1"/>
                </a:solidFill>
                <a:latin typeface="+mn-ea"/>
              </a:rPr>
              <a:t>et al. </a:t>
            </a:r>
            <a:r>
              <a:rPr lang="en-US" altLang="ko-KR" sz="2900" dirty="0" smtClean="0">
                <a:solidFill>
                  <a:schemeClr val="tx1"/>
                </a:solidFill>
                <a:latin typeface="+mn-ea"/>
              </a:rPr>
              <a:t>1998).</a:t>
            </a:r>
          </a:p>
          <a:p>
            <a:pPr marL="0" lvl="1" indent="0" algn="dist">
              <a:buNone/>
            </a:pPr>
            <a:endParaRPr lang="en-US" altLang="ko-KR" sz="3100" dirty="0" smtClean="0">
              <a:solidFill>
                <a:schemeClr val="accent2"/>
              </a:solidFill>
              <a:latin typeface="+mn-ea"/>
            </a:endParaRPr>
          </a:p>
          <a:p>
            <a:pPr marL="0" indent="-557784" algn="just">
              <a:buFont typeface="Wingdings" panose="05000000000000000000" pitchFamily="2" charset="2"/>
              <a:buChar char="u"/>
            </a:pPr>
            <a:r>
              <a:rPr lang="ko-KR" altLang="en-US" b="1" dirty="0" smtClean="0">
                <a:solidFill>
                  <a:srgbClr val="0070C0"/>
                </a:solidFill>
                <a:latin typeface="+mn-ea"/>
              </a:rPr>
              <a:t>그러나</a:t>
            </a:r>
            <a:r>
              <a:rPr lang="en-US" altLang="ko-KR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b="1" dirty="0" smtClean="0">
                <a:solidFill>
                  <a:srgbClr val="0070C0"/>
                </a:solidFill>
                <a:latin typeface="+mn-ea"/>
              </a:rPr>
              <a:t>본 연구의 결과는 이러한 개인주의</a:t>
            </a:r>
            <a:r>
              <a:rPr lang="en-US" altLang="ko-KR" b="1" dirty="0" smtClean="0">
                <a:solidFill>
                  <a:srgbClr val="0070C0"/>
                </a:solidFill>
                <a:latin typeface="+mn-ea"/>
              </a:rPr>
              <a:t>/</a:t>
            </a:r>
            <a:r>
              <a:rPr lang="ko-KR" altLang="en-US" b="1" dirty="0" smtClean="0">
                <a:solidFill>
                  <a:srgbClr val="0070C0"/>
                </a:solidFill>
                <a:latin typeface="+mn-ea"/>
              </a:rPr>
              <a:t>집단주의의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이분법에 입각한 획일적 결론에 의문을 제기한다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.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개인주의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/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집단주의 구분도 중요하지만 분노 표현 양식도 중요하다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u"/>
            </a:pP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즉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분노의 표출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(Anger-out)은 </a:t>
            </a:r>
            <a:r>
              <a:rPr lang="en-US" altLang="ko-KR" sz="2800" b="1" dirty="0" err="1" smtClean="0">
                <a:solidFill>
                  <a:srgbClr val="0070C0"/>
                </a:solidFill>
                <a:latin typeface="+mn-ea"/>
              </a:rPr>
              <a:t>일본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〉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미국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〉 </a:t>
            </a:r>
            <a:r>
              <a:rPr lang="en-US" altLang="ko-KR" sz="2800" b="1" dirty="0" err="1" smtClean="0">
                <a:solidFill>
                  <a:srgbClr val="0070C0"/>
                </a:solidFill>
                <a:latin typeface="+mn-ea"/>
              </a:rPr>
              <a:t>한국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순</a:t>
            </a:r>
            <a:r>
              <a:rPr lang="ko-KR" altLang="en-US" sz="2800" b="1" dirty="0" err="1" smtClean="0">
                <a:solidFill>
                  <a:srgbClr val="0070C0"/>
                </a:solidFill>
                <a:latin typeface="+mn-ea"/>
              </a:rPr>
              <a:t>으</a:t>
            </a:r>
            <a:endParaRPr lang="en-US" altLang="ko-KR" sz="2800" b="1" dirty="0" smtClean="0">
              <a:solidFill>
                <a:srgbClr val="0070C0"/>
              </a:solidFill>
              <a:latin typeface="+mn-ea"/>
            </a:endParaRPr>
          </a:p>
          <a:p>
            <a:pPr marL="0" indent="0" algn="just">
              <a:buNone/>
            </a:pP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로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높고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분노의 삭임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(Anger-in)은 </a:t>
            </a:r>
            <a:r>
              <a:rPr lang="en-US" altLang="ko-KR" sz="2800" b="1" dirty="0" err="1" smtClean="0">
                <a:solidFill>
                  <a:srgbClr val="0070C0"/>
                </a:solidFill>
                <a:latin typeface="+mn-ea"/>
              </a:rPr>
              <a:t>한국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〉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미국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〉 </a:t>
            </a:r>
            <a:r>
              <a:rPr lang="en-US" altLang="ko-KR" sz="2800" b="1" dirty="0" err="1" smtClean="0">
                <a:solidFill>
                  <a:srgbClr val="0070C0"/>
                </a:solidFill>
                <a:latin typeface="+mn-ea"/>
              </a:rPr>
              <a:t>일본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800" b="1" dirty="0" err="1" smtClean="0">
                <a:solidFill>
                  <a:srgbClr val="0070C0"/>
                </a:solidFill>
                <a:latin typeface="+mn-ea"/>
              </a:rPr>
              <a:t>순으</a:t>
            </a:r>
            <a:endParaRPr lang="en-US" altLang="ko-KR" sz="2800" b="1" dirty="0" smtClean="0">
              <a:solidFill>
                <a:srgbClr val="0070C0"/>
              </a:solidFill>
              <a:latin typeface="+mn-ea"/>
            </a:endParaRPr>
          </a:p>
          <a:p>
            <a:pPr marL="0" indent="0" algn="just">
              <a:buNone/>
            </a:pP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로 높</a:t>
            </a:r>
            <a:r>
              <a:rPr lang="ko-KR" altLang="en-US" sz="2800" b="1" dirty="0" err="1" smtClean="0">
                <a:solidFill>
                  <a:srgbClr val="0070C0"/>
                </a:solidFill>
                <a:latin typeface="+mn-ea"/>
              </a:rPr>
              <a:t>은데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이는 개인주의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/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집단주의와 </a:t>
            </a:r>
            <a:r>
              <a:rPr lang="ko-KR" altLang="en-US" sz="2800" b="1" dirty="0" err="1" smtClean="0">
                <a:solidFill>
                  <a:srgbClr val="0070C0"/>
                </a:solidFill>
                <a:latin typeface="+mn-ea"/>
              </a:rPr>
              <a:t>무관하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다.</a:t>
            </a:r>
            <a:endParaRPr lang="en-US" altLang="ko-KR" sz="2800" b="1" dirty="0">
              <a:solidFill>
                <a:srgbClr val="0070C0"/>
              </a:solidFill>
              <a:latin typeface="+mn-ea"/>
            </a:endParaRPr>
          </a:p>
          <a:p>
            <a:pPr marL="109728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899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개인주의 </a:t>
            </a:r>
            <a:r>
              <a:rPr lang="en-US" altLang="ko-KR" dirty="0" smtClean="0"/>
              <a:t>vs </a:t>
            </a:r>
            <a:r>
              <a:rPr lang="ko-KR" altLang="en-US" dirty="0" smtClean="0"/>
              <a:t>집단주의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>
            <a:normAutofit fontScale="32500" lnSpcReduction="20000"/>
          </a:bodyPr>
          <a:lstStyle/>
          <a:p>
            <a:pPr algn="just" fontAlgn="base">
              <a:buFont typeface="Wingdings" pitchFamily="2" charset="2"/>
              <a:buChar char="u"/>
            </a:pPr>
            <a:r>
              <a:rPr lang="ko-KR" altLang="en-US" sz="9200" dirty="0" smtClean="0">
                <a:latin typeface="+mn-ea"/>
              </a:rPr>
              <a:t>개인중심 성향자가 집단중심 </a:t>
            </a:r>
            <a:r>
              <a:rPr lang="ko-KR" altLang="en-US" sz="9200" dirty="0" err="1" smtClean="0">
                <a:latin typeface="+mn-ea"/>
              </a:rPr>
              <a:t>성향자에</a:t>
            </a:r>
            <a:r>
              <a:rPr lang="en-US" altLang="ko-KR" sz="9200" dirty="0" smtClean="0">
                <a:latin typeface="+mn-ea"/>
              </a:rPr>
              <a:t> </a:t>
            </a:r>
            <a:r>
              <a:rPr lang="ko-KR" altLang="en-US" sz="9200" dirty="0" smtClean="0">
                <a:latin typeface="+mn-ea"/>
              </a:rPr>
              <a:t>비해 </a:t>
            </a:r>
            <a:endParaRPr lang="en-US" altLang="ko-KR" sz="9200" dirty="0" smtClean="0">
              <a:latin typeface="+mn-ea"/>
            </a:endParaRPr>
          </a:p>
          <a:p>
            <a:pPr marL="109728" indent="0" algn="just" fontAlgn="base">
              <a:buNone/>
            </a:pPr>
            <a:r>
              <a:rPr lang="ko-KR" altLang="en-US" sz="9200" dirty="0" smtClean="0">
                <a:latin typeface="+mn-ea"/>
              </a:rPr>
              <a:t>분노억압과 분노표출을 모두 많이 한다</a:t>
            </a:r>
            <a:r>
              <a:rPr lang="en-US" altLang="ko-KR" sz="9200" dirty="0" smtClean="0">
                <a:latin typeface="+mn-ea"/>
              </a:rPr>
              <a:t> (</a:t>
            </a:r>
            <a:r>
              <a:rPr lang="ko-KR" altLang="en-US" sz="9200" dirty="0" smtClean="0">
                <a:latin typeface="+mn-ea"/>
              </a:rPr>
              <a:t>정양숙 </a:t>
            </a:r>
            <a:r>
              <a:rPr lang="en-US" altLang="ko-KR" sz="9200" dirty="0" smtClean="0">
                <a:latin typeface="+mn-ea"/>
              </a:rPr>
              <a:t>2004).</a:t>
            </a:r>
          </a:p>
          <a:p>
            <a:pPr marL="109728" indent="0" algn="just" fontAlgn="base">
              <a:buNone/>
            </a:pPr>
            <a:endParaRPr lang="en-US" altLang="ko-KR" sz="9200" b="1" dirty="0">
              <a:solidFill>
                <a:srgbClr val="0070C0"/>
              </a:solidFill>
              <a:latin typeface="+mn-ea"/>
            </a:endParaRPr>
          </a:p>
          <a:p>
            <a:pPr algn="just" fontAlgn="base">
              <a:buFont typeface="Wingdings" panose="05000000000000000000" pitchFamily="2" charset="2"/>
              <a:buChar char="u"/>
            </a:pPr>
            <a:r>
              <a:rPr lang="ko-KR" altLang="en-US" sz="9200" b="1" dirty="0" smtClean="0">
                <a:solidFill>
                  <a:srgbClr val="0070C0"/>
                </a:solidFill>
                <a:latin typeface="+mn-ea"/>
              </a:rPr>
              <a:t>그러나 본 연구에서는 집단중심 성향인 일본</a:t>
            </a:r>
            <a:endParaRPr lang="en-US" altLang="ko-KR" sz="9200" b="1" dirty="0" smtClean="0">
              <a:solidFill>
                <a:srgbClr val="0070C0"/>
              </a:solidFill>
              <a:latin typeface="+mn-ea"/>
            </a:endParaRPr>
          </a:p>
          <a:p>
            <a:pPr marL="109728" indent="0" algn="just" fontAlgn="base">
              <a:buNone/>
            </a:pPr>
            <a:r>
              <a:rPr lang="ko-KR" altLang="en-US" sz="9200" b="1" dirty="0" smtClean="0">
                <a:solidFill>
                  <a:srgbClr val="0070C0"/>
                </a:solidFill>
                <a:latin typeface="+mn-ea"/>
              </a:rPr>
              <a:t>과 개인중심 성향인 미국이 분노의 표출</a:t>
            </a:r>
            <a:r>
              <a:rPr lang="en-US" altLang="ko-KR" sz="92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9200" b="1" dirty="0" smtClean="0">
                <a:solidFill>
                  <a:srgbClr val="0070C0"/>
                </a:solidFill>
                <a:latin typeface="+mn-ea"/>
              </a:rPr>
              <a:t>면에서 거의 대등하고</a:t>
            </a:r>
            <a:r>
              <a:rPr lang="en-US" altLang="ko-KR" sz="9200" b="1" dirty="0" smtClean="0">
                <a:solidFill>
                  <a:srgbClr val="0070C0"/>
                </a:solidFill>
                <a:latin typeface="+mn-ea"/>
              </a:rPr>
              <a:t>,</a:t>
            </a:r>
            <a:r>
              <a:rPr lang="ko-KR" altLang="en-US" sz="9200" b="1" dirty="0" smtClean="0">
                <a:solidFill>
                  <a:srgbClr val="0070C0"/>
                </a:solidFill>
                <a:latin typeface="+mn-ea"/>
              </a:rPr>
              <a:t> 집단중심 성향인 한국이 개인중심 성향인 미국보다 분노의 삭임 비율이 높다</a:t>
            </a:r>
            <a:r>
              <a:rPr lang="en-US" altLang="ko-KR" sz="9200" b="1" dirty="0">
                <a:solidFill>
                  <a:srgbClr val="0070C0"/>
                </a:solidFill>
                <a:latin typeface="+mn-ea"/>
              </a:rPr>
              <a:t>. </a:t>
            </a:r>
            <a:endParaRPr lang="en-US" altLang="ko-KR" sz="9200" b="1" dirty="0" smtClean="0">
              <a:solidFill>
                <a:srgbClr val="0070C0"/>
              </a:solidFill>
              <a:latin typeface="+mn-ea"/>
            </a:endParaRPr>
          </a:p>
          <a:p>
            <a:pPr marL="109728" indent="0" algn="just" fontAlgn="base">
              <a:buNone/>
            </a:pPr>
            <a:endParaRPr lang="en-US" altLang="ko-KR" sz="8800" b="1" dirty="0">
              <a:solidFill>
                <a:srgbClr val="0070C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6161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연구 대상 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25112"/>
          </a:xfrm>
        </p:spPr>
        <p:txBody>
          <a:bodyPr/>
          <a:lstStyle/>
          <a:p>
            <a:pPr fontAlgn="base">
              <a:buFont typeface="Wingdings" pitchFamily="2" charset="2"/>
              <a:buChar char="u"/>
            </a:pPr>
            <a:r>
              <a:rPr lang="en-US" altLang="ko-KR" dirty="0" smtClean="0">
                <a:latin typeface="+mj-ea"/>
                <a:ea typeface="+mj-ea"/>
              </a:rPr>
              <a:t>2004</a:t>
            </a:r>
            <a:r>
              <a:rPr lang="ko-KR" altLang="en-US" dirty="0">
                <a:latin typeface="+mj-ea"/>
                <a:ea typeface="+mj-ea"/>
              </a:rPr>
              <a:t>년 </a:t>
            </a:r>
            <a:r>
              <a:rPr lang="en-US" altLang="ko-KR" dirty="0">
                <a:latin typeface="+mj-ea"/>
                <a:ea typeface="+mj-ea"/>
              </a:rPr>
              <a:t>6</a:t>
            </a:r>
            <a:r>
              <a:rPr lang="ko-KR" altLang="en-US" dirty="0" smtClean="0">
                <a:latin typeface="+mj-ea"/>
                <a:ea typeface="+mj-ea"/>
              </a:rPr>
              <a:t>월</a:t>
            </a:r>
            <a:r>
              <a:rPr lang="en-US" altLang="ko-KR" dirty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 </a:t>
            </a:r>
            <a:r>
              <a:rPr lang="ko-KR" altLang="en-US" dirty="0">
                <a:latin typeface="+mj-ea"/>
                <a:ea typeface="+mj-ea"/>
              </a:rPr>
              <a:t>이라크 </a:t>
            </a:r>
            <a:r>
              <a:rPr lang="ko-KR" altLang="en-US" dirty="0" err="1">
                <a:latin typeface="+mj-ea"/>
                <a:ea typeface="+mj-ea"/>
              </a:rPr>
              <a:t>팔루자에서</a:t>
            </a:r>
            <a:r>
              <a:rPr lang="ko-KR" altLang="en-US" dirty="0">
                <a:latin typeface="+mj-ea"/>
                <a:ea typeface="+mj-ea"/>
              </a:rPr>
              <a:t> 일어난 한국인 김선일 참수 </a:t>
            </a:r>
            <a:r>
              <a:rPr lang="ko-KR" altLang="en-US" dirty="0" smtClean="0">
                <a:latin typeface="+mj-ea"/>
                <a:ea typeface="+mj-ea"/>
              </a:rPr>
              <a:t>사건</a:t>
            </a:r>
            <a:r>
              <a:rPr lang="en-US" altLang="ko-KR" dirty="0" smtClean="0">
                <a:latin typeface="+mj-ea"/>
                <a:ea typeface="+mj-ea"/>
              </a:rPr>
              <a:t/>
            </a:r>
            <a:br>
              <a:rPr lang="en-US" altLang="ko-KR" dirty="0" smtClean="0">
                <a:latin typeface="+mj-ea"/>
                <a:ea typeface="+mj-ea"/>
              </a:rPr>
            </a:br>
            <a:endParaRPr lang="en-US" altLang="ko-KR" dirty="0">
              <a:latin typeface="+mj-ea"/>
              <a:ea typeface="+mj-ea"/>
            </a:endParaRPr>
          </a:p>
          <a:p>
            <a:pPr fontAlgn="base">
              <a:buFont typeface="Wingdings" pitchFamily="2" charset="2"/>
              <a:buChar char="u"/>
            </a:pPr>
            <a:r>
              <a:rPr lang="en-US" altLang="ko-KR" dirty="0" smtClean="0">
                <a:latin typeface="+mj-ea"/>
                <a:ea typeface="+mj-ea"/>
              </a:rPr>
              <a:t>2014</a:t>
            </a:r>
            <a:r>
              <a:rPr lang="ko-KR" altLang="en-US" dirty="0">
                <a:latin typeface="+mj-ea"/>
                <a:ea typeface="+mj-ea"/>
              </a:rPr>
              <a:t>년 </a:t>
            </a:r>
            <a:r>
              <a:rPr lang="en-US" altLang="ko-KR" dirty="0">
                <a:latin typeface="+mj-ea"/>
                <a:ea typeface="+mj-ea"/>
              </a:rPr>
              <a:t>8</a:t>
            </a:r>
            <a:r>
              <a:rPr lang="ko-KR" altLang="en-US" dirty="0">
                <a:latin typeface="+mj-ea"/>
                <a:ea typeface="+mj-ea"/>
              </a:rPr>
              <a:t>월과 </a:t>
            </a:r>
            <a:r>
              <a:rPr lang="en-US" altLang="ko-KR" dirty="0">
                <a:latin typeface="+mj-ea"/>
                <a:ea typeface="+mj-ea"/>
              </a:rPr>
              <a:t>11</a:t>
            </a:r>
            <a:r>
              <a:rPr lang="ko-KR" altLang="en-US" dirty="0" smtClean="0">
                <a:latin typeface="+mj-ea"/>
                <a:ea typeface="+mj-ea"/>
              </a:rPr>
              <a:t>월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 </a:t>
            </a:r>
            <a:r>
              <a:rPr lang="en-US" altLang="ko-KR" dirty="0">
                <a:latin typeface="+mj-ea"/>
                <a:ea typeface="+mj-ea"/>
              </a:rPr>
              <a:t>IS </a:t>
            </a:r>
            <a:r>
              <a:rPr lang="ko-KR" altLang="en-US" dirty="0">
                <a:latin typeface="+mj-ea"/>
                <a:ea typeface="+mj-ea"/>
              </a:rPr>
              <a:t>관할구역에서 일어난 미국인 </a:t>
            </a:r>
            <a:r>
              <a:rPr lang="ko-KR" altLang="en-US" dirty="0" err="1">
                <a:latin typeface="+mj-ea"/>
                <a:ea typeface="+mj-ea"/>
              </a:rPr>
              <a:t>제임스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ko-KR" altLang="en-US" dirty="0" err="1" smtClean="0">
                <a:latin typeface="+mj-ea"/>
                <a:ea typeface="+mj-ea"/>
              </a:rPr>
              <a:t>폴리와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ko-KR" altLang="en-US" dirty="0" err="1" smtClean="0">
                <a:latin typeface="+mj-ea"/>
                <a:ea typeface="+mj-ea"/>
              </a:rPr>
              <a:t>스티븐</a:t>
            </a:r>
            <a:r>
              <a:rPr lang="ko-KR" altLang="en-US" dirty="0" smtClean="0">
                <a:latin typeface="+mj-ea"/>
                <a:ea typeface="+mj-ea"/>
              </a:rPr>
              <a:t> </a:t>
            </a:r>
            <a:r>
              <a:rPr lang="ko-KR" altLang="en-US" dirty="0" err="1">
                <a:latin typeface="+mj-ea"/>
                <a:ea typeface="+mj-ea"/>
              </a:rPr>
              <a:t>소틀로프</a:t>
            </a:r>
            <a:r>
              <a:rPr lang="ko-KR" altLang="en-US" dirty="0">
                <a:latin typeface="+mj-ea"/>
                <a:ea typeface="+mj-ea"/>
              </a:rPr>
              <a:t> 참수 </a:t>
            </a:r>
            <a:r>
              <a:rPr lang="ko-KR" altLang="en-US" dirty="0" smtClean="0">
                <a:latin typeface="+mj-ea"/>
                <a:ea typeface="+mj-ea"/>
              </a:rPr>
              <a:t>사건</a:t>
            </a:r>
            <a:r>
              <a:rPr lang="en-US" altLang="ko-KR" dirty="0" smtClean="0">
                <a:latin typeface="+mj-ea"/>
                <a:ea typeface="+mj-ea"/>
              </a:rPr>
              <a:t/>
            </a:r>
            <a:br>
              <a:rPr lang="en-US" altLang="ko-KR" dirty="0" smtClean="0">
                <a:latin typeface="+mj-ea"/>
                <a:ea typeface="+mj-ea"/>
              </a:rPr>
            </a:br>
            <a:endParaRPr lang="en-US" altLang="ko-KR" dirty="0" smtClean="0">
              <a:latin typeface="+mj-ea"/>
              <a:ea typeface="+mj-ea"/>
            </a:endParaRPr>
          </a:p>
          <a:p>
            <a:pPr fontAlgn="base">
              <a:buFont typeface="Wingdings" pitchFamily="2" charset="2"/>
              <a:buChar char="u"/>
            </a:pPr>
            <a:r>
              <a:rPr lang="en-US" altLang="ko-KR" dirty="0" smtClean="0">
                <a:latin typeface="+mj-ea"/>
                <a:ea typeface="+mj-ea"/>
              </a:rPr>
              <a:t>2015</a:t>
            </a:r>
            <a:r>
              <a:rPr lang="ko-KR" altLang="en-US" dirty="0">
                <a:latin typeface="+mj-ea"/>
                <a:ea typeface="+mj-ea"/>
              </a:rPr>
              <a:t>년 </a:t>
            </a:r>
            <a:r>
              <a:rPr lang="en-US" altLang="ko-KR" dirty="0">
                <a:latin typeface="+mj-ea"/>
                <a:ea typeface="+mj-ea"/>
              </a:rPr>
              <a:t>1</a:t>
            </a:r>
            <a:r>
              <a:rPr lang="ko-KR" altLang="en-US" dirty="0">
                <a:latin typeface="+mj-ea"/>
                <a:ea typeface="+mj-ea"/>
              </a:rPr>
              <a:t>월</a:t>
            </a:r>
            <a:r>
              <a:rPr lang="en-US" altLang="ko-KR" dirty="0">
                <a:latin typeface="+mj-ea"/>
                <a:ea typeface="+mj-ea"/>
              </a:rPr>
              <a:t>~2</a:t>
            </a:r>
            <a:r>
              <a:rPr lang="ko-KR" altLang="en-US" dirty="0" smtClean="0">
                <a:latin typeface="+mj-ea"/>
                <a:ea typeface="+mj-ea"/>
              </a:rPr>
              <a:t>월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 </a:t>
            </a:r>
            <a:r>
              <a:rPr lang="en-US" altLang="ko-KR" dirty="0">
                <a:latin typeface="+mj-ea"/>
                <a:ea typeface="+mj-ea"/>
              </a:rPr>
              <a:t>IS </a:t>
            </a:r>
            <a:r>
              <a:rPr lang="ko-KR" altLang="en-US" dirty="0">
                <a:latin typeface="+mj-ea"/>
                <a:ea typeface="+mj-ea"/>
              </a:rPr>
              <a:t>관할구역에서 일어난 일본인 </a:t>
            </a:r>
            <a:r>
              <a:rPr lang="ko-KR" altLang="en-US" dirty="0" err="1">
                <a:latin typeface="+mj-ea"/>
                <a:ea typeface="+mj-ea"/>
              </a:rPr>
              <a:t>유카와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ko-KR" altLang="en-US" dirty="0" err="1">
                <a:latin typeface="+mj-ea"/>
                <a:ea typeface="+mj-ea"/>
              </a:rPr>
              <a:t>하루나와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ko-KR" altLang="en-US" dirty="0" err="1" smtClean="0">
                <a:latin typeface="+mj-ea"/>
                <a:ea typeface="+mj-ea"/>
              </a:rPr>
              <a:t>고토</a:t>
            </a:r>
            <a:r>
              <a:rPr lang="ko-KR" altLang="en-US" dirty="0" smtClean="0">
                <a:latin typeface="+mj-ea"/>
                <a:ea typeface="+mj-ea"/>
              </a:rPr>
              <a:t> </a:t>
            </a:r>
            <a:r>
              <a:rPr lang="ko-KR" altLang="en-US" dirty="0">
                <a:latin typeface="+mj-ea"/>
                <a:ea typeface="+mj-ea"/>
              </a:rPr>
              <a:t>겐지 참수 사건</a:t>
            </a:r>
          </a:p>
          <a:p>
            <a:pPr marL="109728" indent="0">
              <a:buNone/>
            </a:pP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87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ko-KR" altLang="en-US" dirty="0"/>
              <a:t>개인주의 </a:t>
            </a:r>
            <a:r>
              <a:rPr lang="en-US" altLang="ko-KR" dirty="0"/>
              <a:t>vs </a:t>
            </a:r>
            <a:r>
              <a:rPr lang="ko-KR" altLang="en-US" dirty="0"/>
              <a:t>집단주의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buFont typeface="Wingdings" panose="05000000000000000000" pitchFamily="2" charset="2"/>
              <a:buChar char="u"/>
            </a:pP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또한 분노 표현 행위에서 감정을 억제하고 보다 </a:t>
            </a:r>
            <a:endParaRPr lang="en-US" altLang="ko-KR" b="1" dirty="0" smtClean="0">
              <a:solidFill>
                <a:srgbClr val="0070C0"/>
              </a:solidFill>
              <a:latin typeface="+mn-ea"/>
            </a:endParaRPr>
          </a:p>
          <a:p>
            <a:pPr marL="109728" indent="0" algn="just" fontAlgn="base">
              <a:buNone/>
            </a:pPr>
            <a:r>
              <a:rPr lang="ko-KR" altLang="en-US" b="1" dirty="0" smtClean="0">
                <a:solidFill>
                  <a:srgbClr val="0070C0"/>
                </a:solidFill>
                <a:latin typeface="+mn-ea"/>
              </a:rPr>
              <a:t>이성적인 방식으로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분노를 조절하려는 것을 보여주는 분노의 </a:t>
            </a:r>
            <a:r>
              <a:rPr lang="ko-KR" altLang="en-US" b="1" dirty="0" smtClean="0">
                <a:solidFill>
                  <a:srgbClr val="0070C0"/>
                </a:solidFill>
                <a:latin typeface="+mn-ea"/>
              </a:rPr>
              <a:t>다스림의 결과는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미국 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&gt;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일본 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&gt;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한국으로 나타났는데 한국이나 일본에 </a:t>
            </a:r>
            <a:r>
              <a:rPr lang="ko-KR" altLang="en-US" b="1" dirty="0" smtClean="0">
                <a:solidFill>
                  <a:srgbClr val="0070C0"/>
                </a:solidFill>
                <a:latin typeface="+mn-ea"/>
              </a:rPr>
              <a:t>비해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개인주의 성향이 강한 미국의 경우 감정적 분출로서의 </a:t>
            </a:r>
            <a:r>
              <a:rPr lang="ko-KR" altLang="en-US" b="1" dirty="0" smtClean="0">
                <a:solidFill>
                  <a:srgbClr val="0070C0"/>
                </a:solidFill>
                <a:latin typeface="+mn-ea"/>
              </a:rPr>
              <a:t>분노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표현 외에도 감정을 통제하면서 이성적 방식으로 </a:t>
            </a:r>
            <a:r>
              <a:rPr lang="ko-KR" altLang="en-US" b="1" dirty="0" smtClean="0">
                <a:solidFill>
                  <a:srgbClr val="0070C0"/>
                </a:solidFill>
                <a:latin typeface="+mn-ea"/>
              </a:rPr>
              <a:t>분노를</a:t>
            </a:r>
            <a:r>
              <a:rPr lang="en-US" altLang="ko-KR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b="1" dirty="0" smtClean="0">
                <a:solidFill>
                  <a:srgbClr val="0070C0"/>
                </a:solidFill>
                <a:latin typeface="+mn-ea"/>
              </a:rPr>
              <a:t>조절하는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것도 제일 높게 나타났다는 점은 주목할 만하다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. </a:t>
            </a:r>
            <a:endParaRPr lang="ko-KR" altLang="en-US" b="1" dirty="0">
              <a:solidFill>
                <a:srgbClr val="0070C0"/>
              </a:solidFill>
              <a:latin typeface="+mn-ea"/>
            </a:endParaRPr>
          </a:p>
          <a:p>
            <a:pPr algn="just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691486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08112"/>
          </a:xfrm>
        </p:spPr>
        <p:txBody>
          <a:bodyPr/>
          <a:lstStyle/>
          <a:p>
            <a:r>
              <a:rPr lang="ko-KR" altLang="en-US" dirty="0" smtClean="0">
                <a:latin typeface="+mj-ea"/>
              </a:rPr>
              <a:t>일본 </a:t>
            </a:r>
            <a:r>
              <a:rPr lang="en-US" altLang="ko-KR" dirty="0" smtClean="0">
                <a:latin typeface="+mj-ea"/>
              </a:rPr>
              <a:t>vs </a:t>
            </a:r>
            <a:r>
              <a:rPr lang="ko-KR" altLang="en-US" dirty="0" smtClean="0">
                <a:latin typeface="+mj-ea"/>
              </a:rPr>
              <a:t>한국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824536"/>
          </a:xfrm>
        </p:spPr>
        <p:txBody>
          <a:bodyPr>
            <a:normAutofit lnSpcReduction="10000"/>
          </a:bodyPr>
          <a:lstStyle/>
          <a:p>
            <a:pPr algn="dist" fontAlgn="base">
              <a:buFont typeface="Wingdings" panose="05000000000000000000" pitchFamily="2" charset="2"/>
              <a:buChar char="u"/>
            </a:pPr>
            <a:r>
              <a:rPr lang="en-US" altLang="ko-KR" sz="2400" dirty="0">
                <a:latin typeface="+mj-ea"/>
                <a:ea typeface="+mj-ea"/>
              </a:rPr>
              <a:t> </a:t>
            </a:r>
            <a:r>
              <a:rPr lang="ko-KR" altLang="en-US" sz="2400" dirty="0" smtClean="0">
                <a:latin typeface="+mj-ea"/>
                <a:ea typeface="+mj-ea"/>
              </a:rPr>
              <a:t>일본은 역사적으로 엄격한 계급조직과 권력에 </a:t>
            </a:r>
            <a:endParaRPr lang="en-US" altLang="ko-KR" sz="2400" dirty="0" smtClean="0">
              <a:latin typeface="+mj-ea"/>
              <a:ea typeface="+mj-ea"/>
            </a:endParaRPr>
          </a:p>
          <a:p>
            <a:pPr marL="109728" indent="0" algn="dist" fontAlgn="base">
              <a:buNone/>
            </a:pPr>
            <a:r>
              <a:rPr lang="ko-KR" altLang="en-US" sz="2400" dirty="0" smtClean="0">
                <a:latin typeface="+mj-ea"/>
                <a:ea typeface="+mj-ea"/>
              </a:rPr>
              <a:t>절대복종하고 자신의 감정을 억제하는 것을 미덕으로 </a:t>
            </a:r>
            <a:endParaRPr lang="en-US" altLang="ko-KR" sz="2400" dirty="0" smtClean="0">
              <a:latin typeface="+mj-ea"/>
              <a:ea typeface="+mj-ea"/>
            </a:endParaRPr>
          </a:p>
          <a:p>
            <a:pPr marL="109728" indent="0" algn="dist" fontAlgn="base">
              <a:buNone/>
            </a:pPr>
            <a:r>
              <a:rPr lang="ko-KR" altLang="en-US" sz="2400" dirty="0" smtClean="0">
                <a:latin typeface="+mj-ea"/>
                <a:ea typeface="+mj-ea"/>
              </a:rPr>
              <a:t>여겨온 반면</a:t>
            </a:r>
            <a:r>
              <a:rPr lang="en-US" altLang="ko-KR" sz="2400" dirty="0" smtClean="0">
                <a:latin typeface="+mj-ea"/>
                <a:ea typeface="+mj-ea"/>
              </a:rPr>
              <a:t>, </a:t>
            </a:r>
            <a:r>
              <a:rPr lang="ko-KR" altLang="en-US" sz="2400" dirty="0" smtClean="0">
                <a:latin typeface="+mj-ea"/>
                <a:ea typeface="+mj-ea"/>
              </a:rPr>
              <a:t>한국은 규범이나 공동체 질서에 대한   </a:t>
            </a:r>
            <a:endParaRPr lang="en-US" altLang="ko-KR" sz="2400" dirty="0" smtClean="0">
              <a:latin typeface="+mj-ea"/>
              <a:ea typeface="+mj-ea"/>
            </a:endParaRPr>
          </a:p>
          <a:p>
            <a:pPr marL="109728" indent="0" fontAlgn="base">
              <a:buNone/>
            </a:pPr>
            <a:r>
              <a:rPr lang="ko-KR" altLang="en-US" sz="2400" dirty="0" smtClean="0">
                <a:latin typeface="+mj-ea"/>
                <a:ea typeface="+mj-ea"/>
              </a:rPr>
              <a:t>관념이 절대적이지 않고</a:t>
            </a:r>
            <a:r>
              <a:rPr lang="en-US" altLang="ko-KR" sz="2400" dirty="0" smtClean="0">
                <a:latin typeface="+mj-ea"/>
                <a:ea typeface="+mj-ea"/>
              </a:rPr>
              <a:t>,</a:t>
            </a:r>
            <a:r>
              <a:rPr lang="ko-KR" altLang="en-US" sz="2400" dirty="0" smtClean="0">
                <a:latin typeface="+mj-ea"/>
                <a:ea typeface="+mj-ea"/>
              </a:rPr>
              <a:t> 감정을 보다 직설적으로 표현하는 사회 분위기가 우세했다</a:t>
            </a:r>
            <a:r>
              <a:rPr lang="en-US" altLang="ko-KR" sz="2400" dirty="0" smtClean="0">
                <a:latin typeface="+mj-ea"/>
                <a:ea typeface="+mj-ea"/>
              </a:rPr>
              <a:t> (</a:t>
            </a:r>
            <a:r>
              <a:rPr lang="ko-KR" altLang="en-US" sz="2400" dirty="0" smtClean="0">
                <a:latin typeface="+mj-ea"/>
                <a:ea typeface="+mj-ea"/>
              </a:rPr>
              <a:t>김용운 </a:t>
            </a:r>
            <a:r>
              <a:rPr lang="en-US" altLang="ko-KR" sz="2400" dirty="0" smtClean="0">
                <a:latin typeface="+mj-ea"/>
                <a:ea typeface="+mj-ea"/>
              </a:rPr>
              <a:t>1994).</a:t>
            </a:r>
            <a:r>
              <a:rPr lang="ko-KR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en-US" altLang="ko-KR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09728" indent="0" algn="dist" fontAlgn="base">
              <a:buNone/>
            </a:pPr>
            <a:endParaRPr lang="en-US" altLang="ko-KR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dist" fontAlgn="base">
              <a:buFont typeface="Wingdings" panose="05000000000000000000" pitchFamily="2" charset="2"/>
              <a:buChar char="u"/>
            </a:pPr>
            <a:r>
              <a:rPr lang="en-US" altLang="ko-KR" sz="2400" dirty="0">
                <a:latin typeface="+mj-ea"/>
                <a:ea typeface="+mj-ea"/>
              </a:rPr>
              <a:t> </a:t>
            </a:r>
            <a:r>
              <a:rPr lang="ko-KR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대체로 </a:t>
            </a:r>
            <a:r>
              <a:rPr lang="ko-KR" altLang="en-US" sz="2400" dirty="0">
                <a:solidFill>
                  <a:schemeClr val="tx1"/>
                </a:solidFill>
                <a:latin typeface="+mj-ea"/>
                <a:ea typeface="+mj-ea"/>
              </a:rPr>
              <a:t>일본인은 분노를 잘 </a:t>
            </a:r>
            <a:r>
              <a:rPr lang="ko-KR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억제하고 사회적으로 </a:t>
            </a:r>
            <a:endParaRPr lang="en-US" altLang="ko-KR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09728" indent="0" algn="dist" fontAlgn="base">
              <a:buNone/>
            </a:pPr>
            <a:r>
              <a:rPr lang="ko-KR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표출하기를 자제하는 </a:t>
            </a:r>
            <a:r>
              <a:rPr lang="ko-KR" altLang="en-US" sz="2400" dirty="0">
                <a:solidFill>
                  <a:schemeClr val="tx1"/>
                </a:solidFill>
                <a:latin typeface="+mj-ea"/>
                <a:ea typeface="+mj-ea"/>
              </a:rPr>
              <a:t>반면</a:t>
            </a:r>
            <a:r>
              <a:rPr lang="en-US" altLang="ko-KR" sz="2400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한국인은 </a:t>
            </a:r>
            <a:r>
              <a:rPr lang="ko-KR" altLang="en-US" sz="2400" dirty="0">
                <a:solidFill>
                  <a:schemeClr val="tx1"/>
                </a:solidFill>
                <a:latin typeface="+mj-ea"/>
                <a:ea typeface="+mj-ea"/>
              </a:rPr>
              <a:t>분노를 그대로 </a:t>
            </a:r>
            <a:endParaRPr lang="en-US" altLang="ko-KR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09728" indent="0" fontAlgn="base">
              <a:buNone/>
            </a:pPr>
            <a:r>
              <a:rPr lang="ko-KR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폭발시키는 </a:t>
            </a:r>
            <a:r>
              <a:rPr lang="ko-KR" altLang="en-US" sz="2400" dirty="0">
                <a:solidFill>
                  <a:schemeClr val="tx1"/>
                </a:solidFill>
                <a:latin typeface="+mj-ea"/>
                <a:ea typeface="+mj-ea"/>
              </a:rPr>
              <a:t>것으로 알려져 </a:t>
            </a:r>
            <a:r>
              <a:rPr lang="ko-KR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있다</a:t>
            </a:r>
            <a:r>
              <a:rPr lang="en-US" altLang="ko-KR" sz="2400" dirty="0" smtClean="0">
                <a:latin typeface="+mj-ea"/>
                <a:ea typeface="+mj-ea"/>
              </a:rPr>
              <a:t> (</a:t>
            </a:r>
            <a:r>
              <a:rPr lang="ko-KR" altLang="en-US" sz="2400" dirty="0" smtClean="0">
                <a:latin typeface="+mj-ea"/>
                <a:ea typeface="+mj-ea"/>
              </a:rPr>
              <a:t>류상영 </a:t>
            </a:r>
            <a:r>
              <a:rPr lang="en-US" altLang="ko-KR" sz="2400" dirty="0" smtClean="0">
                <a:latin typeface="+mj-ea"/>
                <a:ea typeface="+mj-ea"/>
              </a:rPr>
              <a:t>2013).</a:t>
            </a:r>
            <a:r>
              <a:rPr lang="en-US" altLang="ko-KR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ko-KR" altLang="en-US" sz="24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09728" indent="0" algn="dist" fontAlgn="base">
              <a:buNone/>
            </a:pPr>
            <a:endParaRPr lang="en-US" altLang="ko-KR" sz="2400" dirty="0" smtClean="0">
              <a:latin typeface="+mj-ea"/>
              <a:ea typeface="+mj-ea"/>
            </a:endParaRPr>
          </a:p>
          <a:p>
            <a:pPr algn="dist" fontAlgn="base">
              <a:buFont typeface="Wingdings" panose="05000000000000000000" pitchFamily="2" charset="2"/>
              <a:buChar char="u"/>
            </a:pPr>
            <a:r>
              <a:rPr lang="ko-KR" altLang="en-US" sz="2400" dirty="0" smtClean="0">
                <a:latin typeface="+mj-ea"/>
                <a:ea typeface="+mj-ea"/>
              </a:rPr>
              <a:t> </a:t>
            </a:r>
            <a:r>
              <a:rPr lang="ko-KR" altLang="en-US" sz="2200" b="1" dirty="0" smtClean="0">
                <a:solidFill>
                  <a:srgbClr val="0070C0"/>
                </a:solidFill>
                <a:latin typeface="+mj-ea"/>
                <a:ea typeface="+mj-ea"/>
              </a:rPr>
              <a:t>본 연구의 결과 한국의 경우 일본보다 개탄하기나 자책 </a:t>
            </a:r>
            <a:endParaRPr lang="en-US" altLang="ko-KR" sz="2200" b="1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pPr marL="109728" indent="0" algn="dist" fontAlgn="base">
              <a:buNone/>
            </a:pPr>
            <a:r>
              <a:rPr lang="ko-KR" altLang="en-US" sz="2200" b="1" dirty="0" smtClean="0">
                <a:solidFill>
                  <a:srgbClr val="0070C0"/>
                </a:solidFill>
                <a:latin typeface="+mj-ea"/>
                <a:ea typeface="+mj-ea"/>
              </a:rPr>
              <a:t>하기와 같은 분노의 삭임은 그 비율이 더 높은 반면</a:t>
            </a:r>
            <a:r>
              <a:rPr lang="en-US" altLang="ko-KR" sz="2200" b="1" dirty="0" smtClean="0">
                <a:solidFill>
                  <a:srgbClr val="0070C0"/>
                </a:solidFill>
                <a:latin typeface="+mj-ea"/>
                <a:ea typeface="+mj-ea"/>
              </a:rPr>
              <a:t>,</a:t>
            </a:r>
            <a:r>
              <a:rPr lang="ko-KR" altLang="en-US" sz="2200" b="1" dirty="0" smtClean="0">
                <a:solidFill>
                  <a:srgbClr val="0070C0"/>
                </a:solidFill>
                <a:latin typeface="+mj-ea"/>
                <a:ea typeface="+mj-ea"/>
              </a:rPr>
              <a:t> 분노의 표</a:t>
            </a:r>
            <a:endParaRPr lang="en-US" altLang="ko-KR" sz="2200" b="1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pPr marL="109728" indent="0" algn="dist" fontAlgn="base">
              <a:buNone/>
            </a:pPr>
            <a:r>
              <a:rPr lang="ko-KR" altLang="en-US" sz="2200" b="1" dirty="0" err="1" smtClean="0">
                <a:solidFill>
                  <a:srgbClr val="0070C0"/>
                </a:solidFill>
                <a:latin typeface="+mj-ea"/>
                <a:ea typeface="+mj-ea"/>
              </a:rPr>
              <a:t>출은</a:t>
            </a:r>
            <a:r>
              <a:rPr lang="ko-KR" altLang="en-US" sz="2200" b="1" dirty="0" smtClean="0">
                <a:solidFill>
                  <a:srgbClr val="0070C0"/>
                </a:solidFill>
                <a:latin typeface="+mj-ea"/>
                <a:ea typeface="+mj-ea"/>
              </a:rPr>
              <a:t> 일본이 더 높았다는 점에서 위 주장과 일치하지 않는다</a:t>
            </a:r>
            <a:r>
              <a:rPr lang="en-US" altLang="ko-KR" sz="2200" b="1" dirty="0" smtClean="0">
                <a:solidFill>
                  <a:srgbClr val="0070C0"/>
                </a:solidFill>
                <a:latin typeface="+mj-ea"/>
                <a:ea typeface="+mj-ea"/>
              </a:rPr>
              <a:t>.</a:t>
            </a:r>
            <a:r>
              <a:rPr lang="ko-KR" altLang="en-US" sz="2200" b="1" dirty="0" smtClean="0">
                <a:solidFill>
                  <a:srgbClr val="0070C0"/>
                </a:solidFill>
                <a:latin typeface="+mj-ea"/>
                <a:ea typeface="+mj-ea"/>
              </a:rPr>
              <a:t> </a:t>
            </a:r>
            <a:endParaRPr lang="en-US" altLang="ko-KR" sz="2200" b="1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pPr marL="109728" indent="0" algn="just" fontAlgn="base">
              <a:buNone/>
            </a:pPr>
            <a:endParaRPr lang="en-US" altLang="ko-KR" sz="2600" dirty="0" smtClean="0">
              <a:latin typeface="+mj-ea"/>
              <a:ea typeface="+mj-ea"/>
            </a:endParaRPr>
          </a:p>
          <a:p>
            <a:pPr marL="402336" lvl="1" indent="0" fontAlgn="base">
              <a:buNone/>
            </a:pP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6473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미국 </a:t>
            </a:r>
            <a:r>
              <a:rPr lang="en-US" altLang="ko-KR" dirty="0" smtClean="0"/>
              <a:t>vs </a:t>
            </a:r>
            <a:r>
              <a:rPr lang="ko-KR" altLang="en-US" dirty="0" smtClean="0"/>
              <a:t>일본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>
            <a:normAutofit fontScale="92500"/>
          </a:bodyPr>
          <a:lstStyle/>
          <a:p>
            <a:pPr algn="just" fontAlgn="base">
              <a:buFont typeface="Wingdings" pitchFamily="2" charset="2"/>
              <a:buChar char="u"/>
            </a:pPr>
            <a:r>
              <a:rPr lang="en-US" altLang="ko-KR" dirty="0" smtClean="0">
                <a:latin typeface="+mj-ea"/>
                <a:ea typeface="+mj-ea"/>
              </a:rPr>
              <a:t> </a:t>
            </a:r>
            <a:r>
              <a:rPr lang="en-US" altLang="ko-KR" sz="2600" dirty="0" err="1">
                <a:latin typeface="+mn-ea"/>
              </a:rPr>
              <a:t>Kitayama</a:t>
            </a:r>
            <a:r>
              <a:rPr lang="en-US" altLang="ko-KR" sz="2600" dirty="0">
                <a:latin typeface="+mn-ea"/>
              </a:rPr>
              <a:t> et al</a:t>
            </a:r>
            <a:r>
              <a:rPr lang="en-US" altLang="ko-KR" sz="2600" dirty="0" smtClean="0">
                <a:latin typeface="+mn-ea"/>
              </a:rPr>
              <a:t>. (</a:t>
            </a:r>
            <a:r>
              <a:rPr lang="en-US" altLang="ko-KR" sz="2600" dirty="0">
                <a:latin typeface="+mn-ea"/>
              </a:rPr>
              <a:t>2006) </a:t>
            </a:r>
            <a:r>
              <a:rPr lang="en-US" altLang="ko-KR" sz="2600" dirty="0" smtClean="0">
                <a:latin typeface="+mn-ea"/>
              </a:rPr>
              <a:t>found systematic tendencies</a:t>
            </a:r>
          </a:p>
          <a:p>
            <a:pPr marL="109728" indent="0" algn="just" fontAlgn="base">
              <a:buNone/>
            </a:pPr>
            <a:r>
              <a:rPr lang="en-US" altLang="ko-KR" sz="2600" dirty="0" smtClean="0">
                <a:latin typeface="+mn-ea"/>
              </a:rPr>
              <a:t>for Japanese to experience engaging emotions more strongly than Americans do and, conversely, for Americans to experience disengaging emotions more strongly than Japanese do.</a:t>
            </a:r>
          </a:p>
          <a:p>
            <a:pPr marL="0" lvl="1" indent="0" algn="just" fontAlgn="base">
              <a:buNone/>
            </a:pPr>
            <a:endParaRPr lang="en-US" altLang="ko-KR" b="1" dirty="0" smtClean="0">
              <a:solidFill>
                <a:srgbClr val="0070C0"/>
              </a:solidFill>
              <a:latin typeface="+mn-ea"/>
            </a:endParaRPr>
          </a:p>
          <a:p>
            <a:pPr marL="50292" indent="-342900" algn="just" fontAlgn="base">
              <a:buFont typeface="Wingdings" panose="05000000000000000000" pitchFamily="2" charset="2"/>
              <a:buChar char="u"/>
            </a:pP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집단주의적 </a:t>
            </a:r>
            <a:r>
              <a:rPr lang="ko-KR" altLang="en-US" sz="2400" b="1" dirty="0">
                <a:solidFill>
                  <a:srgbClr val="0070C0"/>
                </a:solidFill>
                <a:latin typeface="+mn-ea"/>
              </a:rPr>
              <a:t>문화로 간주되는 일본에서 분노의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표출 </a:t>
            </a:r>
            <a:r>
              <a:rPr lang="ko-KR" altLang="en-US" sz="2400" b="1" dirty="0">
                <a:solidFill>
                  <a:srgbClr val="0070C0"/>
                </a:solidFill>
                <a:latin typeface="+mn-ea"/>
              </a:rPr>
              <a:t>비율이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보다 </a:t>
            </a:r>
            <a:r>
              <a:rPr lang="ko-KR" altLang="en-US" sz="2400" b="1" dirty="0">
                <a:solidFill>
                  <a:srgbClr val="0070C0"/>
                </a:solidFill>
                <a:latin typeface="+mn-ea"/>
              </a:rPr>
              <a:t>개인주의적 문화로 생각되는 미국보다 오히려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높았</a:t>
            </a:r>
            <a:r>
              <a:rPr lang="ko-KR" altLang="en-US" sz="2400" b="1" dirty="0">
                <a:solidFill>
                  <a:srgbClr val="0070C0"/>
                </a:solidFill>
                <a:latin typeface="+mn-ea"/>
              </a:rPr>
              <a:t>다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.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분노의 </a:t>
            </a:r>
            <a:r>
              <a:rPr lang="ko-KR" altLang="en-US" sz="2400" b="1" dirty="0">
                <a:solidFill>
                  <a:srgbClr val="0070C0"/>
                </a:solidFill>
                <a:latin typeface="+mn-ea"/>
              </a:rPr>
              <a:t>삭임의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경우</a:t>
            </a:r>
            <a:r>
              <a:rPr lang="en-US" altLang="ko-KR" sz="2400" b="1" dirty="0">
                <a:solidFill>
                  <a:srgbClr val="0070C0"/>
                </a:solidFill>
                <a:latin typeface="+mn-ea"/>
              </a:rPr>
              <a:t>,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 미국이 일본보다 비율이 높았는데 이 역시</a:t>
            </a:r>
            <a:r>
              <a:rPr lang="en-US" altLang="ko-KR" sz="24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개인주의적 </a:t>
            </a:r>
            <a:r>
              <a:rPr lang="ko-KR" altLang="en-US" sz="2400" b="1" dirty="0">
                <a:solidFill>
                  <a:srgbClr val="0070C0"/>
                </a:solidFill>
                <a:latin typeface="+mn-ea"/>
              </a:rPr>
              <a:t>문화</a:t>
            </a:r>
            <a:r>
              <a:rPr lang="en-US" altLang="ko-KR" sz="2400" b="1" dirty="0">
                <a:solidFill>
                  <a:srgbClr val="0070C0"/>
                </a:solidFill>
                <a:latin typeface="+mn-ea"/>
              </a:rPr>
              <a:t>/</a:t>
            </a:r>
            <a:r>
              <a:rPr lang="ko-KR" altLang="en-US" sz="2400" b="1" dirty="0">
                <a:solidFill>
                  <a:srgbClr val="0070C0"/>
                </a:solidFill>
                <a:latin typeface="+mn-ea"/>
              </a:rPr>
              <a:t>집단주의적 문화의 구분과는 일치하지 않는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결과이다</a:t>
            </a:r>
            <a:r>
              <a:rPr lang="en-US" altLang="ko-KR" sz="2400" b="1" dirty="0">
                <a:solidFill>
                  <a:srgbClr val="0070C0"/>
                </a:solidFill>
                <a:latin typeface="+mn-ea"/>
              </a:rPr>
              <a:t>. </a:t>
            </a:r>
            <a:endParaRPr lang="ko-KR" altLang="en-US" sz="2400" b="1" dirty="0">
              <a:solidFill>
                <a:srgbClr val="0070C0"/>
              </a:solidFill>
              <a:latin typeface="+mn-ea"/>
            </a:endParaRPr>
          </a:p>
          <a:p>
            <a:pPr marL="109728" lvl="0" indent="0">
              <a:buNone/>
            </a:pPr>
            <a:endParaRPr lang="ko-KR" altLang="en-US" sz="2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8077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미국 </a:t>
            </a:r>
            <a:r>
              <a:rPr lang="en-US" altLang="ko-KR" dirty="0" smtClean="0"/>
              <a:t>vs </a:t>
            </a:r>
            <a:r>
              <a:rPr lang="ko-KR" altLang="en-US" dirty="0" smtClean="0"/>
              <a:t>한국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>
            <a:normAutofit/>
          </a:bodyPr>
          <a:lstStyle/>
          <a:p>
            <a:pPr algn="dist">
              <a:buFont typeface="Wingdings" pitchFamily="2" charset="2"/>
              <a:buChar char="u"/>
            </a:pPr>
            <a:r>
              <a:rPr lang="en-US" altLang="ko-KR" dirty="0" smtClean="0">
                <a:latin typeface="+mj-ea"/>
                <a:ea typeface="+mj-ea"/>
              </a:rPr>
              <a:t> </a:t>
            </a:r>
            <a:r>
              <a:rPr lang="en-US" altLang="ko-KR" sz="2600" dirty="0" smtClean="0">
                <a:solidFill>
                  <a:schemeClr val="tx1"/>
                </a:solidFill>
                <a:latin typeface="+mn-ea"/>
              </a:rPr>
              <a:t>Americans compared to Koreans showed higher</a:t>
            </a:r>
          </a:p>
          <a:p>
            <a:pPr marL="109728" indent="0" algn="dist">
              <a:buNone/>
            </a:pPr>
            <a:r>
              <a:rPr lang="en-US" altLang="ko-KR" sz="2600" dirty="0" smtClean="0">
                <a:solidFill>
                  <a:schemeClr val="tx1"/>
                </a:solidFill>
                <a:latin typeface="+mn-ea"/>
              </a:rPr>
              <a:t>scores in anger-out. … </a:t>
            </a:r>
            <a:r>
              <a:rPr lang="en-US" altLang="ko-KR" sz="2600" dirty="0" smtClean="0">
                <a:latin typeface="+mn-ea"/>
              </a:rPr>
              <a:t>[S]</a:t>
            </a:r>
            <a:r>
              <a:rPr lang="en-US" altLang="ko-KR" sz="2600" dirty="0" err="1" smtClean="0">
                <a:solidFill>
                  <a:schemeClr val="tx1"/>
                </a:solidFill>
                <a:latin typeface="+mn-ea"/>
              </a:rPr>
              <a:t>urprisingly</a:t>
            </a:r>
            <a:r>
              <a:rPr lang="en-US" altLang="ko-KR" sz="2600" dirty="0" smtClean="0">
                <a:solidFill>
                  <a:schemeClr val="tx1"/>
                </a:solidFill>
                <a:latin typeface="+mn-ea"/>
              </a:rPr>
              <a:t> enough, </a:t>
            </a:r>
          </a:p>
          <a:p>
            <a:pPr marL="109728" indent="0" algn="dist">
              <a:buNone/>
            </a:pPr>
            <a:r>
              <a:rPr lang="en-US" altLang="ko-KR" sz="2600" dirty="0" smtClean="0">
                <a:solidFill>
                  <a:schemeClr val="tx1"/>
                </a:solidFill>
                <a:latin typeface="+mn-ea"/>
              </a:rPr>
              <a:t>Americans compared to Koreans revealed higher </a:t>
            </a:r>
          </a:p>
          <a:p>
            <a:pPr marL="109728" indent="0" algn="dist">
              <a:buNone/>
            </a:pPr>
            <a:r>
              <a:rPr lang="en-US" altLang="ko-KR" sz="2600" dirty="0" smtClean="0">
                <a:solidFill>
                  <a:schemeClr val="tx1"/>
                </a:solidFill>
                <a:latin typeface="+mn-ea"/>
              </a:rPr>
              <a:t>scores in anger-control as well </a:t>
            </a:r>
            <a:r>
              <a:rPr lang="en-US" altLang="ko-KR" sz="2600" dirty="0">
                <a:latin typeface="+mn-ea"/>
              </a:rPr>
              <a:t>(</a:t>
            </a:r>
            <a:r>
              <a:rPr lang="ko-KR" altLang="en-US" sz="2400" dirty="0" smtClean="0">
                <a:latin typeface="+mj-ea"/>
              </a:rPr>
              <a:t>전겸구 외</a:t>
            </a:r>
            <a:r>
              <a:rPr lang="en-US" altLang="ko-KR" sz="2400" dirty="0">
                <a:latin typeface="+mj-ea"/>
              </a:rPr>
              <a:t> </a:t>
            </a:r>
            <a:r>
              <a:rPr lang="en-US" altLang="ko-KR" sz="2400" dirty="0" smtClean="0">
                <a:latin typeface="+mj-ea"/>
              </a:rPr>
              <a:t>2000).</a:t>
            </a:r>
          </a:p>
          <a:p>
            <a:pPr marL="109728" indent="0" algn="dist">
              <a:buNone/>
            </a:pPr>
            <a:endParaRPr lang="en-US" altLang="ko-KR" sz="2400" dirty="0" smtClean="0">
              <a:latin typeface="+mj-ea"/>
            </a:endParaRPr>
          </a:p>
          <a:p>
            <a:pPr algn="just">
              <a:buFont typeface="Wingdings" panose="05000000000000000000" pitchFamily="2" charset="2"/>
              <a:buChar char="u"/>
            </a:pPr>
            <a:r>
              <a:rPr lang="en-US" altLang="ko-KR" sz="2600" dirty="0"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본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연구의 결과 분노의 표출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은 </a:t>
            </a:r>
            <a:r>
              <a:rPr lang="en-US" altLang="ko-KR" sz="2400" b="1" dirty="0" err="1" smtClean="0">
                <a:solidFill>
                  <a:srgbClr val="0070C0"/>
                </a:solidFill>
                <a:latin typeface="+mn-ea"/>
              </a:rPr>
              <a:t>일본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〉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미국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〉 </a:t>
            </a:r>
            <a:r>
              <a:rPr lang="en-US" altLang="ko-KR" sz="2400" b="1" dirty="0" err="1" smtClean="0">
                <a:solidFill>
                  <a:srgbClr val="0070C0"/>
                </a:solidFill>
                <a:latin typeface="+mn-ea"/>
              </a:rPr>
              <a:t>한국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</a:t>
            </a:r>
          </a:p>
          <a:p>
            <a:pPr marL="109728" indent="0" algn="just">
              <a:buNone/>
            </a:pP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순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의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비율이고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분노의 다스</a:t>
            </a:r>
            <a:r>
              <a:rPr lang="ko-KR" altLang="en-US" sz="2400" b="1" dirty="0">
                <a:solidFill>
                  <a:srgbClr val="0070C0"/>
                </a:solidFill>
                <a:latin typeface="+mn-ea"/>
              </a:rPr>
              <a:t>림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은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미국 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일본 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〉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한국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</a:t>
            </a:r>
          </a:p>
          <a:p>
            <a:pPr marL="109728" indent="0" algn="just">
              <a:buNone/>
            </a:pPr>
            <a:r>
              <a:rPr lang="en-US" altLang="ko-KR" sz="2400" b="1" dirty="0" err="1" smtClean="0">
                <a:solidFill>
                  <a:srgbClr val="0070C0"/>
                </a:solidFill>
                <a:latin typeface="+mn-ea"/>
              </a:rPr>
              <a:t>순으로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비율이 높게 나왔다는 점에서 한국과 미국을 </a:t>
            </a:r>
            <a:endParaRPr lang="en-US" altLang="ko-KR" sz="2400" b="1" dirty="0" smtClean="0">
              <a:solidFill>
                <a:srgbClr val="0070C0"/>
              </a:solidFill>
              <a:latin typeface="+mn-ea"/>
            </a:endParaRPr>
          </a:p>
          <a:p>
            <a:pPr marL="109728" indent="0" algn="just">
              <a:buNone/>
            </a:pP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비교한 전겸구 외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(2000)</a:t>
            </a:r>
            <a:r>
              <a:rPr lang="ko-KR" altLang="en-US" sz="2400" b="1" dirty="0" smtClean="0">
                <a:solidFill>
                  <a:srgbClr val="0070C0"/>
                </a:solidFill>
                <a:latin typeface="+mn-ea"/>
              </a:rPr>
              <a:t>의 결과와 일치한다</a:t>
            </a:r>
            <a:r>
              <a:rPr lang="en-US" altLang="ko-KR" sz="2400" b="1" dirty="0" smtClean="0">
                <a:solidFill>
                  <a:srgbClr val="0070C0"/>
                </a:solidFill>
                <a:latin typeface="+mn-ea"/>
              </a:rPr>
              <a:t>.</a:t>
            </a:r>
            <a:r>
              <a:rPr lang="en-US" altLang="ko-KR" sz="2600" b="1" dirty="0" smtClean="0">
                <a:solidFill>
                  <a:srgbClr val="0070C0"/>
                </a:solidFill>
                <a:latin typeface="+mn-ea"/>
              </a:rPr>
              <a:t> </a:t>
            </a:r>
            <a:endParaRPr lang="en-US" altLang="ko-KR" sz="2600" b="1" dirty="0">
              <a:solidFill>
                <a:srgbClr val="0070C0"/>
              </a:solidFill>
              <a:latin typeface="+mn-ea"/>
            </a:endParaRPr>
          </a:p>
          <a:p>
            <a:pPr marL="109728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946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참</a:t>
            </a:r>
            <a:r>
              <a:rPr lang="ko-KR" altLang="en-US" dirty="0"/>
              <a:t>고 </a:t>
            </a:r>
            <a:r>
              <a:rPr lang="ko-KR" altLang="en-US" dirty="0" smtClean="0"/>
              <a:t>문헌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752528"/>
          </a:xfrm>
        </p:spPr>
        <p:txBody>
          <a:bodyPr>
            <a:normAutofit fontScale="85000" lnSpcReduction="10000"/>
          </a:bodyPr>
          <a:lstStyle/>
          <a:p>
            <a:pPr marL="109728" indent="0" algn="just" fontAlgn="base">
              <a:buNone/>
            </a:pPr>
            <a:r>
              <a:rPr lang="ko-KR" altLang="en-US" sz="2400" dirty="0">
                <a:latin typeface="+mn-ea"/>
              </a:rPr>
              <a:t>김용운</a:t>
            </a:r>
            <a:r>
              <a:rPr lang="en-US" altLang="ko-KR" sz="2400" dirty="0">
                <a:latin typeface="+mn-ea"/>
              </a:rPr>
              <a:t>. 1994. </a:t>
            </a:r>
            <a:r>
              <a:rPr lang="ko-KR" altLang="en-US" sz="2400" dirty="0">
                <a:latin typeface="+mn-ea"/>
              </a:rPr>
              <a:t>한국인과 일본인 </a:t>
            </a:r>
            <a:r>
              <a:rPr lang="en-US" altLang="ko-KR" sz="2400" dirty="0">
                <a:latin typeface="+mn-ea"/>
              </a:rPr>
              <a:t>2: </a:t>
            </a:r>
            <a:r>
              <a:rPr lang="ko-KR" altLang="en-US" sz="2400" dirty="0">
                <a:latin typeface="+mn-ea"/>
              </a:rPr>
              <a:t>눈물과 죽음의 미학</a:t>
            </a:r>
            <a:r>
              <a:rPr lang="en-US" altLang="ko-KR" sz="2400" dirty="0">
                <a:latin typeface="+mn-ea"/>
              </a:rPr>
              <a:t>. </a:t>
            </a:r>
            <a:r>
              <a:rPr lang="ko-KR" altLang="en-US" sz="2400" dirty="0" err="1">
                <a:latin typeface="+mn-ea"/>
              </a:rPr>
              <a:t>한길사</a:t>
            </a:r>
            <a:r>
              <a:rPr lang="en-US" altLang="ko-KR" sz="2400" dirty="0">
                <a:latin typeface="+mn-ea"/>
              </a:rPr>
              <a:t>.</a:t>
            </a:r>
            <a:endParaRPr lang="ko-KR" altLang="en-US" sz="2400" dirty="0">
              <a:latin typeface="+mn-ea"/>
            </a:endParaRPr>
          </a:p>
          <a:p>
            <a:pPr marL="109728" indent="0" algn="just" fontAlgn="base">
              <a:buNone/>
            </a:pPr>
            <a:r>
              <a:rPr lang="ko-KR" altLang="en-US" sz="2400" dirty="0">
                <a:latin typeface="+mn-ea"/>
              </a:rPr>
              <a:t>류상영</a:t>
            </a:r>
            <a:r>
              <a:rPr lang="en-US" altLang="ko-KR" sz="2400" dirty="0">
                <a:latin typeface="+mn-ea"/>
              </a:rPr>
              <a:t>. 2013. </a:t>
            </a:r>
            <a:r>
              <a:rPr lang="ko-KR" altLang="en-US" sz="2400" dirty="0">
                <a:latin typeface="+mn-ea"/>
              </a:rPr>
              <a:t>분노에 대한 한일 비교 분석</a:t>
            </a:r>
            <a:r>
              <a:rPr lang="en-US" altLang="ko-KR" sz="2400" dirty="0">
                <a:latin typeface="+mn-ea"/>
              </a:rPr>
              <a:t>: </a:t>
            </a:r>
            <a:r>
              <a:rPr lang="ko-KR" altLang="en-US" sz="2400" dirty="0">
                <a:latin typeface="+mn-ea"/>
              </a:rPr>
              <a:t>문화적 배경과 </a:t>
            </a:r>
            <a:r>
              <a:rPr lang="ko-KR" altLang="en-US" sz="2400" dirty="0" smtClean="0">
                <a:latin typeface="+mn-ea"/>
              </a:rPr>
              <a:t>정치</a:t>
            </a:r>
            <a:r>
              <a:rPr lang="en-US" altLang="ko-KR" sz="2400" dirty="0" smtClean="0">
                <a:latin typeface="+mn-ea"/>
              </a:rPr>
              <a:t>	</a:t>
            </a:r>
          </a:p>
          <a:p>
            <a:pPr marL="109728" indent="0" algn="just" fontAlgn="base">
              <a:buNone/>
            </a:pPr>
            <a:r>
              <a:rPr lang="en-US" altLang="ko-KR" sz="2400" dirty="0">
                <a:latin typeface="+mn-ea"/>
              </a:rPr>
              <a:t>	</a:t>
            </a:r>
            <a:r>
              <a:rPr lang="ko-KR" altLang="en-US" sz="2400" dirty="0" smtClean="0">
                <a:latin typeface="+mn-ea"/>
              </a:rPr>
              <a:t>경제적 </a:t>
            </a:r>
            <a:r>
              <a:rPr lang="ko-KR" altLang="en-US" sz="2400" dirty="0">
                <a:latin typeface="+mn-ea"/>
              </a:rPr>
              <a:t>현실</a:t>
            </a:r>
            <a:r>
              <a:rPr lang="en-US" altLang="ko-KR" sz="2400" dirty="0">
                <a:latin typeface="+mn-ea"/>
              </a:rPr>
              <a:t>. </a:t>
            </a:r>
            <a:r>
              <a:rPr lang="ko-KR" altLang="en-US" sz="2400" dirty="0">
                <a:latin typeface="+mn-ea"/>
              </a:rPr>
              <a:t>일본학연구</a:t>
            </a:r>
            <a:r>
              <a:rPr lang="en-US" altLang="ko-KR" sz="2400" dirty="0">
                <a:latin typeface="+mn-ea"/>
              </a:rPr>
              <a:t>, </a:t>
            </a:r>
            <a:r>
              <a:rPr lang="en-US" altLang="ko-KR" sz="2400" dirty="0" smtClean="0">
                <a:latin typeface="+mn-ea"/>
              </a:rPr>
              <a:t>40</a:t>
            </a:r>
            <a:r>
              <a:rPr lang="en-US" altLang="ko-KR" sz="2400" dirty="0">
                <a:latin typeface="+mn-ea"/>
              </a:rPr>
              <a:t>: 23-42</a:t>
            </a:r>
            <a:r>
              <a:rPr lang="en-US" altLang="ko-KR" sz="2400" dirty="0" smtClean="0">
                <a:latin typeface="+mn-ea"/>
              </a:rPr>
              <a:t>.</a:t>
            </a:r>
          </a:p>
          <a:p>
            <a:pPr marL="109728" indent="0" algn="just" fontAlgn="base">
              <a:buNone/>
            </a:pPr>
            <a:r>
              <a:rPr lang="ko-KR" altLang="en-US" sz="2400" dirty="0" smtClean="0">
                <a:latin typeface="+mn-ea"/>
              </a:rPr>
              <a:t>전겸구</a:t>
            </a:r>
            <a:r>
              <a:rPr lang="ko-KR" altLang="en-US" sz="2400" dirty="0" smtClean="0"/>
              <a:t>・</a:t>
            </a:r>
            <a:r>
              <a:rPr lang="ko-KR" altLang="en-US" sz="2400" dirty="0" err="1" smtClean="0">
                <a:latin typeface="+mn-ea"/>
              </a:rPr>
              <a:t>김교헌</a:t>
            </a:r>
            <a:r>
              <a:rPr lang="ko-KR" altLang="en-US" sz="2400" dirty="0" smtClean="0"/>
              <a:t>・</a:t>
            </a:r>
            <a:r>
              <a:rPr lang="ko-KR" altLang="en-US" sz="2400" dirty="0" smtClean="0">
                <a:latin typeface="+mn-ea"/>
              </a:rPr>
              <a:t>류준범</a:t>
            </a:r>
            <a:r>
              <a:rPr lang="en-US" altLang="ko-KR" sz="2400" dirty="0">
                <a:latin typeface="+mn-ea"/>
              </a:rPr>
              <a:t>. </a:t>
            </a:r>
            <a:r>
              <a:rPr lang="en-US" altLang="ko-KR" sz="2400" dirty="0" smtClean="0">
                <a:latin typeface="+mn-ea"/>
              </a:rPr>
              <a:t>2000. </a:t>
            </a:r>
            <a:r>
              <a:rPr lang="en-US" altLang="ko-KR" sz="2400" dirty="0">
                <a:latin typeface="+mn-ea"/>
              </a:rPr>
              <a:t>Experience and Expression of </a:t>
            </a:r>
            <a:r>
              <a:rPr lang="en-US" altLang="ko-KR" sz="2400" dirty="0" smtClean="0">
                <a:latin typeface="+mn-ea"/>
              </a:rPr>
              <a:t>	Anger 	in </a:t>
            </a:r>
            <a:r>
              <a:rPr lang="en-US" altLang="ko-KR" sz="2400" dirty="0">
                <a:latin typeface="+mn-ea"/>
              </a:rPr>
              <a:t>Korean and American. </a:t>
            </a:r>
            <a:r>
              <a:rPr lang="ko-KR" altLang="en-US" sz="2400" dirty="0">
                <a:latin typeface="+mn-ea"/>
              </a:rPr>
              <a:t>재활심리연구</a:t>
            </a:r>
            <a:r>
              <a:rPr lang="en-US" altLang="ko-KR" sz="2400" dirty="0">
                <a:latin typeface="+mn-ea"/>
              </a:rPr>
              <a:t>, </a:t>
            </a:r>
            <a:r>
              <a:rPr lang="en-US" altLang="ko-KR" sz="2400" dirty="0" smtClean="0">
                <a:latin typeface="+mn-ea"/>
              </a:rPr>
              <a:t>7(1): 61-75.</a:t>
            </a:r>
            <a:endParaRPr lang="ko-KR" altLang="en-US" sz="2400" dirty="0">
              <a:latin typeface="+mn-ea"/>
            </a:endParaRPr>
          </a:p>
          <a:p>
            <a:pPr marL="109728" indent="0" algn="just" fontAlgn="base">
              <a:buNone/>
            </a:pPr>
            <a:r>
              <a:rPr lang="ko-KR" altLang="en-US" sz="2400" dirty="0">
                <a:latin typeface="+mn-ea"/>
              </a:rPr>
              <a:t>정양숙</a:t>
            </a:r>
            <a:r>
              <a:rPr lang="en-US" altLang="ko-KR" sz="2400" dirty="0">
                <a:latin typeface="+mn-ea"/>
              </a:rPr>
              <a:t>. 2004. </a:t>
            </a:r>
            <a:r>
              <a:rPr lang="ko-KR" altLang="en-US" sz="2400" dirty="0">
                <a:latin typeface="+mn-ea"/>
              </a:rPr>
              <a:t>청소년의 문화성향과 자기노출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분노수준 및 </a:t>
            </a:r>
            <a:r>
              <a:rPr lang="ko-KR" altLang="en-US" sz="2400" dirty="0" smtClean="0">
                <a:latin typeface="+mn-ea"/>
              </a:rPr>
              <a:t>분노 표</a:t>
            </a:r>
            <a:r>
              <a:rPr lang="en-US" altLang="ko-KR" sz="2400" dirty="0" smtClean="0">
                <a:latin typeface="+mn-ea"/>
              </a:rPr>
              <a:t>	</a:t>
            </a:r>
            <a:r>
              <a:rPr lang="ko-KR" altLang="en-US" sz="2400" dirty="0" smtClean="0">
                <a:latin typeface="+mn-ea"/>
              </a:rPr>
              <a:t>현 </a:t>
            </a:r>
            <a:r>
              <a:rPr lang="ko-KR" altLang="en-US" sz="2400" dirty="0">
                <a:latin typeface="+mn-ea"/>
              </a:rPr>
              <a:t>양식과의 관계</a:t>
            </a:r>
            <a:r>
              <a:rPr lang="en-US" altLang="ko-KR" sz="2400" dirty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서강대학교 </a:t>
            </a:r>
            <a:r>
              <a:rPr lang="ko-KR" altLang="en-US" sz="2400" dirty="0">
                <a:latin typeface="+mn-ea"/>
              </a:rPr>
              <a:t>석사학위 논문</a:t>
            </a:r>
            <a:r>
              <a:rPr lang="en-US" altLang="ko-KR" sz="2400" dirty="0" smtClean="0">
                <a:latin typeface="+mn-ea"/>
              </a:rPr>
              <a:t>.</a:t>
            </a:r>
          </a:p>
          <a:p>
            <a:pPr marL="109728" indent="0" algn="just" fontAlgn="base">
              <a:buNone/>
            </a:pPr>
            <a:r>
              <a:rPr lang="en-US" altLang="ko-KR" sz="2400" dirty="0">
                <a:latin typeface="+mn-ea"/>
              </a:rPr>
              <a:t>Averill, J. R. 1982. </a:t>
            </a:r>
            <a:r>
              <a:rPr lang="en-US" altLang="ko-KR" sz="2400" i="1" dirty="0">
                <a:latin typeface="+mn-ea"/>
              </a:rPr>
              <a:t>Anger and Aggression</a:t>
            </a:r>
            <a:r>
              <a:rPr lang="en-US" altLang="ko-KR" sz="2400" dirty="0">
                <a:latin typeface="+mn-ea"/>
              </a:rPr>
              <a:t>: </a:t>
            </a:r>
            <a:r>
              <a:rPr lang="en-US" altLang="ko-KR" sz="2400" i="1" dirty="0">
                <a:latin typeface="+mn-ea"/>
              </a:rPr>
              <a:t>An Essay </a:t>
            </a:r>
            <a:r>
              <a:rPr lang="en-US" altLang="ko-KR" sz="2400" i="1" dirty="0" smtClean="0">
                <a:latin typeface="+mn-ea"/>
              </a:rPr>
              <a:t>on 	Emotion</a:t>
            </a:r>
            <a:r>
              <a:rPr lang="en-US" altLang="ko-KR" sz="2400" i="1" dirty="0">
                <a:latin typeface="+mn-ea"/>
              </a:rPr>
              <a:t>. </a:t>
            </a:r>
            <a:r>
              <a:rPr lang="en-US" altLang="ko-KR" sz="2400" dirty="0">
                <a:latin typeface="+mn-ea"/>
              </a:rPr>
              <a:t>New </a:t>
            </a:r>
            <a:r>
              <a:rPr lang="en-US" altLang="ko-KR" sz="2400" dirty="0" smtClean="0">
                <a:latin typeface="+mn-ea"/>
              </a:rPr>
              <a:t>	York</a:t>
            </a:r>
            <a:r>
              <a:rPr lang="en-US" altLang="ko-KR" sz="2400" dirty="0">
                <a:latin typeface="+mn-ea"/>
              </a:rPr>
              <a:t>: </a:t>
            </a:r>
            <a:r>
              <a:rPr lang="en-US" altLang="ko-KR" sz="2400" dirty="0" smtClean="0">
                <a:latin typeface="+mn-ea"/>
              </a:rPr>
              <a:t>Springer</a:t>
            </a:r>
            <a:r>
              <a:rPr lang="en-US" altLang="ko-KR" sz="2400" dirty="0">
                <a:latin typeface="+mn-ea"/>
              </a:rPr>
              <a:t>.</a:t>
            </a:r>
          </a:p>
          <a:p>
            <a:pPr marL="109728" indent="0" algn="just" fontAlgn="base">
              <a:buNone/>
            </a:pPr>
            <a:r>
              <a:rPr lang="en-US" altLang="ko-KR" sz="2400" dirty="0">
                <a:latin typeface="+mn-ea"/>
              </a:rPr>
              <a:t>Ekman, P. 1993. Facial expression and emotion. </a:t>
            </a:r>
            <a:r>
              <a:rPr lang="en-US" altLang="ko-KR" sz="2400" i="1" dirty="0">
                <a:latin typeface="+mn-ea"/>
              </a:rPr>
              <a:t>American </a:t>
            </a:r>
            <a:r>
              <a:rPr lang="en-US" altLang="ko-KR" sz="2400" i="1" dirty="0" smtClean="0">
                <a:latin typeface="+mn-ea"/>
              </a:rPr>
              <a:t>	Psychologist</a:t>
            </a:r>
            <a:r>
              <a:rPr lang="en-US" altLang="ko-KR" sz="2400" dirty="0">
                <a:latin typeface="+mn-ea"/>
              </a:rPr>
              <a:t>, 48(4</a:t>
            </a:r>
            <a:r>
              <a:rPr lang="en-US" altLang="ko-KR" sz="2400" dirty="0" smtClean="0">
                <a:latin typeface="+mn-ea"/>
              </a:rPr>
              <a:t>): 384-392.</a:t>
            </a:r>
          </a:p>
          <a:p>
            <a:pPr marL="109728" indent="0" algn="just" fontAlgn="base">
              <a:buNone/>
            </a:pPr>
            <a:r>
              <a:rPr lang="en-US" altLang="ko-KR" sz="2400" dirty="0" err="1">
                <a:latin typeface="+mn-ea"/>
              </a:rPr>
              <a:t>Kitayama</a:t>
            </a:r>
            <a:r>
              <a:rPr lang="en-US" altLang="ko-KR" sz="2400" dirty="0">
                <a:latin typeface="+mn-ea"/>
              </a:rPr>
              <a:t>, S., </a:t>
            </a:r>
            <a:r>
              <a:rPr lang="en-US" altLang="ko-KR" sz="2400" dirty="0" err="1">
                <a:latin typeface="+mn-ea"/>
              </a:rPr>
              <a:t>Mesquita</a:t>
            </a:r>
            <a:r>
              <a:rPr lang="en-US" altLang="ko-KR" sz="2400" dirty="0">
                <a:latin typeface="+mn-ea"/>
              </a:rPr>
              <a:t>, B., &amp; </a:t>
            </a:r>
            <a:r>
              <a:rPr lang="en-US" altLang="ko-KR" sz="2400" dirty="0" err="1">
                <a:latin typeface="+mn-ea"/>
              </a:rPr>
              <a:t>Karasawa</a:t>
            </a:r>
            <a:r>
              <a:rPr lang="en-US" altLang="ko-KR" sz="2400" dirty="0">
                <a:latin typeface="+mn-ea"/>
              </a:rPr>
              <a:t>, M. </a:t>
            </a:r>
            <a:r>
              <a:rPr lang="en-US" altLang="ko-KR" sz="2400" dirty="0" smtClean="0">
                <a:latin typeface="+mn-ea"/>
              </a:rPr>
              <a:t>2006. Cultural 	affordances </a:t>
            </a:r>
            <a:r>
              <a:rPr lang="en-US" altLang="ko-KR" sz="2400" dirty="0">
                <a:latin typeface="+mn-ea"/>
              </a:rPr>
              <a:t>and emotional experience: socially engaging and </a:t>
            </a:r>
            <a:r>
              <a:rPr lang="en-US" altLang="ko-KR" sz="2400" dirty="0" smtClean="0">
                <a:latin typeface="+mn-ea"/>
              </a:rPr>
              <a:t>	disengaging </a:t>
            </a:r>
            <a:r>
              <a:rPr lang="en-US" altLang="ko-KR" sz="2400" dirty="0">
                <a:latin typeface="+mn-ea"/>
              </a:rPr>
              <a:t>emotions in Japan and the United States. </a:t>
            </a:r>
            <a:r>
              <a:rPr lang="en-US" altLang="ko-KR" sz="2400" dirty="0" smtClean="0">
                <a:latin typeface="+mn-ea"/>
              </a:rPr>
              <a:t>	</a:t>
            </a:r>
            <a:r>
              <a:rPr lang="en-US" altLang="ko-KR" sz="2400" i="1" dirty="0" smtClean="0">
                <a:latin typeface="+mn-ea"/>
              </a:rPr>
              <a:t>Journal </a:t>
            </a:r>
            <a:r>
              <a:rPr lang="en-US" altLang="ko-KR" sz="2400" i="1" dirty="0">
                <a:latin typeface="+mn-ea"/>
              </a:rPr>
              <a:t>of </a:t>
            </a:r>
            <a:r>
              <a:rPr lang="en-US" altLang="ko-KR" sz="2400" i="1" dirty="0" smtClean="0">
                <a:latin typeface="+mn-ea"/>
              </a:rPr>
              <a:t>Personality </a:t>
            </a:r>
            <a:r>
              <a:rPr lang="en-US" altLang="ko-KR" sz="2400" i="1" dirty="0">
                <a:latin typeface="+mn-ea"/>
              </a:rPr>
              <a:t>and </a:t>
            </a:r>
            <a:r>
              <a:rPr lang="en-US" altLang="ko-KR" sz="2400" i="1" dirty="0" smtClean="0">
                <a:latin typeface="+mn-ea"/>
              </a:rPr>
              <a:t>Social </a:t>
            </a:r>
            <a:r>
              <a:rPr lang="en-US" altLang="ko-KR" sz="2400" i="1" dirty="0">
                <a:latin typeface="+mn-ea"/>
              </a:rPr>
              <a:t>P</a:t>
            </a:r>
            <a:r>
              <a:rPr lang="en-US" altLang="ko-KR" sz="2400" i="1" dirty="0" smtClean="0">
                <a:latin typeface="+mn-ea"/>
              </a:rPr>
              <a:t>sychology</a:t>
            </a:r>
            <a:r>
              <a:rPr lang="en-US" altLang="ko-KR" sz="2400" dirty="0">
                <a:latin typeface="+mn-ea"/>
              </a:rPr>
              <a:t>, 91(5), </a:t>
            </a:r>
            <a:r>
              <a:rPr lang="en-US" altLang="ko-KR" sz="2400" dirty="0" smtClean="0">
                <a:latin typeface="+mn-ea"/>
              </a:rPr>
              <a:t>890-903.</a:t>
            </a:r>
            <a:endParaRPr lang="en-US" altLang="ko-KR" sz="2400" dirty="0">
              <a:latin typeface="+mn-ea"/>
            </a:endParaRPr>
          </a:p>
          <a:p>
            <a:pPr marL="109728" indent="0" fontAlgn="base">
              <a:buNone/>
            </a:pPr>
            <a:endParaRPr lang="en-US" altLang="ko-KR" sz="2400" dirty="0" smtClean="0">
              <a:latin typeface="+mn-ea"/>
            </a:endParaRPr>
          </a:p>
          <a:p>
            <a:pPr marL="109728" indent="0" fontAlgn="base">
              <a:buNone/>
            </a:pPr>
            <a:endParaRPr lang="en-US" altLang="ko-KR" sz="2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6224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참</a:t>
            </a:r>
            <a:r>
              <a:rPr lang="ko-KR" altLang="en-US" dirty="0"/>
              <a:t>고 </a:t>
            </a:r>
            <a:r>
              <a:rPr lang="ko-KR" altLang="en-US" dirty="0" smtClean="0"/>
              <a:t>문헌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752528"/>
          </a:xfrm>
        </p:spPr>
        <p:txBody>
          <a:bodyPr>
            <a:noAutofit/>
          </a:bodyPr>
          <a:lstStyle/>
          <a:p>
            <a:pPr marL="109728" indent="0" algn="just" fontAlgn="base">
              <a:buNone/>
            </a:pPr>
            <a:r>
              <a:rPr lang="en-US" altLang="ko-KR" sz="2000" dirty="0">
                <a:latin typeface="+mn-ea"/>
              </a:rPr>
              <a:t>Markus, H. R. and </a:t>
            </a:r>
            <a:r>
              <a:rPr lang="en-US" altLang="ko-KR" sz="2000" dirty="0" err="1">
                <a:latin typeface="+mn-ea"/>
              </a:rPr>
              <a:t>Kitayama</a:t>
            </a:r>
            <a:r>
              <a:rPr lang="en-US" altLang="ko-KR" sz="2000" dirty="0">
                <a:latin typeface="+mn-ea"/>
              </a:rPr>
              <a:t>, S. 1991. Culture and the self: 	Implications for cognition, emotion, and motivation. 	</a:t>
            </a:r>
            <a:r>
              <a:rPr lang="en-US" altLang="ko-KR" sz="2000" i="1" dirty="0">
                <a:latin typeface="+mn-ea"/>
              </a:rPr>
              <a:t>Psychological Review</a:t>
            </a:r>
            <a:r>
              <a:rPr lang="en-US" altLang="ko-KR" sz="2000" dirty="0">
                <a:latin typeface="+mn-ea"/>
              </a:rPr>
              <a:t>, 98: 224-253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pPr marL="109728" indent="0" algn="just" fontAlgn="base">
              <a:buNone/>
            </a:pPr>
            <a:r>
              <a:rPr lang="en-US" altLang="ko-KR" sz="2000" dirty="0" smtClean="0">
                <a:latin typeface="+mn-ea"/>
              </a:rPr>
              <a:t>Matsumoto</a:t>
            </a:r>
            <a:r>
              <a:rPr lang="en-US" altLang="ko-KR" sz="2000" dirty="0">
                <a:latin typeface="+mn-ea"/>
              </a:rPr>
              <a:t>, D., Takeuchi, S., </a:t>
            </a:r>
            <a:r>
              <a:rPr lang="en-US" altLang="ko-KR" sz="2000" dirty="0" err="1">
                <a:latin typeface="+mn-ea"/>
              </a:rPr>
              <a:t>Andayani</a:t>
            </a:r>
            <a:r>
              <a:rPr lang="en-US" altLang="ko-KR" sz="2000" dirty="0">
                <a:latin typeface="+mn-ea"/>
              </a:rPr>
              <a:t>, S., </a:t>
            </a:r>
            <a:r>
              <a:rPr lang="en-US" altLang="ko-KR" sz="2000" dirty="0" err="1">
                <a:latin typeface="+mn-ea"/>
              </a:rPr>
              <a:t>Kouznetsova</a:t>
            </a:r>
            <a:r>
              <a:rPr lang="en-US" altLang="ko-KR" sz="2000" dirty="0">
                <a:latin typeface="+mn-ea"/>
              </a:rPr>
              <a:t>, N., &amp; </a:t>
            </a:r>
            <a:r>
              <a:rPr lang="en-US" altLang="ko-KR" sz="2000" dirty="0" smtClean="0">
                <a:latin typeface="+mn-ea"/>
              </a:rPr>
              <a:t>	Krupp</a:t>
            </a:r>
            <a:r>
              <a:rPr lang="en-US" altLang="ko-KR" sz="2000" dirty="0">
                <a:latin typeface="+mn-ea"/>
              </a:rPr>
              <a:t>, </a:t>
            </a:r>
            <a:r>
              <a:rPr lang="en-US" altLang="ko-KR" sz="2000" dirty="0" smtClean="0">
                <a:latin typeface="+mn-ea"/>
              </a:rPr>
              <a:t>	D</a:t>
            </a:r>
            <a:r>
              <a:rPr lang="en-US" altLang="ko-KR" sz="2000" dirty="0">
                <a:latin typeface="+mn-ea"/>
              </a:rPr>
              <a:t>. </a:t>
            </a:r>
            <a:r>
              <a:rPr lang="en-US" altLang="ko-KR" sz="2000" dirty="0" smtClean="0">
                <a:latin typeface="+mn-ea"/>
              </a:rPr>
              <a:t>1998. </a:t>
            </a:r>
            <a:r>
              <a:rPr lang="en-US" altLang="ko-KR" sz="2000" dirty="0">
                <a:latin typeface="+mn-ea"/>
              </a:rPr>
              <a:t>The Contribution of Individualism vs. </a:t>
            </a:r>
            <a:r>
              <a:rPr lang="en-US" altLang="ko-KR" sz="2000" dirty="0" smtClean="0">
                <a:latin typeface="+mn-ea"/>
              </a:rPr>
              <a:t>Collectivism 	to </a:t>
            </a:r>
            <a:r>
              <a:rPr lang="en-US" altLang="ko-KR" sz="2000" dirty="0">
                <a:latin typeface="+mn-ea"/>
              </a:rPr>
              <a:t>Cross‐national Differences in Display </a:t>
            </a:r>
            <a:r>
              <a:rPr lang="en-US" altLang="ko-KR" sz="2000" dirty="0" smtClean="0">
                <a:latin typeface="+mn-ea"/>
              </a:rPr>
              <a:t>Rules. </a:t>
            </a:r>
            <a:r>
              <a:rPr lang="en-US" altLang="ko-KR" sz="2000" i="1" dirty="0" smtClean="0">
                <a:latin typeface="+mn-ea"/>
              </a:rPr>
              <a:t>Asian </a:t>
            </a:r>
            <a:r>
              <a:rPr lang="en-US" altLang="ko-KR" sz="2000" i="1" dirty="0">
                <a:latin typeface="+mn-ea"/>
              </a:rPr>
              <a:t>Journal </a:t>
            </a:r>
            <a:r>
              <a:rPr lang="en-US" altLang="ko-KR" sz="2000" i="1" dirty="0" smtClean="0">
                <a:latin typeface="+mn-ea"/>
              </a:rPr>
              <a:t>	of </a:t>
            </a:r>
            <a:r>
              <a:rPr lang="en-US" altLang="ko-KR" sz="2000" i="1" dirty="0">
                <a:latin typeface="+mn-ea"/>
              </a:rPr>
              <a:t>Social Psychology</a:t>
            </a:r>
            <a:r>
              <a:rPr lang="en-US" altLang="ko-KR" sz="2000" dirty="0">
                <a:latin typeface="+mn-ea"/>
              </a:rPr>
              <a:t>, 1(2</a:t>
            </a:r>
            <a:r>
              <a:rPr lang="en-US" altLang="ko-KR" sz="2000" dirty="0" smtClean="0">
                <a:latin typeface="+mn-ea"/>
              </a:rPr>
              <a:t>): </a:t>
            </a:r>
            <a:r>
              <a:rPr lang="en-US" altLang="ko-KR" sz="2000" dirty="0">
                <a:latin typeface="+mn-ea"/>
              </a:rPr>
              <a:t>147-165</a:t>
            </a:r>
            <a:r>
              <a:rPr lang="en-US" altLang="ko-KR" sz="2000" dirty="0" smtClean="0">
                <a:latin typeface="+mn-ea"/>
              </a:rPr>
              <a:t>.</a:t>
            </a:r>
            <a:endParaRPr lang="en-US" altLang="ko-KR" sz="2000" dirty="0">
              <a:latin typeface="+mn-ea"/>
            </a:endParaRPr>
          </a:p>
          <a:p>
            <a:pPr marL="109728" indent="0" algn="just" fontAlgn="base">
              <a:buNone/>
            </a:pPr>
            <a:r>
              <a:rPr lang="en-US" altLang="ko-KR" sz="2000" dirty="0">
                <a:latin typeface="+mn-ea"/>
              </a:rPr>
              <a:t>Matsumoto, D., </a:t>
            </a:r>
            <a:r>
              <a:rPr lang="en-US" altLang="ko-KR" sz="2000" dirty="0" err="1">
                <a:latin typeface="+mn-ea"/>
              </a:rPr>
              <a:t>Yoo</a:t>
            </a:r>
            <a:r>
              <a:rPr lang="en-US" altLang="ko-KR" sz="2000" dirty="0">
                <a:latin typeface="+mn-ea"/>
              </a:rPr>
              <a:t>, S. H., &amp; Fontaine, J. 2008. Mapping </a:t>
            </a:r>
            <a:r>
              <a:rPr lang="en-US" altLang="ko-KR" sz="2000" dirty="0" smtClean="0">
                <a:latin typeface="+mn-ea"/>
              </a:rPr>
              <a:t>	expressive </a:t>
            </a:r>
            <a:r>
              <a:rPr lang="en-US" altLang="ko-KR" sz="2000" dirty="0">
                <a:latin typeface="+mn-ea"/>
              </a:rPr>
              <a:t>differences </a:t>
            </a:r>
            <a:r>
              <a:rPr lang="en-US" altLang="ko-KR" sz="2000" dirty="0" smtClean="0">
                <a:latin typeface="+mn-ea"/>
              </a:rPr>
              <a:t>around </a:t>
            </a:r>
            <a:r>
              <a:rPr lang="en-US" altLang="ko-KR" sz="2000" dirty="0">
                <a:latin typeface="+mn-ea"/>
              </a:rPr>
              <a:t>the world the </a:t>
            </a:r>
            <a:r>
              <a:rPr lang="en-US" altLang="ko-KR" sz="2000" dirty="0" smtClean="0">
                <a:latin typeface="+mn-ea"/>
              </a:rPr>
              <a:t>relationship</a:t>
            </a:r>
          </a:p>
          <a:p>
            <a:pPr marL="109728" indent="0" algn="just" fontAlgn="base">
              <a:buNone/>
            </a:pPr>
            <a:r>
              <a:rPr lang="en-US" altLang="ko-KR" sz="2000" dirty="0">
                <a:latin typeface="+mn-ea"/>
              </a:rPr>
              <a:t>	</a:t>
            </a:r>
            <a:r>
              <a:rPr lang="en-US" altLang="ko-KR" sz="2000" dirty="0" smtClean="0">
                <a:latin typeface="+mn-ea"/>
              </a:rPr>
              <a:t>between </a:t>
            </a:r>
            <a:r>
              <a:rPr lang="en-US" altLang="ko-KR" sz="2000" dirty="0">
                <a:latin typeface="+mn-ea"/>
              </a:rPr>
              <a:t>emotional display rules </a:t>
            </a:r>
            <a:r>
              <a:rPr lang="en-US" altLang="ko-KR" sz="2000" dirty="0" smtClean="0">
                <a:latin typeface="+mn-ea"/>
              </a:rPr>
              <a:t>and individualism </a:t>
            </a:r>
            <a:r>
              <a:rPr lang="en-US" altLang="ko-KR" sz="2000" dirty="0">
                <a:latin typeface="+mn-ea"/>
              </a:rPr>
              <a:t>versus </a:t>
            </a:r>
            <a:r>
              <a:rPr lang="en-US" altLang="ko-KR" sz="2000" dirty="0" smtClean="0">
                <a:latin typeface="+mn-ea"/>
              </a:rPr>
              <a:t>	collectivism</a:t>
            </a:r>
            <a:r>
              <a:rPr lang="en-US" altLang="ko-KR" sz="2000" dirty="0">
                <a:latin typeface="+mn-ea"/>
              </a:rPr>
              <a:t>. </a:t>
            </a:r>
            <a:r>
              <a:rPr lang="en-US" altLang="ko-KR" sz="2000" i="1" dirty="0">
                <a:latin typeface="+mn-ea"/>
              </a:rPr>
              <a:t>Journal of </a:t>
            </a:r>
            <a:r>
              <a:rPr lang="en-US" altLang="ko-KR" sz="2000" i="1" dirty="0" smtClean="0">
                <a:latin typeface="+mn-ea"/>
              </a:rPr>
              <a:t>cross-cultural </a:t>
            </a:r>
            <a:r>
              <a:rPr lang="en-US" altLang="ko-KR" sz="2000" i="1" dirty="0">
                <a:latin typeface="+mn-ea"/>
              </a:rPr>
              <a:t>psychology</a:t>
            </a:r>
            <a:r>
              <a:rPr lang="en-US" altLang="ko-KR" sz="2000" dirty="0">
                <a:latin typeface="+mn-ea"/>
              </a:rPr>
              <a:t>, </a:t>
            </a:r>
            <a:r>
              <a:rPr lang="en-US" altLang="ko-KR" sz="2000" dirty="0" smtClean="0">
                <a:latin typeface="+mn-ea"/>
              </a:rPr>
              <a:t>39(1</a:t>
            </a:r>
            <a:r>
              <a:rPr lang="en-US" altLang="ko-KR" sz="2000" dirty="0">
                <a:latin typeface="+mn-ea"/>
              </a:rPr>
              <a:t>): </a:t>
            </a:r>
            <a:r>
              <a:rPr lang="en-US" altLang="ko-KR" sz="2000" dirty="0" smtClean="0">
                <a:latin typeface="+mn-ea"/>
              </a:rPr>
              <a:t>55-	74.</a:t>
            </a:r>
          </a:p>
          <a:p>
            <a:pPr marL="109728" indent="0" algn="just" fontAlgn="base">
              <a:buNone/>
            </a:pPr>
            <a:r>
              <a:rPr lang="en-US" altLang="ko-KR" sz="2000" dirty="0">
                <a:latin typeface="+mn-ea"/>
              </a:rPr>
              <a:t>Spielberger, C. D., Krasner, S. S., &amp; Solomon, E. P. 1988. </a:t>
            </a:r>
            <a:r>
              <a:rPr lang="en-US" altLang="ko-KR" sz="2000" dirty="0" smtClean="0">
                <a:latin typeface="+mn-ea"/>
              </a:rPr>
              <a:t>The 	experience</a:t>
            </a:r>
            <a:r>
              <a:rPr lang="en-US" altLang="ko-KR" sz="2000" dirty="0">
                <a:latin typeface="+mn-ea"/>
              </a:rPr>
              <a:t>, expression and control of anger. In M. P. 	</a:t>
            </a:r>
            <a:r>
              <a:rPr lang="en-US" altLang="ko-KR" sz="2000" dirty="0" err="1">
                <a:latin typeface="+mn-ea"/>
              </a:rPr>
              <a:t>Janisse</a:t>
            </a:r>
            <a:r>
              <a:rPr lang="en-US" altLang="ko-KR" sz="2000" dirty="0">
                <a:latin typeface="+mn-ea"/>
              </a:rPr>
              <a:t> (eds.), </a:t>
            </a:r>
            <a:r>
              <a:rPr lang="en-US" altLang="ko-KR" sz="2000" i="1" dirty="0">
                <a:latin typeface="+mn-ea"/>
              </a:rPr>
              <a:t>Individual Differences, Stress, and Health </a:t>
            </a:r>
            <a:r>
              <a:rPr lang="en-US" altLang="ko-KR" sz="2000" i="1" dirty="0" smtClean="0">
                <a:latin typeface="+mn-ea"/>
              </a:rPr>
              <a:t>	Psychology</a:t>
            </a:r>
            <a:r>
              <a:rPr lang="en-US" altLang="ko-KR" sz="2000" i="1" dirty="0">
                <a:latin typeface="+mn-ea"/>
              </a:rPr>
              <a:t>. </a:t>
            </a:r>
            <a:r>
              <a:rPr lang="en-US" altLang="ko-KR" sz="2000" dirty="0">
                <a:latin typeface="+mn-ea"/>
              </a:rPr>
              <a:t>N.Y.: Springer </a:t>
            </a:r>
            <a:r>
              <a:rPr lang="en-US" altLang="ko-KR" sz="2000" dirty="0" err="1">
                <a:latin typeface="+mn-ea"/>
              </a:rPr>
              <a:t>Verlag</a:t>
            </a:r>
            <a:r>
              <a:rPr lang="en-US" altLang="ko-KR" sz="2000" dirty="0" smtClean="0">
                <a:latin typeface="+mn-ea"/>
              </a:rPr>
              <a:t>.</a:t>
            </a:r>
            <a:endParaRPr lang="en-US" altLang="ko-KR" sz="2000" dirty="0">
              <a:latin typeface="+mn-ea"/>
            </a:endParaRP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9570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/>
          </a:bodyPr>
          <a:lstStyle/>
          <a:p>
            <a:pPr algn="dist" fontAlgn="base">
              <a:buFont typeface="Wingdings" pitchFamily="2" charset="2"/>
              <a:buChar char="u"/>
            </a:pPr>
            <a:r>
              <a:rPr lang="ko-KR" altLang="en-US" sz="2600" dirty="0" smtClean="0">
                <a:latin typeface="+mn-ea"/>
              </a:rPr>
              <a:t> 분노는 </a:t>
            </a:r>
            <a:r>
              <a:rPr lang="ko-KR" altLang="en-US" sz="2600" dirty="0">
                <a:latin typeface="+mn-ea"/>
              </a:rPr>
              <a:t>모든 인간의 </a:t>
            </a:r>
            <a:r>
              <a:rPr lang="ko-KR" altLang="en-US" sz="2600" dirty="0" smtClean="0">
                <a:latin typeface="+mn-ea"/>
              </a:rPr>
              <a:t>기본적인 </a:t>
            </a:r>
            <a:r>
              <a:rPr lang="ko-KR" altLang="en-US" sz="2600" dirty="0">
                <a:latin typeface="+mn-ea"/>
              </a:rPr>
              <a:t>감정에 </a:t>
            </a:r>
            <a:r>
              <a:rPr lang="ko-KR" altLang="en-US" sz="2600" dirty="0" smtClean="0">
                <a:latin typeface="+mn-ea"/>
              </a:rPr>
              <a:t>속한다고 </a:t>
            </a:r>
            <a:endParaRPr lang="en-US" altLang="ko-KR" sz="2600" dirty="0" smtClean="0">
              <a:latin typeface="+mn-ea"/>
            </a:endParaRPr>
          </a:p>
          <a:p>
            <a:pPr marL="109728" indent="0" algn="dist" fontAlgn="base">
              <a:buNone/>
            </a:pPr>
            <a:r>
              <a:rPr lang="ko-KR" altLang="en-US" sz="2600" dirty="0" smtClean="0">
                <a:latin typeface="+mn-ea"/>
              </a:rPr>
              <a:t>보는 것이 일반적 견해이지만 </a:t>
            </a:r>
            <a:r>
              <a:rPr lang="en-US" altLang="ko-KR" sz="2600" dirty="0" smtClean="0">
                <a:latin typeface="+mn-ea"/>
              </a:rPr>
              <a:t>(Ekman 1993), </a:t>
            </a:r>
            <a:r>
              <a:rPr lang="ko-KR" altLang="en-US" sz="2600" dirty="0" smtClean="0">
                <a:latin typeface="+mn-ea"/>
              </a:rPr>
              <a:t>이를   </a:t>
            </a:r>
            <a:endParaRPr lang="en-US" altLang="ko-KR" sz="2600" dirty="0" smtClean="0">
              <a:latin typeface="+mn-ea"/>
            </a:endParaRPr>
          </a:p>
          <a:p>
            <a:pPr marL="109728" indent="0" algn="dist" fontAlgn="base">
              <a:buNone/>
            </a:pPr>
            <a:r>
              <a:rPr lang="ko-KR" altLang="en-US" sz="2600" dirty="0" smtClean="0">
                <a:latin typeface="+mn-ea"/>
              </a:rPr>
              <a:t>언어적으로 </a:t>
            </a:r>
            <a:r>
              <a:rPr lang="ko-KR" altLang="en-US" sz="2600" dirty="0">
                <a:latin typeface="+mn-ea"/>
              </a:rPr>
              <a:t>맥락에 따라 </a:t>
            </a:r>
            <a:r>
              <a:rPr lang="ko-KR" altLang="en-US" sz="2600" dirty="0" smtClean="0">
                <a:latin typeface="+mn-ea"/>
              </a:rPr>
              <a:t>적정하게 표현하는 행위는</a:t>
            </a:r>
            <a:endParaRPr lang="en-US" altLang="ko-KR" sz="2600" dirty="0" smtClean="0">
              <a:latin typeface="+mn-ea"/>
            </a:endParaRPr>
          </a:p>
          <a:p>
            <a:pPr marL="109728" indent="0" algn="dist" fontAlgn="base">
              <a:buNone/>
            </a:pPr>
            <a:r>
              <a:rPr lang="ko-KR" altLang="en-US" sz="2600" dirty="0" smtClean="0">
                <a:latin typeface="+mn-ea"/>
              </a:rPr>
              <a:t>화용적 </a:t>
            </a:r>
            <a:r>
              <a:rPr lang="ko-KR" altLang="en-US" sz="2600" dirty="0">
                <a:latin typeface="+mn-ea"/>
              </a:rPr>
              <a:t>보편성과 아울러 문화적 </a:t>
            </a:r>
            <a:r>
              <a:rPr lang="ko-KR" altLang="en-US" sz="2600" dirty="0" smtClean="0">
                <a:latin typeface="+mn-ea"/>
              </a:rPr>
              <a:t>특수성도 </a:t>
            </a:r>
            <a:r>
              <a:rPr lang="ko-KR" altLang="en-US" sz="2600" dirty="0">
                <a:latin typeface="+mn-ea"/>
              </a:rPr>
              <a:t>띠고 있다</a:t>
            </a:r>
            <a:r>
              <a:rPr lang="en-US" altLang="ko-KR" sz="2600" dirty="0">
                <a:latin typeface="+mn-ea"/>
              </a:rPr>
              <a:t>. </a:t>
            </a:r>
            <a:endParaRPr lang="en-US" altLang="ko-KR" sz="2600" dirty="0" smtClean="0">
              <a:latin typeface="+mn-ea"/>
            </a:endParaRPr>
          </a:p>
          <a:p>
            <a:pPr marL="109728" indent="0" algn="dist" fontAlgn="base">
              <a:buNone/>
            </a:pPr>
            <a:endParaRPr lang="en-US" altLang="ko-KR" sz="2600" dirty="0"/>
          </a:p>
          <a:p>
            <a:pPr algn="dist" fontAlgn="base">
              <a:buFont typeface="Wingdings" panose="05000000000000000000" pitchFamily="2" charset="2"/>
              <a:buChar char="u"/>
            </a:pPr>
            <a:r>
              <a:rPr lang="ko-KR" altLang="en-US" sz="2600" dirty="0" smtClean="0">
                <a:solidFill>
                  <a:schemeClr val="tx1"/>
                </a:solidFill>
                <a:latin typeface="+mn-ea"/>
              </a:rPr>
              <a:t> 서로 </a:t>
            </a:r>
            <a:r>
              <a:rPr lang="ko-KR" altLang="en-US" sz="2600" dirty="0">
                <a:solidFill>
                  <a:schemeClr val="tx1"/>
                </a:solidFill>
                <a:latin typeface="+mn-ea"/>
              </a:rPr>
              <a:t>다른 언어와 문화권에서 받아들여지는 분노 </a:t>
            </a:r>
            <a:endParaRPr lang="en-US" altLang="ko-KR" sz="2600" dirty="0" smtClean="0">
              <a:solidFill>
                <a:schemeClr val="tx1"/>
              </a:solidFill>
              <a:latin typeface="+mn-ea"/>
            </a:endParaRPr>
          </a:p>
          <a:p>
            <a:pPr marL="109728" indent="0" algn="dist" fontAlgn="base">
              <a:buNone/>
            </a:pPr>
            <a:r>
              <a:rPr lang="ko-KR" altLang="en-US" sz="2600" dirty="0" smtClean="0">
                <a:solidFill>
                  <a:schemeClr val="tx1"/>
                </a:solidFill>
                <a:latin typeface="+mn-ea"/>
              </a:rPr>
              <a:t>표현 </a:t>
            </a:r>
            <a:r>
              <a:rPr lang="ko-KR" altLang="en-US" sz="2600" dirty="0">
                <a:solidFill>
                  <a:schemeClr val="tx1"/>
                </a:solidFill>
                <a:latin typeface="+mn-ea"/>
              </a:rPr>
              <a:t>화행의 특성을 잘 이해하는 </a:t>
            </a:r>
            <a:r>
              <a:rPr lang="ko-KR" altLang="en-US" sz="2600" dirty="0" smtClean="0">
                <a:solidFill>
                  <a:schemeClr val="tx1"/>
                </a:solidFill>
                <a:latin typeface="+mn-ea"/>
              </a:rPr>
              <a:t>것은</a:t>
            </a:r>
            <a:r>
              <a:rPr lang="en-US" altLang="ko-KR" sz="2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600" dirty="0" smtClean="0">
                <a:solidFill>
                  <a:schemeClr val="tx1"/>
                </a:solidFill>
                <a:latin typeface="+mn-ea"/>
              </a:rPr>
              <a:t>문화간 </a:t>
            </a:r>
            <a:r>
              <a:rPr lang="ko-KR" altLang="en-US" sz="2600" dirty="0">
                <a:solidFill>
                  <a:schemeClr val="tx1"/>
                </a:solidFill>
                <a:latin typeface="+mn-ea"/>
              </a:rPr>
              <a:t>원활한 </a:t>
            </a:r>
            <a:endParaRPr lang="en-US" altLang="ko-KR" sz="2600" dirty="0" smtClean="0">
              <a:solidFill>
                <a:schemeClr val="tx1"/>
              </a:solidFill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600" dirty="0" smtClean="0">
                <a:solidFill>
                  <a:schemeClr val="tx1"/>
                </a:solidFill>
                <a:latin typeface="+mn-ea"/>
              </a:rPr>
              <a:t>소통을 </a:t>
            </a:r>
            <a:r>
              <a:rPr lang="ko-KR" altLang="en-US" sz="2600" dirty="0">
                <a:solidFill>
                  <a:schemeClr val="tx1"/>
                </a:solidFill>
                <a:latin typeface="+mn-ea"/>
              </a:rPr>
              <a:t>위해서도 필수적이다</a:t>
            </a:r>
            <a:r>
              <a:rPr lang="en-US" altLang="ko-KR" sz="2600" dirty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2600" dirty="0">
              <a:solidFill>
                <a:schemeClr val="tx1"/>
              </a:solidFill>
              <a:latin typeface="+mn-ea"/>
            </a:endParaRPr>
          </a:p>
          <a:p>
            <a:pPr marL="109728" indent="0" algn="just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6452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분노와 분노 표현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 fontScale="92500"/>
          </a:bodyPr>
          <a:lstStyle/>
          <a:p>
            <a:pPr algn="dist">
              <a:buFont typeface="Wingdings" pitchFamily="2" charset="2"/>
              <a:buChar char="u"/>
            </a:pPr>
            <a:r>
              <a:rPr lang="ko-KR" altLang="en-US" dirty="0"/>
              <a:t>분노를 </a:t>
            </a:r>
            <a:r>
              <a:rPr lang="ko-KR" altLang="en-US" dirty="0" smtClean="0"/>
              <a:t>표현하는 </a:t>
            </a:r>
            <a:r>
              <a:rPr lang="ko-KR" altLang="en-US" dirty="0"/>
              <a:t>것은 </a:t>
            </a:r>
            <a:r>
              <a:rPr lang="ko-KR" altLang="en-US" dirty="0" smtClean="0"/>
              <a:t>소통과정에서 </a:t>
            </a:r>
            <a:r>
              <a:rPr lang="ko-KR" altLang="en-US" dirty="0"/>
              <a:t>흔히 </a:t>
            </a:r>
            <a:r>
              <a:rPr lang="ko-KR" altLang="en-US" dirty="0" smtClean="0"/>
              <a:t>볼 수 있는</a:t>
            </a:r>
            <a:r>
              <a:rPr lang="en-US" altLang="ko-KR" dirty="0" smtClean="0"/>
              <a:t> </a:t>
            </a:r>
          </a:p>
          <a:p>
            <a:pPr marL="109728" indent="0" algn="dist">
              <a:buNone/>
            </a:pPr>
            <a:r>
              <a:rPr lang="ko-KR" altLang="en-US" dirty="0" smtClean="0"/>
              <a:t>자연스러운 언어 행위로서</a:t>
            </a:r>
            <a:r>
              <a:rPr lang="en-US" altLang="ko-KR" dirty="0" smtClean="0"/>
              <a:t>,</a:t>
            </a:r>
            <a:r>
              <a:rPr lang="ko-KR" altLang="en-US" dirty="0" smtClean="0"/>
              <a:t> 특히 집단적 </a:t>
            </a:r>
            <a:r>
              <a:rPr lang="ko-KR" altLang="en-US" dirty="0"/>
              <a:t>정의에 입각한 </a:t>
            </a:r>
            <a:endParaRPr lang="en-US" altLang="ko-KR" dirty="0" smtClean="0"/>
          </a:p>
          <a:p>
            <a:pPr marL="109728" indent="0" algn="dist">
              <a:buNone/>
            </a:pPr>
            <a:r>
              <a:rPr lang="ko-KR" altLang="en-US" dirty="0" smtClean="0"/>
              <a:t>공분 </a:t>
            </a:r>
            <a:r>
              <a:rPr lang="ko-KR" altLang="en-US" dirty="0"/>
              <a:t>표현 행위는 사회구성원들 사이의 결속을 </a:t>
            </a:r>
            <a:r>
              <a:rPr lang="ko-KR" altLang="en-US" dirty="0" err="1" smtClean="0"/>
              <a:t>북돋우</a:t>
            </a:r>
            <a:endParaRPr lang="en-US" altLang="ko-KR" dirty="0"/>
          </a:p>
          <a:p>
            <a:pPr marL="109728" indent="0" algn="dist">
              <a:buNone/>
            </a:pPr>
            <a:r>
              <a:rPr lang="ko-KR" altLang="en-US" dirty="0" smtClean="0"/>
              <a:t>고 </a:t>
            </a:r>
            <a:r>
              <a:rPr lang="ko-KR" altLang="en-US" dirty="0"/>
              <a:t>공동체적 유대감을 증진하는 긍정적인 </a:t>
            </a:r>
            <a:r>
              <a:rPr lang="ko-KR" altLang="en-US" dirty="0" smtClean="0"/>
              <a:t>역할을 </a:t>
            </a:r>
            <a:r>
              <a:rPr lang="ko-KR" altLang="en-US" dirty="0"/>
              <a:t>한다</a:t>
            </a:r>
            <a:r>
              <a:rPr lang="en-US" altLang="ko-KR" dirty="0"/>
              <a:t>. </a:t>
            </a:r>
          </a:p>
          <a:p>
            <a:pPr marL="109728" indent="0" algn="dist">
              <a:buNone/>
            </a:pPr>
            <a:endParaRPr lang="en-US" altLang="ko-KR" dirty="0"/>
          </a:p>
          <a:p>
            <a:pPr algn="dist">
              <a:buFont typeface="Wingdings" pitchFamily="2" charset="2"/>
              <a:buChar char="u"/>
            </a:pPr>
            <a:r>
              <a:rPr lang="ko-KR" altLang="en-US" sz="2800" dirty="0" smtClean="0">
                <a:solidFill>
                  <a:schemeClr val="tx1"/>
                </a:solidFill>
                <a:latin typeface="+mn-ea"/>
              </a:rPr>
              <a:t>분노의 감정이 어떻게 언어화되며 사회구성원들에 </a:t>
            </a:r>
            <a:endParaRPr lang="en-US" altLang="ko-KR" sz="2800" dirty="0" smtClean="0">
              <a:solidFill>
                <a:schemeClr val="tx1"/>
              </a:solidFill>
              <a:latin typeface="+mn-ea"/>
            </a:endParaRPr>
          </a:p>
          <a:p>
            <a:pPr marL="109728" indent="0" algn="dist">
              <a:buNone/>
            </a:pPr>
            <a:r>
              <a:rPr lang="ko-KR" altLang="en-US" sz="2800" dirty="0" smtClean="0">
                <a:solidFill>
                  <a:schemeClr val="tx1"/>
                </a:solidFill>
                <a:latin typeface="+mn-ea"/>
              </a:rPr>
              <a:t>의해 </a:t>
            </a:r>
            <a:r>
              <a:rPr lang="ko-KR" altLang="en-US" sz="2800" dirty="0">
                <a:solidFill>
                  <a:schemeClr val="tx1"/>
                </a:solidFill>
                <a:latin typeface="+mn-ea"/>
              </a:rPr>
              <a:t>받아들여지거나 </a:t>
            </a:r>
            <a:r>
              <a:rPr lang="ko-KR" altLang="en-US" sz="2800" dirty="0" smtClean="0">
                <a:solidFill>
                  <a:schemeClr val="tx1"/>
                </a:solidFill>
                <a:latin typeface="+mn-ea"/>
              </a:rPr>
              <a:t>배척되는지</a:t>
            </a:r>
            <a:r>
              <a:rPr lang="en-US" altLang="ko-KR" sz="28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800" dirty="0" smtClean="0">
                <a:solidFill>
                  <a:schemeClr val="tx1"/>
                </a:solidFill>
                <a:latin typeface="+mn-ea"/>
              </a:rPr>
              <a:t>소통의 </a:t>
            </a:r>
            <a:r>
              <a:rPr lang="ko-KR" altLang="en-US" sz="2800" dirty="0">
                <a:solidFill>
                  <a:schemeClr val="tx1"/>
                </a:solidFill>
                <a:latin typeface="+mn-ea"/>
              </a:rPr>
              <a:t>관점에서 </a:t>
            </a:r>
            <a:r>
              <a:rPr lang="ko-KR" altLang="en-US" sz="2800" dirty="0" smtClean="0">
                <a:solidFill>
                  <a:schemeClr val="tx1"/>
                </a:solidFill>
                <a:latin typeface="+mn-ea"/>
              </a:rPr>
              <a:t> </a:t>
            </a:r>
            <a:endParaRPr lang="en-US" altLang="ko-KR" sz="2800" dirty="0" smtClean="0">
              <a:solidFill>
                <a:schemeClr val="tx1"/>
              </a:solidFill>
              <a:latin typeface="+mn-ea"/>
            </a:endParaRPr>
          </a:p>
          <a:p>
            <a:pPr marL="109728" indent="0" algn="dist">
              <a:buNone/>
            </a:pPr>
            <a:r>
              <a:rPr lang="ko-KR" altLang="en-US" sz="2800" dirty="0" smtClean="0">
                <a:solidFill>
                  <a:schemeClr val="tx1"/>
                </a:solidFill>
                <a:latin typeface="+mn-ea"/>
              </a:rPr>
              <a:t>어떤 </a:t>
            </a:r>
            <a:r>
              <a:rPr lang="ko-KR" altLang="en-US" sz="2800" dirty="0">
                <a:solidFill>
                  <a:schemeClr val="tx1"/>
                </a:solidFill>
                <a:latin typeface="+mn-ea"/>
              </a:rPr>
              <a:t>기능을 </a:t>
            </a:r>
            <a:r>
              <a:rPr lang="ko-KR" altLang="en-US" sz="2800" dirty="0" smtClean="0">
                <a:solidFill>
                  <a:schemeClr val="tx1"/>
                </a:solidFill>
                <a:latin typeface="+mn-ea"/>
              </a:rPr>
              <a:t>수행하는지 등을 </a:t>
            </a:r>
            <a:r>
              <a:rPr lang="ko-KR" altLang="en-US" sz="2800" dirty="0">
                <a:solidFill>
                  <a:schemeClr val="tx1"/>
                </a:solidFill>
                <a:latin typeface="+mn-ea"/>
              </a:rPr>
              <a:t>화용적으로 연구하는 </a:t>
            </a:r>
            <a:endParaRPr lang="en-US" altLang="ko-KR" sz="2800" dirty="0" smtClean="0">
              <a:solidFill>
                <a:schemeClr val="tx1"/>
              </a:solidFill>
              <a:latin typeface="+mn-ea"/>
            </a:endParaRPr>
          </a:p>
          <a:p>
            <a:pPr marL="109728" indent="0">
              <a:buNone/>
            </a:pPr>
            <a:r>
              <a:rPr lang="ko-KR" altLang="en-US" sz="2800" dirty="0" smtClean="0">
                <a:solidFill>
                  <a:schemeClr val="tx1"/>
                </a:solidFill>
                <a:latin typeface="+mn-ea"/>
              </a:rPr>
              <a:t>것이 </a:t>
            </a:r>
            <a:r>
              <a:rPr lang="ko-KR" altLang="en-US" sz="2800" dirty="0">
                <a:solidFill>
                  <a:schemeClr val="tx1"/>
                </a:solidFill>
                <a:latin typeface="+mn-ea"/>
              </a:rPr>
              <a:t>매우 </a:t>
            </a:r>
            <a:r>
              <a:rPr lang="ko-KR" altLang="en-US" sz="2800" dirty="0" smtClean="0">
                <a:solidFill>
                  <a:schemeClr val="tx1"/>
                </a:solidFill>
                <a:latin typeface="+mn-ea"/>
              </a:rPr>
              <a:t>중요한 </a:t>
            </a:r>
            <a:r>
              <a:rPr lang="ko-KR" altLang="en-US" sz="2800" dirty="0">
                <a:solidFill>
                  <a:schemeClr val="tx1"/>
                </a:solidFill>
                <a:latin typeface="+mn-ea"/>
              </a:rPr>
              <a:t>과제이다</a:t>
            </a:r>
            <a:r>
              <a:rPr lang="en-US" altLang="ko-KR" sz="2800" dirty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2800" dirty="0">
              <a:solidFill>
                <a:schemeClr val="tx1"/>
              </a:solidFill>
              <a:latin typeface="+mn-ea"/>
            </a:endParaRPr>
          </a:p>
          <a:p>
            <a:pPr marL="109728" indent="0" algn="dist">
              <a:buNone/>
            </a:pPr>
            <a:endParaRPr lang="en-US" altLang="ko-KR" dirty="0" smtClean="0"/>
          </a:p>
          <a:p>
            <a:pPr marL="109728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71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2027" y="620688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분노 실현 방법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u"/>
            </a:pPr>
            <a:r>
              <a:rPr lang="en-US" altLang="ko-KR" dirty="0" smtClean="0">
                <a:latin typeface="+mn-ea"/>
              </a:rPr>
              <a:t> </a:t>
            </a:r>
            <a:r>
              <a:rPr lang="ko-KR" altLang="en-US" sz="2600" dirty="0" smtClean="0">
                <a:latin typeface="+mn-ea"/>
              </a:rPr>
              <a:t>분노 감정의 표현은 화자가 발화 맥락에서 </a:t>
            </a:r>
            <a:r>
              <a:rPr lang="ko-KR" altLang="en-US" sz="2600" dirty="0" err="1" smtClean="0">
                <a:latin typeface="+mn-ea"/>
              </a:rPr>
              <a:t>적절하</a:t>
            </a:r>
            <a:endParaRPr lang="en-US" altLang="ko-KR" sz="2600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600" dirty="0" smtClean="0">
                <a:latin typeface="+mn-ea"/>
              </a:rPr>
              <a:t>다고 생각되는 방법을 통해 실현되는데</a:t>
            </a:r>
            <a:r>
              <a:rPr lang="en-US" altLang="ko-KR" sz="2600" dirty="0" smtClean="0">
                <a:latin typeface="+mn-ea"/>
              </a:rPr>
              <a:t>, </a:t>
            </a:r>
            <a:r>
              <a:rPr lang="ko-KR" altLang="en-US" sz="2600" dirty="0" smtClean="0">
                <a:latin typeface="+mn-ea"/>
              </a:rPr>
              <a:t>본 조사에서 </a:t>
            </a:r>
            <a:endParaRPr lang="en-US" altLang="ko-KR" sz="2600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600" dirty="0" smtClean="0">
                <a:latin typeface="+mn-ea"/>
              </a:rPr>
              <a:t>확인된 분노 실현 방법에는 다음과 같은 것이 있다</a:t>
            </a:r>
            <a:r>
              <a:rPr lang="en-US" altLang="ko-KR" sz="2600" dirty="0" smtClean="0">
                <a:latin typeface="+mn-ea"/>
              </a:rPr>
              <a:t>:</a:t>
            </a:r>
          </a:p>
          <a:p>
            <a:pPr marL="109728" indent="0" fontAlgn="base">
              <a:buNone/>
            </a:pPr>
            <a:endParaRPr lang="en-US" altLang="ko-KR" dirty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n-ea"/>
              </a:rPr>
              <a:t>   1) </a:t>
            </a:r>
            <a:r>
              <a:rPr lang="ko-KR" altLang="en-US" dirty="0" smtClean="0">
                <a:latin typeface="+mn-ea"/>
              </a:rPr>
              <a:t>모욕하기</a:t>
            </a:r>
            <a:r>
              <a:rPr lang="en-US" altLang="ko-KR" dirty="0" smtClean="0">
                <a:latin typeface="+mn-ea"/>
              </a:rPr>
              <a:t>	  	2</a:t>
            </a:r>
            <a:r>
              <a:rPr lang="en-US" altLang="ko-KR" dirty="0">
                <a:latin typeface="+mn-ea"/>
              </a:rPr>
              <a:t>) </a:t>
            </a:r>
            <a:r>
              <a:rPr lang="ko-KR" altLang="en-US" dirty="0" smtClean="0">
                <a:latin typeface="+mn-ea"/>
              </a:rPr>
              <a:t>비속어 사용하기</a:t>
            </a:r>
            <a:endParaRPr lang="en-US" altLang="ko-KR" dirty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 smtClean="0">
                <a:latin typeface="+mn-ea"/>
              </a:rPr>
              <a:t>   3) </a:t>
            </a:r>
            <a:r>
              <a:rPr lang="ko-KR" altLang="en-US" dirty="0" smtClean="0">
                <a:latin typeface="+mn-ea"/>
              </a:rPr>
              <a:t>저주하기</a:t>
            </a:r>
            <a:r>
              <a:rPr lang="en-US" altLang="ko-KR" dirty="0" smtClean="0">
                <a:latin typeface="+mn-ea"/>
              </a:rPr>
              <a:t>		4) </a:t>
            </a:r>
            <a:r>
              <a:rPr lang="ko-KR" altLang="en-US" dirty="0" smtClean="0">
                <a:latin typeface="+mn-ea"/>
              </a:rPr>
              <a:t>책임 묻기</a:t>
            </a: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  5) </a:t>
            </a:r>
            <a:r>
              <a:rPr lang="ko-KR" altLang="en-US" dirty="0" smtClean="0">
                <a:latin typeface="+mn-ea"/>
              </a:rPr>
              <a:t>협박하기</a:t>
            </a:r>
            <a:r>
              <a:rPr lang="en-US" altLang="ko-KR" dirty="0" smtClean="0">
                <a:latin typeface="+mn-ea"/>
              </a:rPr>
              <a:t>		6) </a:t>
            </a:r>
            <a:r>
              <a:rPr lang="ko-KR" altLang="en-US" dirty="0" smtClean="0">
                <a:latin typeface="+mn-ea"/>
              </a:rPr>
              <a:t>설명하기 </a:t>
            </a: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  7) </a:t>
            </a:r>
            <a:r>
              <a:rPr lang="ko-KR" altLang="en-US" dirty="0" smtClean="0">
                <a:latin typeface="+mn-ea"/>
              </a:rPr>
              <a:t>주장하기</a:t>
            </a:r>
            <a:r>
              <a:rPr lang="en-US" altLang="ko-KR" dirty="0">
                <a:latin typeface="+mn-ea"/>
              </a:rPr>
              <a:t>	</a:t>
            </a:r>
            <a:r>
              <a:rPr lang="en-US" altLang="ko-KR" dirty="0" smtClean="0">
                <a:latin typeface="+mn-ea"/>
              </a:rPr>
              <a:t>	8) </a:t>
            </a:r>
            <a:r>
              <a:rPr lang="ko-KR" altLang="en-US" dirty="0" smtClean="0">
                <a:latin typeface="+mn-ea"/>
              </a:rPr>
              <a:t>동정심 표시하기</a:t>
            </a: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r>
              <a:rPr lang="en-US" altLang="ko-KR" dirty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  9) </a:t>
            </a:r>
            <a:r>
              <a:rPr lang="ko-KR" altLang="en-US" dirty="0" smtClean="0">
                <a:latin typeface="+mn-ea"/>
              </a:rPr>
              <a:t>개탄하기</a:t>
            </a:r>
            <a:r>
              <a:rPr lang="en-US" altLang="ko-KR" dirty="0" smtClean="0">
                <a:latin typeface="+mn-ea"/>
              </a:rPr>
              <a:t>	      10) </a:t>
            </a:r>
            <a:r>
              <a:rPr lang="ko-KR" altLang="en-US" dirty="0" smtClean="0">
                <a:latin typeface="+mn-ea"/>
              </a:rPr>
              <a:t>자책하기</a:t>
            </a:r>
            <a:endParaRPr lang="en-US" altLang="ko-KR" dirty="0" smtClean="0">
              <a:latin typeface="+mn-ea"/>
            </a:endParaRPr>
          </a:p>
          <a:p>
            <a:pPr marL="109728" indent="0" fontAlgn="base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0316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분노 실현 방법의 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US" altLang="ko-KR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1) </a:t>
            </a:r>
            <a:r>
              <a:rPr lang="ko-KR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모욕하기</a:t>
            </a:r>
            <a:endParaRPr lang="en-US" altLang="ko-KR" sz="2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욕을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사용하지는 않으나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사람을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짐승에 비유한다든지 함으로써 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험담을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하거나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모멸감을 주려고 하는 것</a:t>
            </a:r>
            <a:endParaRPr lang="ko-KR" altLang="en-US" sz="2000" dirty="0">
              <a:solidFill>
                <a:schemeClr val="tx1"/>
              </a:solidFill>
              <a:latin typeface="+mn-ea"/>
            </a:endParaRP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“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지구상에 존재한다는 게 구역질이 날 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정도네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.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”</a:t>
            </a:r>
            <a:endParaRPr lang="en-US" altLang="ko-KR" sz="2000" dirty="0">
              <a:solidFill>
                <a:srgbClr val="7030A0"/>
              </a:solidFill>
              <a:latin typeface="+mn-ea"/>
            </a:endParaRPr>
          </a:p>
          <a:p>
            <a:pPr marL="402336" lvl="1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“</a:t>
            </a: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You are nothing but an 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evil.”</a:t>
            </a:r>
          </a:p>
          <a:p>
            <a:pPr marL="402336" lvl="1" indent="0">
              <a:buNone/>
            </a:pPr>
            <a:endParaRPr lang="en-US" altLang="ko-KR" sz="2000" dirty="0" smtClean="0">
              <a:solidFill>
                <a:schemeClr val="accent1"/>
              </a:solidFill>
              <a:latin typeface="+mn-ea"/>
            </a:endParaRPr>
          </a:p>
          <a:p>
            <a:pPr marL="109728" lvl="0" indent="0">
              <a:buNone/>
            </a:pPr>
            <a:r>
              <a:rPr lang="en-US" altLang="ko-KR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2) </a:t>
            </a:r>
            <a:r>
              <a:rPr lang="ko-KR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비속어 사용하기</a:t>
            </a:r>
            <a:endParaRPr lang="en-US" altLang="ko-KR" sz="2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chemeClr val="tx1"/>
                </a:solidFill>
              </a:rPr>
              <a:t>보통의 대화에서는 부적절하다고 생각되는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금기어를</a:t>
            </a:r>
            <a:r>
              <a:rPr lang="ko-KR" altLang="en-US" sz="2000" dirty="0" smtClean="0">
                <a:solidFill>
                  <a:schemeClr val="tx1"/>
                </a:solidFill>
              </a:rPr>
              <a:t> 사용하거나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chemeClr val="tx1"/>
                </a:solidFill>
              </a:rPr>
              <a:t>성적</a:t>
            </a:r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</a:rPr>
              <a:t>또는 인종적 수치심을 주는 욕을 사용하는 </a:t>
            </a:r>
            <a:r>
              <a:rPr lang="ko-KR" altLang="en-US" sz="2000" dirty="0">
                <a:solidFill>
                  <a:schemeClr val="tx1"/>
                </a:solidFill>
              </a:rPr>
              <a:t>것</a:t>
            </a:r>
          </a:p>
          <a:p>
            <a:pPr marL="402336" lvl="1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“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진짜 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쳐죽일 새끼들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”</a:t>
            </a:r>
            <a:r>
              <a:rPr lang="ko-KR" altLang="en-US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</a:t>
            </a:r>
            <a:endParaRPr lang="en-US" altLang="ko-KR" sz="20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02336" lvl="1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“Fuck the ISIS.”</a:t>
            </a:r>
          </a:p>
          <a:p>
            <a:pPr marL="109728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8972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분노 실현 방법의 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altLang="ko-KR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3) </a:t>
            </a:r>
            <a:r>
              <a:rPr lang="ko-KR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저주하기 </a:t>
            </a:r>
            <a:endParaRPr lang="en-US" altLang="ko-KR" sz="2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chemeClr val="tx1"/>
                </a:solidFill>
              </a:rPr>
              <a:t>특정 대상에게 </a:t>
            </a:r>
            <a:r>
              <a:rPr lang="ko-KR" altLang="en-US" sz="2000" dirty="0">
                <a:solidFill>
                  <a:schemeClr val="tx1"/>
                </a:solidFill>
              </a:rPr>
              <a:t>재앙이나 불행이 일어나도록 빌고 바라는 것 </a:t>
            </a:r>
            <a:endParaRPr lang="en-US" altLang="ko-K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02336" lvl="1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ja-JP" altLang="en-US" sz="2000" dirty="0" smtClean="0">
                <a:solidFill>
                  <a:srgbClr val="7030A0"/>
                </a:solidFill>
                <a:latin typeface="맑은 고딕" pitchFamily="50" charset="-127"/>
              </a:rPr>
              <a:t>イ</a:t>
            </a:r>
            <a:r>
              <a:rPr lang="ja-JP" altLang="en-US" sz="2000" dirty="0">
                <a:solidFill>
                  <a:srgbClr val="7030A0"/>
                </a:solidFill>
                <a:latin typeface="맑은 고딕" pitchFamily="50" charset="-127"/>
              </a:rPr>
              <a:t>スラム国に地獄を</a:t>
            </a:r>
            <a:r>
              <a:rPr lang="ja-JP" altLang="en-US" sz="2000" dirty="0" smtClean="0">
                <a:solidFill>
                  <a:srgbClr val="7030A0"/>
                </a:solidFill>
                <a:latin typeface="맑은 고딕" pitchFamily="50" charset="-127"/>
              </a:rPr>
              <a:t>！ イ</a:t>
            </a:r>
            <a:r>
              <a:rPr lang="ja-JP" altLang="en-US" sz="2000" dirty="0">
                <a:solidFill>
                  <a:srgbClr val="7030A0"/>
                </a:solidFill>
                <a:latin typeface="맑은 고딕" pitchFamily="50" charset="-127"/>
              </a:rPr>
              <a:t>スラム国の</a:t>
            </a:r>
            <a:r>
              <a:rPr lang="ja-JP" altLang="en-US" sz="2000" dirty="0" smtClean="0">
                <a:solidFill>
                  <a:srgbClr val="7030A0"/>
                </a:solidFill>
                <a:latin typeface="맑은 고딕" pitchFamily="50" charset="-127"/>
              </a:rPr>
              <a:t>消滅を！</a:t>
            </a:r>
            <a:r>
              <a:rPr lang="en-US" altLang="ja-JP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IS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에 지옥을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! </a:t>
            </a:r>
            <a:endParaRPr lang="en-US" altLang="ko-KR" sz="2000" dirty="0" smtClean="0">
              <a:solidFill>
                <a:srgbClr val="7030A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402336" lvl="1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IS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의 소멸을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! )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”</a:t>
            </a:r>
          </a:p>
          <a:p>
            <a:pPr marL="402336" lvl="1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“They 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will all die. We will get 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you.” </a:t>
            </a:r>
          </a:p>
          <a:p>
            <a:pPr marL="109728" indent="0">
              <a:buNone/>
            </a:pPr>
            <a:endParaRPr lang="en-US" altLang="ko-KR" sz="2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4) </a:t>
            </a:r>
            <a:r>
              <a:rPr lang="ko-KR" altLang="en-US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책임 묻기 </a:t>
            </a:r>
            <a:endParaRPr lang="en-US" altLang="ko-KR" sz="2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02336" lvl="1" indent="0">
              <a:buNone/>
            </a:pPr>
            <a:r>
              <a:rPr lang="ko-KR" altLang="en-US" sz="2000" dirty="0">
                <a:solidFill>
                  <a:schemeClr val="tx1"/>
                </a:solidFill>
              </a:rPr>
              <a:t>분노를 유발한 대상에게 사건이 일어난 책임을 묻는 </a:t>
            </a:r>
            <a:r>
              <a:rPr lang="ko-KR" altLang="en-US" sz="2000" dirty="0" smtClean="0">
                <a:solidFill>
                  <a:schemeClr val="tx1"/>
                </a:solidFill>
              </a:rPr>
              <a:t>것</a:t>
            </a:r>
            <a:endParaRPr lang="en-US" altLang="ko-K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02336" lvl="1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“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가지 말라는 구역에 왜 가지</a:t>
            </a: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? 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간 것도 잘못이 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있음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.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”</a:t>
            </a:r>
            <a:endParaRPr lang="en-US" altLang="ko-KR" sz="2000" dirty="0">
              <a:solidFill>
                <a:srgbClr val="7030A0"/>
              </a:solidFill>
              <a:latin typeface="+mn-ea"/>
            </a:endParaRPr>
          </a:p>
          <a:p>
            <a:pPr marL="402336" lvl="1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“</a:t>
            </a: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This is the result of USA aggressions on other countries!” </a:t>
            </a:r>
          </a:p>
          <a:p>
            <a:pPr marL="109728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4614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r>
              <a:rPr lang="ko-KR" altLang="en-US" dirty="0" smtClean="0"/>
              <a:t>분노 실현 방법의 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altLang="ko-KR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5) </a:t>
            </a:r>
            <a:r>
              <a:rPr lang="ko-KR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협박하기 </a:t>
            </a:r>
            <a:endParaRPr lang="en-US" altLang="ko-KR" sz="2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02336" lvl="1" indent="0">
              <a:buNone/>
            </a:pPr>
            <a:r>
              <a:rPr lang="ko-KR" altLang="en-US" sz="2000" dirty="0" err="1" smtClean="0">
                <a:solidFill>
                  <a:schemeClr val="tx1"/>
                </a:solidFill>
              </a:rPr>
              <a:t>생명ㆍ신체ㆍ자유ㆍ명예ㆍ재산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dirty="0">
                <a:solidFill>
                  <a:schemeClr val="tx1"/>
                </a:solidFill>
              </a:rPr>
              <a:t>따위에 해를 가할 것을 알리는 것 </a:t>
            </a:r>
          </a:p>
          <a:p>
            <a:pPr marL="402336" lvl="1" indent="0">
              <a:buNone/>
            </a:pPr>
            <a:r>
              <a:rPr lang="ja-JP" altLang="en-US" sz="2000" dirty="0" smtClean="0">
                <a:solidFill>
                  <a:srgbClr val="7030A0"/>
                </a:solidFill>
              </a:rPr>
              <a:t> 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“</a:t>
            </a:r>
            <a:r>
              <a:rPr lang="ja-JP" altLang="en-US" sz="2000" dirty="0" smtClean="0">
                <a:solidFill>
                  <a:srgbClr val="7030A0"/>
                </a:solidFill>
              </a:rPr>
              <a:t>日</a:t>
            </a:r>
            <a:r>
              <a:rPr lang="ja-JP" altLang="en-US" sz="2000" dirty="0">
                <a:solidFill>
                  <a:srgbClr val="7030A0"/>
                </a:solidFill>
              </a:rPr>
              <a:t>本には仇討という習慣があるのを忘れる</a:t>
            </a:r>
            <a:r>
              <a:rPr lang="ja-JP" altLang="en-US" sz="2000" dirty="0" smtClean="0">
                <a:solidFill>
                  <a:srgbClr val="7030A0"/>
                </a:solidFill>
              </a:rPr>
              <a:t>な</a:t>
            </a:r>
            <a:r>
              <a:rPr lang="en-US" altLang="ja-JP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일본에는 복수하는 풍습이 있다는 것을 잊지 마라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!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”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/>
            </a:r>
            <a:br>
              <a:rPr lang="en-US" altLang="ko-KR" sz="2000" dirty="0" smtClean="0">
                <a:solidFill>
                  <a:srgbClr val="7030A0"/>
                </a:solidFill>
                <a:latin typeface="+mn-ea"/>
              </a:rPr>
            </a:b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 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어쨌든 만약에 죽이면 한민족의 </a:t>
            </a:r>
            <a:r>
              <a:rPr lang="ko-KR" altLang="en-US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또 다른 무서운 면을 볼 거다</a:t>
            </a:r>
            <a:r>
              <a:rPr lang="en-US" altLang="ko-KR" sz="2000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.”</a:t>
            </a:r>
          </a:p>
          <a:p>
            <a:pPr marL="402336" lvl="1" indent="0">
              <a:buNone/>
            </a:pPr>
            <a:endParaRPr lang="en-US" altLang="ja-JP" sz="2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109728" indent="0">
              <a:buNone/>
            </a:pPr>
            <a:r>
              <a:rPr lang="en-US" altLang="ko-KR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6) </a:t>
            </a:r>
            <a:r>
              <a:rPr lang="ko-KR" altLang="en-US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설명하기</a:t>
            </a:r>
            <a:endParaRPr lang="en-US" altLang="ko-KR" sz="2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02336" lvl="1" indent="0">
              <a:buNone/>
            </a:pPr>
            <a:r>
              <a:rPr lang="ko-KR" altLang="en-US" sz="2000" dirty="0">
                <a:solidFill>
                  <a:schemeClr val="tx1"/>
                </a:solidFill>
              </a:rPr>
              <a:t>사건 발생의 </a:t>
            </a:r>
            <a:r>
              <a:rPr lang="ko-KR" altLang="en-US" sz="2000" dirty="0" smtClean="0">
                <a:solidFill>
                  <a:schemeClr val="tx1"/>
                </a:solidFill>
              </a:rPr>
              <a:t>배경 혹은 </a:t>
            </a:r>
            <a:r>
              <a:rPr lang="ko-KR" altLang="en-US" sz="2000" dirty="0">
                <a:solidFill>
                  <a:schemeClr val="tx1"/>
                </a:solidFill>
              </a:rPr>
              <a:t>과정에 대해 밝혀 말하는 것 </a:t>
            </a:r>
          </a:p>
          <a:p>
            <a:pPr marL="402336" lvl="1" indent="0" fontAlgn="base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맑은 고딕" pitchFamily="50" charset="-127"/>
              </a:rPr>
              <a:t>“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</a:rPr>
              <a:t>뉴스를 보니 우리나라 정부가 파병 관련 발표하고 이틀 만에 일어난 일이라고 합니다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</a:rPr>
              <a:t>. </a:t>
            </a:r>
            <a:r>
              <a:rPr lang="ko-KR" altLang="en-US" sz="2000" dirty="0">
                <a:solidFill>
                  <a:srgbClr val="7030A0"/>
                </a:solidFill>
                <a:latin typeface="맑은 고딕" pitchFamily="50" charset="-127"/>
              </a:rPr>
              <a:t>언제든지 납치할 수 있는데 효과를 극대화하기 위해서 납치를 미뤄왔다는 거죠</a:t>
            </a: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</a:rPr>
              <a:t>.”</a:t>
            </a:r>
          </a:p>
          <a:p>
            <a:pPr marL="402336" lvl="1" indent="0" fontAlgn="base">
              <a:buNone/>
            </a:pPr>
            <a:r>
              <a:rPr lang="en-US" altLang="ko-KR" sz="2000" dirty="0">
                <a:solidFill>
                  <a:srgbClr val="7030A0"/>
                </a:solidFill>
                <a:latin typeface="맑은 고딕" pitchFamily="50" charset="-127"/>
              </a:rPr>
              <a:t>“The fact is that these groups are inextricably tied to Islam. There is clearly a connection between Muslims and terrorism.”</a:t>
            </a:r>
          </a:p>
          <a:p>
            <a:pPr marL="402336" lvl="1" indent="0">
              <a:buNone/>
            </a:pPr>
            <a:endParaRPr lang="ja-JP" altLang="en-US" sz="2000" dirty="0">
              <a:solidFill>
                <a:schemeClr val="accent1"/>
              </a:solidFill>
              <a:latin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094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1513</TotalTime>
  <Words>1792</Words>
  <Application>Microsoft Office PowerPoint</Application>
  <PresentationFormat>화면 슬라이드 쇼(4:3)</PresentationFormat>
  <Paragraphs>359</Paragraphs>
  <Slides>35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35</vt:i4>
      </vt:variant>
    </vt:vector>
  </HeadingPairs>
  <TitlesOfParts>
    <vt:vector size="43" baseType="lpstr">
      <vt:lpstr>HGｺﾞｼｯｸM</vt:lpstr>
      <vt:lpstr>HG明朝B</vt:lpstr>
      <vt:lpstr>맑은 고딕</vt:lpstr>
      <vt:lpstr>Georgia</vt:lpstr>
      <vt:lpstr>Trebuchet MS</vt:lpstr>
      <vt:lpstr>Wingdings</vt:lpstr>
      <vt:lpstr>Wingdings 2</vt:lpstr>
      <vt:lpstr>도시</vt:lpstr>
      <vt:lpstr>이슬람 무장 세력의 인질 협박 동영상에 대한 반응 표현의 연구 </vt:lpstr>
      <vt:lpstr>연구 목표</vt:lpstr>
      <vt:lpstr>연구 대상 사건</vt:lpstr>
      <vt:lpstr>분노</vt:lpstr>
      <vt:lpstr>분노와 분노 표현</vt:lpstr>
      <vt:lpstr>분노 실현 방법</vt:lpstr>
      <vt:lpstr>분노 실현 방법의 예</vt:lpstr>
      <vt:lpstr>분노 실현 방법의 예</vt:lpstr>
      <vt:lpstr>분노 실현 방법의 예</vt:lpstr>
      <vt:lpstr>분노 실현 방법의 예</vt:lpstr>
      <vt:lpstr>분노 실현 방법의 예</vt:lpstr>
      <vt:lpstr>분노 표현의 세 가지 양식</vt:lpstr>
      <vt:lpstr>Anger-out의 분노 실현 방법</vt:lpstr>
      <vt:lpstr>Anger-control의 분노 실현 방법</vt:lpstr>
      <vt:lpstr>Anger-in의 분노 실현 방법</vt:lpstr>
      <vt:lpstr>연구 방법 </vt:lpstr>
      <vt:lpstr>분석 결과: 그림-1</vt:lpstr>
      <vt:lpstr>분석 결과: 한국어(총 169개)</vt:lpstr>
      <vt:lpstr>분석 결과: 영어(총 161개)</vt:lpstr>
      <vt:lpstr>분석 결과: 일본어(총 152개)</vt:lpstr>
      <vt:lpstr>분석 결과: 표-1</vt:lpstr>
      <vt:lpstr>분석 결과: 분노 표현의 3 양식</vt:lpstr>
      <vt:lpstr>분석 결과: 표-2</vt:lpstr>
      <vt:lpstr>분석 결과: 그림-2</vt:lpstr>
      <vt:lpstr>분노 표현 양식과 실현 방법</vt:lpstr>
      <vt:lpstr>분노 표현 양식과 실현 방법</vt:lpstr>
      <vt:lpstr>독립성-지향적 사회와 상호의존성-지향적 사회</vt:lpstr>
      <vt:lpstr>개인주의 vs 집단주의</vt:lpstr>
      <vt:lpstr>개인주의 vs 집단주의</vt:lpstr>
      <vt:lpstr>개인주의 vs 집단주의</vt:lpstr>
      <vt:lpstr>일본 vs 한국</vt:lpstr>
      <vt:lpstr>미국 vs 일본</vt:lpstr>
      <vt:lpstr>미국 vs 한국</vt:lpstr>
      <vt:lpstr>참고 문헌 </vt:lpstr>
      <vt:lpstr>참고 문헌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sogang</cp:lastModifiedBy>
  <cp:revision>277</cp:revision>
  <dcterms:created xsi:type="dcterms:W3CDTF">2016-01-03T15:10:11Z</dcterms:created>
  <dcterms:modified xsi:type="dcterms:W3CDTF">2016-01-15T01:48:52Z</dcterms:modified>
</cp:coreProperties>
</file>