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265" r:id="rId3"/>
    <p:sldId id="271" r:id="rId4"/>
    <p:sldId id="277" r:id="rId5"/>
    <p:sldId id="333" r:id="rId6"/>
    <p:sldId id="286" r:id="rId7"/>
    <p:sldId id="287" r:id="rId8"/>
    <p:sldId id="288" r:id="rId9"/>
    <p:sldId id="289" r:id="rId10"/>
    <p:sldId id="290" r:id="rId11"/>
    <p:sldId id="291" r:id="rId12"/>
    <p:sldId id="292" r:id="rId13"/>
    <p:sldId id="293" r:id="rId14"/>
    <p:sldId id="295" r:id="rId15"/>
    <p:sldId id="296" r:id="rId16"/>
    <p:sldId id="298" r:id="rId17"/>
    <p:sldId id="299" r:id="rId18"/>
    <p:sldId id="300" r:id="rId19"/>
    <p:sldId id="301" r:id="rId20"/>
    <p:sldId id="302" r:id="rId21"/>
    <p:sldId id="303" r:id="rId22"/>
    <p:sldId id="304" r:id="rId23"/>
    <p:sldId id="305" r:id="rId24"/>
    <p:sldId id="306" r:id="rId25"/>
    <p:sldId id="307" r:id="rId26"/>
    <p:sldId id="334" r:id="rId27"/>
    <p:sldId id="308" r:id="rId28"/>
    <p:sldId id="309" r:id="rId29"/>
    <p:sldId id="310" r:id="rId30"/>
    <p:sldId id="311" r:id="rId31"/>
    <p:sldId id="312" r:id="rId32"/>
    <p:sldId id="313" r:id="rId33"/>
    <p:sldId id="314" r:id="rId34"/>
    <p:sldId id="315" r:id="rId35"/>
    <p:sldId id="317" r:id="rId36"/>
    <p:sldId id="318" r:id="rId37"/>
    <p:sldId id="319" r:id="rId38"/>
    <p:sldId id="320" r:id="rId39"/>
    <p:sldId id="321" r:id="rId40"/>
    <p:sldId id="322" r:id="rId41"/>
    <p:sldId id="323" r:id="rId42"/>
    <p:sldId id="324" r:id="rId43"/>
    <p:sldId id="325" r:id="rId44"/>
    <p:sldId id="326" r:id="rId45"/>
    <p:sldId id="327" r:id="rId46"/>
    <p:sldId id="328" r:id="rId47"/>
    <p:sldId id="330" r:id="rId48"/>
    <p:sldId id="331" r:id="rId49"/>
    <p:sldId id="332" r:id="rId5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Palatino" pitchFamily="2" charset="0"/>
        <a:ea typeface="+mn-ea"/>
        <a:cs typeface="Arial" pitchFamily="34" charset="0"/>
      </a:defRPr>
    </a:lvl1pPr>
    <a:lvl2pPr marL="457200" algn="l" rtl="0" fontAlgn="base">
      <a:spcBef>
        <a:spcPct val="0"/>
      </a:spcBef>
      <a:spcAft>
        <a:spcPct val="0"/>
      </a:spcAft>
      <a:defRPr kern="1200">
        <a:solidFill>
          <a:schemeClr val="tx1"/>
        </a:solidFill>
        <a:latin typeface="Palatino" pitchFamily="2" charset="0"/>
        <a:ea typeface="+mn-ea"/>
        <a:cs typeface="Arial" pitchFamily="34" charset="0"/>
      </a:defRPr>
    </a:lvl2pPr>
    <a:lvl3pPr marL="914400" algn="l" rtl="0" fontAlgn="base">
      <a:spcBef>
        <a:spcPct val="0"/>
      </a:spcBef>
      <a:spcAft>
        <a:spcPct val="0"/>
      </a:spcAft>
      <a:defRPr kern="1200">
        <a:solidFill>
          <a:schemeClr val="tx1"/>
        </a:solidFill>
        <a:latin typeface="Palatino" pitchFamily="2" charset="0"/>
        <a:ea typeface="+mn-ea"/>
        <a:cs typeface="Arial" pitchFamily="34" charset="0"/>
      </a:defRPr>
    </a:lvl3pPr>
    <a:lvl4pPr marL="1371600" algn="l" rtl="0" fontAlgn="base">
      <a:spcBef>
        <a:spcPct val="0"/>
      </a:spcBef>
      <a:spcAft>
        <a:spcPct val="0"/>
      </a:spcAft>
      <a:defRPr kern="1200">
        <a:solidFill>
          <a:schemeClr val="tx1"/>
        </a:solidFill>
        <a:latin typeface="Palatino" pitchFamily="2" charset="0"/>
        <a:ea typeface="+mn-ea"/>
        <a:cs typeface="Arial" pitchFamily="34" charset="0"/>
      </a:defRPr>
    </a:lvl4pPr>
    <a:lvl5pPr marL="1828800" algn="l" rtl="0" fontAlgn="base">
      <a:spcBef>
        <a:spcPct val="0"/>
      </a:spcBef>
      <a:spcAft>
        <a:spcPct val="0"/>
      </a:spcAft>
      <a:defRPr kern="1200">
        <a:solidFill>
          <a:schemeClr val="tx1"/>
        </a:solidFill>
        <a:latin typeface="Palatino" pitchFamily="2" charset="0"/>
        <a:ea typeface="+mn-ea"/>
        <a:cs typeface="Arial" pitchFamily="34" charset="0"/>
      </a:defRPr>
    </a:lvl5pPr>
    <a:lvl6pPr marL="2286000" algn="l" defTabSz="914400" rtl="0" eaLnBrk="1" latinLnBrk="0" hangingPunct="1">
      <a:defRPr kern="1200">
        <a:solidFill>
          <a:schemeClr val="tx1"/>
        </a:solidFill>
        <a:latin typeface="Palatino" pitchFamily="2" charset="0"/>
        <a:ea typeface="+mn-ea"/>
        <a:cs typeface="Arial" pitchFamily="34" charset="0"/>
      </a:defRPr>
    </a:lvl6pPr>
    <a:lvl7pPr marL="2743200" algn="l" defTabSz="914400" rtl="0" eaLnBrk="1" latinLnBrk="0" hangingPunct="1">
      <a:defRPr kern="1200">
        <a:solidFill>
          <a:schemeClr val="tx1"/>
        </a:solidFill>
        <a:latin typeface="Palatino" pitchFamily="2" charset="0"/>
        <a:ea typeface="+mn-ea"/>
        <a:cs typeface="Arial" pitchFamily="34" charset="0"/>
      </a:defRPr>
    </a:lvl7pPr>
    <a:lvl8pPr marL="3200400" algn="l" defTabSz="914400" rtl="0" eaLnBrk="1" latinLnBrk="0" hangingPunct="1">
      <a:defRPr kern="1200">
        <a:solidFill>
          <a:schemeClr val="tx1"/>
        </a:solidFill>
        <a:latin typeface="Palatino" pitchFamily="2" charset="0"/>
        <a:ea typeface="+mn-ea"/>
        <a:cs typeface="Arial" pitchFamily="34" charset="0"/>
      </a:defRPr>
    </a:lvl8pPr>
    <a:lvl9pPr marL="3657600" algn="l" defTabSz="914400" rtl="0" eaLnBrk="1" latinLnBrk="0" hangingPunct="1">
      <a:defRPr kern="1200">
        <a:solidFill>
          <a:schemeClr val="tx1"/>
        </a:solidFill>
        <a:latin typeface="Palatino" pitchFamily="2"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A5CAA"/>
    <a:srgbClr val="ED1B2F"/>
    <a:srgbClr val="00AB4E"/>
    <a:srgbClr val="950057"/>
    <a:srgbClr val="939598"/>
    <a:srgbClr val="0066B3"/>
    <a:srgbClr val="F1E3FF"/>
    <a:srgbClr val="E4C9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075" autoAdjust="0"/>
    <p:restoredTop sz="97680" autoAdjust="0"/>
  </p:normalViewPr>
  <p:slideViewPr>
    <p:cSldViewPr showGuides="1">
      <p:cViewPr>
        <p:scale>
          <a:sx n="100" d="100"/>
          <a:sy n="100" d="100"/>
        </p:scale>
        <p:origin x="-2118" y="-390"/>
      </p:cViewPr>
      <p:guideLst>
        <p:guide orient="horz" pos="432"/>
        <p:guide pos="288"/>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8.wmf"/><Relationship Id="rId1" Type="http://schemas.openxmlformats.org/officeDocument/2006/relationships/image" Target="../media/image8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01.wmf"/><Relationship Id="rId1" Type="http://schemas.openxmlformats.org/officeDocument/2006/relationships/image" Target="../media/image10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A90E11B0-C3ED-46D1-8616-B4D22FEA644D}" type="datetimeFigureOut">
              <a:rPr lang="en-US"/>
              <a:pPr>
                <a:defRPr/>
              </a:pPr>
              <a:t>10/17/2014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FC582CC6-D3F0-4B53-9FCC-12B99DB63E64}" type="slidenum">
              <a:rPr lang="en-US"/>
              <a:pPr>
                <a:defRPr/>
              </a:pPr>
              <a:t>‹#›</a:t>
            </a:fld>
            <a:endParaRPr lang="en-US"/>
          </a:p>
        </p:txBody>
      </p:sp>
    </p:spTree>
    <p:extLst>
      <p:ext uri="{BB962C8B-B14F-4D97-AF65-F5344CB8AC3E}">
        <p14:creationId xmlns:p14="http://schemas.microsoft.com/office/powerpoint/2010/main" xmlns="" val="33727157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6324"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Palatino" pitchFamily="2" charset="0"/>
              </a:defRPr>
            </a:lvl1pPr>
            <a:lvl2pPr marL="742950" indent="-285750" eaLnBrk="0" hangingPunct="0">
              <a:defRPr>
                <a:solidFill>
                  <a:schemeClr val="tx1"/>
                </a:solidFill>
                <a:latin typeface="Palatino" pitchFamily="2" charset="0"/>
              </a:defRPr>
            </a:lvl2pPr>
            <a:lvl3pPr marL="1143000" indent="-228600" eaLnBrk="0" hangingPunct="0">
              <a:defRPr>
                <a:solidFill>
                  <a:schemeClr val="tx1"/>
                </a:solidFill>
                <a:latin typeface="Palatino" pitchFamily="2" charset="0"/>
              </a:defRPr>
            </a:lvl3pPr>
            <a:lvl4pPr marL="1600200" indent="-228600" eaLnBrk="0" hangingPunct="0">
              <a:defRPr>
                <a:solidFill>
                  <a:schemeClr val="tx1"/>
                </a:solidFill>
                <a:latin typeface="Palatino" pitchFamily="2" charset="0"/>
              </a:defRPr>
            </a:lvl4pPr>
            <a:lvl5pPr marL="2057400" indent="-228600" eaLnBrk="0" hangingPunct="0">
              <a:defRPr>
                <a:solidFill>
                  <a:schemeClr val="tx1"/>
                </a:solidFill>
                <a:latin typeface="Palatino" pitchFamily="2" charset="0"/>
              </a:defRPr>
            </a:lvl5pPr>
            <a:lvl6pPr marL="2514600" indent="-228600" eaLnBrk="0" fontAlgn="base" hangingPunct="0">
              <a:spcBef>
                <a:spcPct val="0"/>
              </a:spcBef>
              <a:spcAft>
                <a:spcPct val="0"/>
              </a:spcAft>
              <a:defRPr>
                <a:solidFill>
                  <a:schemeClr val="tx1"/>
                </a:solidFill>
                <a:latin typeface="Palatino" pitchFamily="2" charset="0"/>
              </a:defRPr>
            </a:lvl6pPr>
            <a:lvl7pPr marL="2971800" indent="-228600" eaLnBrk="0" fontAlgn="base" hangingPunct="0">
              <a:spcBef>
                <a:spcPct val="0"/>
              </a:spcBef>
              <a:spcAft>
                <a:spcPct val="0"/>
              </a:spcAft>
              <a:defRPr>
                <a:solidFill>
                  <a:schemeClr val="tx1"/>
                </a:solidFill>
                <a:latin typeface="Palatino" pitchFamily="2" charset="0"/>
              </a:defRPr>
            </a:lvl7pPr>
            <a:lvl8pPr marL="3429000" indent="-228600" eaLnBrk="0" fontAlgn="base" hangingPunct="0">
              <a:spcBef>
                <a:spcPct val="0"/>
              </a:spcBef>
              <a:spcAft>
                <a:spcPct val="0"/>
              </a:spcAft>
              <a:defRPr>
                <a:solidFill>
                  <a:schemeClr val="tx1"/>
                </a:solidFill>
                <a:latin typeface="Palatino" pitchFamily="2" charset="0"/>
              </a:defRPr>
            </a:lvl8pPr>
            <a:lvl9pPr marL="3886200" indent="-228600" eaLnBrk="0" fontAlgn="base" hangingPunct="0">
              <a:spcBef>
                <a:spcPct val="0"/>
              </a:spcBef>
              <a:spcAft>
                <a:spcPct val="0"/>
              </a:spcAft>
              <a:defRPr>
                <a:solidFill>
                  <a:schemeClr val="tx1"/>
                </a:solidFill>
                <a:latin typeface="Palatino" pitchFamily="2" charset="0"/>
              </a:defRPr>
            </a:lvl9pPr>
          </a:lstStyle>
          <a:p>
            <a:pPr eaLnBrk="1" hangingPunct="1">
              <a:defRPr/>
            </a:pPr>
            <a:fld id="{0199B08F-E9D8-4E41-8512-E7E97F29A9B2}" type="slidenum">
              <a:rPr lang="en-US" smtClean="0"/>
              <a:pPr eaLnBrk="1" hangingPunct="1">
                <a:defRPr/>
              </a:pPr>
              <a:t>19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13"/>
          <p:cNvSpPr>
            <a:spLocks noChangeArrowheads="1"/>
          </p:cNvSpPr>
          <p:nvPr userDrawn="1"/>
        </p:nvSpPr>
        <p:spPr bwMode="auto">
          <a:xfrm>
            <a:off x="8382000" y="6629400"/>
            <a:ext cx="795338"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eaLnBrk="0" hangingPunct="0"/>
            <a:fld id="{CE63C0C4-E554-4827-B5DB-374AA4B2DE2F}" type="slidenum">
              <a:rPr lang="en-US" sz="1200" b="1">
                <a:solidFill>
                  <a:srgbClr val="382344"/>
                </a:solidFill>
                <a:latin typeface="Arial" pitchFamily="34" charset="0"/>
              </a:rPr>
              <a:pPr eaLnBrk="0" hangingPunct="0"/>
              <a:t>‹#›</a:t>
            </a:fld>
            <a:r>
              <a:rPr lang="en-US" sz="1200" b="1" dirty="0">
                <a:solidFill>
                  <a:srgbClr val="382344"/>
                </a:solidFill>
                <a:latin typeface="Arial" pitchFamily="34" charset="0"/>
              </a:rPr>
              <a:t> of </a:t>
            </a:r>
            <a:r>
              <a:rPr lang="en-US" sz="1200" b="1" dirty="0" smtClean="0">
                <a:solidFill>
                  <a:srgbClr val="382344"/>
                </a:solidFill>
                <a:latin typeface="Arial" pitchFamily="34" charset="0"/>
              </a:rPr>
              <a:t>49</a:t>
            </a:r>
            <a:endParaRPr lang="en-US" sz="1200" b="1" dirty="0">
              <a:solidFill>
                <a:srgbClr val="382344"/>
              </a:solidFill>
              <a:latin typeface="Arial" pitchFamily="34" charset="0"/>
            </a:endParaRPr>
          </a:p>
        </p:txBody>
      </p:sp>
      <p:sp>
        <p:nvSpPr>
          <p:cNvPr id="3" name="Rectangle 8"/>
          <p:cNvSpPr>
            <a:spLocks noChangeArrowheads="1"/>
          </p:cNvSpPr>
          <p:nvPr userDrawn="1"/>
        </p:nvSpPr>
        <p:spPr bwMode="auto">
          <a:xfrm>
            <a:off x="0" y="6629400"/>
            <a:ext cx="82296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eaLnBrk="0" hangingPunct="0">
              <a:buFontTx/>
              <a:buNone/>
            </a:pPr>
            <a:r>
              <a:rPr lang="en-US" sz="1200" dirty="0" smtClean="0">
                <a:solidFill>
                  <a:schemeClr val="bg2"/>
                </a:solidFill>
                <a:latin typeface="Arial" pitchFamily="34" charset="0"/>
              </a:rPr>
              <a:t>Copyright © 2015  Pearson Education </a:t>
            </a:r>
            <a:r>
              <a:rPr lang="en-US" sz="1200" dirty="0" smtClean="0">
                <a:solidFill>
                  <a:schemeClr val="bg2"/>
                </a:solidFill>
                <a:latin typeface="Arial" pitchFamily="34" charset="0"/>
                <a:cs typeface="Arial" pitchFamily="34" charset="0"/>
              </a:rPr>
              <a:t>•  </a:t>
            </a:r>
            <a:r>
              <a:rPr lang="en-US" sz="1200" i="1" dirty="0" smtClean="0">
                <a:solidFill>
                  <a:schemeClr val="bg2"/>
                </a:solidFill>
                <a:latin typeface="Arial" pitchFamily="34" charset="0"/>
                <a:cs typeface="Arial" pitchFamily="34" charset="0"/>
              </a:rPr>
              <a:t>Microeconomics</a:t>
            </a:r>
            <a:r>
              <a:rPr lang="en-US" sz="1200" dirty="0" smtClean="0">
                <a:solidFill>
                  <a:schemeClr val="bg2"/>
                </a:solidFill>
                <a:latin typeface="Arial" pitchFamily="34" charset="0"/>
                <a:cs typeface="Arial" pitchFamily="34" charset="0"/>
              </a:rPr>
              <a:t>  •  </a:t>
            </a:r>
            <a:r>
              <a:rPr lang="en-US" sz="1200" dirty="0" err="1" smtClean="0">
                <a:solidFill>
                  <a:schemeClr val="bg2"/>
                </a:solidFill>
                <a:latin typeface="Arial" pitchFamily="34" charset="0"/>
              </a:rPr>
              <a:t>Pindyck</a:t>
            </a:r>
            <a:r>
              <a:rPr lang="en-US" sz="1200" dirty="0" smtClean="0">
                <a:solidFill>
                  <a:schemeClr val="bg2"/>
                </a:solidFill>
                <a:latin typeface="Arial" pitchFamily="34" charset="0"/>
              </a:rPr>
              <a:t>/</a:t>
            </a:r>
            <a:r>
              <a:rPr lang="en-US" sz="1200" dirty="0" err="1" smtClean="0">
                <a:solidFill>
                  <a:schemeClr val="bg2"/>
                </a:solidFill>
                <a:latin typeface="Arial" pitchFamily="34" charset="0"/>
              </a:rPr>
              <a:t>Rubinfeld</a:t>
            </a:r>
            <a:r>
              <a:rPr lang="en-US" sz="1200" dirty="0" smtClean="0">
                <a:solidFill>
                  <a:schemeClr val="bg2"/>
                </a:solidFill>
                <a:latin typeface="Arial" pitchFamily="34" charset="0"/>
              </a:rPr>
              <a:t>, 8e, GE.</a:t>
            </a:r>
            <a:endParaRPr lang="en-US" sz="1200" dirty="0">
              <a:solidFill>
                <a:schemeClr val="bg2"/>
              </a:solidFill>
              <a:latin typeface="Arial" pitchFamily="34" charset="0"/>
            </a:endParaRPr>
          </a:p>
        </p:txBody>
      </p:sp>
    </p:spTree>
    <p:extLst>
      <p:ext uri="{BB962C8B-B14F-4D97-AF65-F5344CB8AC3E}">
        <p14:creationId xmlns:p14="http://schemas.microsoft.com/office/powerpoint/2010/main" xmlns="" val="197890012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94222832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8509747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48812727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3"/>
          <p:cNvSpPr>
            <a:spLocks noChangeArrowheads="1"/>
          </p:cNvSpPr>
          <p:nvPr/>
        </p:nvSpPr>
        <p:spPr bwMode="auto">
          <a:xfrm>
            <a:off x="8382000" y="6629400"/>
            <a:ext cx="795338" cy="223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eaLnBrk="0" hangingPunct="0"/>
            <a:fld id="{1BE857E3-B716-4C51-BC7B-1780B4CD648F}" type="slidenum">
              <a:rPr lang="en-US" sz="1200" b="1">
                <a:solidFill>
                  <a:srgbClr val="382344"/>
                </a:solidFill>
                <a:latin typeface="Arial" pitchFamily="34" charset="0"/>
              </a:rPr>
              <a:pPr eaLnBrk="0" hangingPunct="0"/>
              <a:t>‹#›</a:t>
            </a:fld>
            <a:r>
              <a:rPr lang="en-US" sz="1200" b="1" dirty="0">
                <a:solidFill>
                  <a:srgbClr val="382344"/>
                </a:solidFill>
                <a:latin typeface="Arial" pitchFamily="34" charset="0"/>
              </a:rPr>
              <a:t> of </a:t>
            </a:r>
            <a:r>
              <a:rPr lang="en-US" sz="1200" b="1" dirty="0" smtClean="0">
                <a:solidFill>
                  <a:srgbClr val="382344"/>
                </a:solidFill>
                <a:latin typeface="Arial" pitchFamily="34" charset="0"/>
              </a:rPr>
              <a:t>49</a:t>
            </a:r>
            <a:endParaRPr lang="en-US" sz="1200" b="1" dirty="0">
              <a:solidFill>
                <a:srgbClr val="382344"/>
              </a:solidFill>
              <a:latin typeface="Arial" pitchFamily="34" charset="0"/>
            </a:endParaRPr>
          </a:p>
        </p:txBody>
      </p:sp>
      <p:sp>
        <p:nvSpPr>
          <p:cNvPr id="1027" name="Rectangle 8"/>
          <p:cNvSpPr>
            <a:spLocks noChangeArrowheads="1"/>
          </p:cNvSpPr>
          <p:nvPr/>
        </p:nvSpPr>
        <p:spPr bwMode="auto">
          <a:xfrm>
            <a:off x="0" y="6629400"/>
            <a:ext cx="82296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eaLnBrk="0" hangingPunct="0">
              <a:buFontTx/>
              <a:buNone/>
            </a:pPr>
            <a:r>
              <a:rPr lang="en-US" sz="1200" dirty="0" smtClean="0">
                <a:solidFill>
                  <a:schemeClr val="bg2"/>
                </a:solidFill>
                <a:latin typeface="Arial" pitchFamily="34" charset="0"/>
              </a:rPr>
              <a:t>Copyright © 2015  Pearson Education </a:t>
            </a:r>
            <a:r>
              <a:rPr lang="en-US" sz="1200" dirty="0" smtClean="0">
                <a:solidFill>
                  <a:schemeClr val="bg2"/>
                </a:solidFill>
                <a:latin typeface="Arial" pitchFamily="34" charset="0"/>
                <a:cs typeface="Arial" pitchFamily="34" charset="0"/>
              </a:rPr>
              <a:t>•  </a:t>
            </a:r>
            <a:r>
              <a:rPr lang="en-US" sz="1200" i="1" dirty="0" smtClean="0">
                <a:solidFill>
                  <a:schemeClr val="bg2"/>
                </a:solidFill>
                <a:latin typeface="Arial" pitchFamily="34" charset="0"/>
                <a:cs typeface="Arial" pitchFamily="34" charset="0"/>
              </a:rPr>
              <a:t>Microeconomics</a:t>
            </a:r>
            <a:r>
              <a:rPr lang="en-US" sz="1200" dirty="0" smtClean="0">
                <a:solidFill>
                  <a:schemeClr val="bg2"/>
                </a:solidFill>
                <a:latin typeface="Arial" pitchFamily="34" charset="0"/>
                <a:cs typeface="Arial" pitchFamily="34" charset="0"/>
              </a:rPr>
              <a:t>  •  </a:t>
            </a:r>
            <a:r>
              <a:rPr lang="en-US" sz="1200" dirty="0" err="1" smtClean="0">
                <a:solidFill>
                  <a:schemeClr val="bg2"/>
                </a:solidFill>
                <a:latin typeface="Arial" pitchFamily="34" charset="0"/>
              </a:rPr>
              <a:t>Pindyck</a:t>
            </a:r>
            <a:r>
              <a:rPr lang="en-US" sz="1200" dirty="0" smtClean="0">
                <a:solidFill>
                  <a:schemeClr val="bg2"/>
                </a:solidFill>
                <a:latin typeface="Arial" pitchFamily="34" charset="0"/>
              </a:rPr>
              <a:t>/</a:t>
            </a:r>
            <a:r>
              <a:rPr lang="en-US" sz="1200" dirty="0" err="1" smtClean="0">
                <a:solidFill>
                  <a:schemeClr val="bg2"/>
                </a:solidFill>
                <a:latin typeface="Arial" pitchFamily="34" charset="0"/>
              </a:rPr>
              <a:t>Rubinfeld</a:t>
            </a:r>
            <a:r>
              <a:rPr lang="en-US" sz="1200" dirty="0" smtClean="0">
                <a:solidFill>
                  <a:schemeClr val="bg2"/>
                </a:solidFill>
                <a:latin typeface="Arial" pitchFamily="34" charset="0"/>
              </a:rPr>
              <a:t>, 8e, GE.</a:t>
            </a:r>
            <a:endParaRPr lang="en-US" sz="1200" dirty="0">
              <a:solidFill>
                <a:schemeClr val="bg2"/>
              </a:solidFill>
              <a:latin typeface="Arial" pitchFamily="34" charset="0"/>
            </a:endParaRPr>
          </a:p>
        </p:txBody>
      </p:sp>
    </p:spTree>
  </p:cSld>
  <p:clrMap bg1="lt1" tx1="dk1" bg2="lt2" tx2="dk2" accent1="accent1" accent2="accent2" accent3="accent3" accent4="accent4" accent5="accent5" accent6="accent6" hlink="hlink" folHlink="folHlink"/>
  <p:sldLayoutIdLst>
    <p:sldLayoutId id="2147483934" r:id="rId1"/>
    <p:sldLayoutId id="2147483931" r:id="rId2"/>
    <p:sldLayoutId id="2147483932" r:id="rId3"/>
    <p:sldLayoutId id="2147483933" r:id="rId4"/>
  </p:sldLayoutIdLst>
  <p:timing>
    <p:tnLst>
      <p:par>
        <p:cTn id="1" dur="indefinite" restart="never" nodeType="tmRoot"/>
      </p:par>
    </p:tnLst>
  </p:timing>
  <p:txStyles>
    <p:titleStyle>
      <a:lvl1pPr algn="l" rtl="0" eaLnBrk="0" fontAlgn="base" hangingPunct="0">
        <a:spcBef>
          <a:spcPct val="0"/>
        </a:spcBef>
        <a:spcAft>
          <a:spcPct val="0"/>
        </a:spcAft>
        <a:defRPr sz="2600" b="1">
          <a:solidFill>
            <a:srgbClr val="0066B3"/>
          </a:solidFill>
          <a:latin typeface="+mj-lt"/>
          <a:ea typeface="+mj-ea"/>
          <a:cs typeface="+mj-cs"/>
        </a:defRPr>
      </a:lvl1pPr>
      <a:lvl2pPr algn="l" rtl="0" eaLnBrk="0" fontAlgn="base" hangingPunct="0">
        <a:spcBef>
          <a:spcPct val="0"/>
        </a:spcBef>
        <a:spcAft>
          <a:spcPct val="0"/>
        </a:spcAft>
        <a:defRPr sz="2600" b="1">
          <a:solidFill>
            <a:srgbClr val="0066B3"/>
          </a:solidFill>
          <a:latin typeface="Arial" charset="0"/>
        </a:defRPr>
      </a:lvl2pPr>
      <a:lvl3pPr algn="l" rtl="0" eaLnBrk="0" fontAlgn="base" hangingPunct="0">
        <a:spcBef>
          <a:spcPct val="0"/>
        </a:spcBef>
        <a:spcAft>
          <a:spcPct val="0"/>
        </a:spcAft>
        <a:defRPr sz="2600" b="1">
          <a:solidFill>
            <a:srgbClr val="0066B3"/>
          </a:solidFill>
          <a:latin typeface="Arial" charset="0"/>
        </a:defRPr>
      </a:lvl3pPr>
      <a:lvl4pPr algn="l" rtl="0" eaLnBrk="0" fontAlgn="base" hangingPunct="0">
        <a:spcBef>
          <a:spcPct val="0"/>
        </a:spcBef>
        <a:spcAft>
          <a:spcPct val="0"/>
        </a:spcAft>
        <a:defRPr sz="2600" b="1">
          <a:solidFill>
            <a:srgbClr val="0066B3"/>
          </a:solidFill>
          <a:latin typeface="Arial" charset="0"/>
        </a:defRPr>
      </a:lvl4pPr>
      <a:lvl5pPr algn="l" rtl="0" eaLnBrk="0" fontAlgn="base" hangingPunct="0">
        <a:spcBef>
          <a:spcPct val="0"/>
        </a:spcBef>
        <a:spcAft>
          <a:spcPct val="0"/>
        </a:spcAft>
        <a:defRPr sz="2600" b="1">
          <a:solidFill>
            <a:srgbClr val="0066B3"/>
          </a:solidFill>
          <a:latin typeface="Arial" charset="0"/>
        </a:defRPr>
      </a:lvl5pPr>
      <a:lvl6pPr marL="457200" algn="l" rtl="0" fontAlgn="base">
        <a:spcBef>
          <a:spcPct val="0"/>
        </a:spcBef>
        <a:spcAft>
          <a:spcPct val="0"/>
        </a:spcAft>
        <a:defRPr sz="2600" b="1">
          <a:solidFill>
            <a:srgbClr val="0066B3"/>
          </a:solidFill>
          <a:latin typeface="Arial" charset="0"/>
        </a:defRPr>
      </a:lvl6pPr>
      <a:lvl7pPr marL="914400" algn="l" rtl="0" fontAlgn="base">
        <a:spcBef>
          <a:spcPct val="0"/>
        </a:spcBef>
        <a:spcAft>
          <a:spcPct val="0"/>
        </a:spcAft>
        <a:defRPr sz="2600" b="1">
          <a:solidFill>
            <a:srgbClr val="0066B3"/>
          </a:solidFill>
          <a:latin typeface="Arial" charset="0"/>
        </a:defRPr>
      </a:lvl7pPr>
      <a:lvl8pPr marL="1371600" algn="l" rtl="0" fontAlgn="base">
        <a:spcBef>
          <a:spcPct val="0"/>
        </a:spcBef>
        <a:spcAft>
          <a:spcPct val="0"/>
        </a:spcAft>
        <a:defRPr sz="2600" b="1">
          <a:solidFill>
            <a:srgbClr val="0066B3"/>
          </a:solidFill>
          <a:latin typeface="Arial" charset="0"/>
        </a:defRPr>
      </a:lvl8pPr>
      <a:lvl9pPr marL="1828800" algn="l" rtl="0" fontAlgn="base">
        <a:spcBef>
          <a:spcPct val="0"/>
        </a:spcBef>
        <a:spcAft>
          <a:spcPct val="0"/>
        </a:spcAft>
        <a:defRPr sz="2600" b="1">
          <a:solidFill>
            <a:srgbClr val="0066B3"/>
          </a:solidFill>
          <a:latin typeface="Arial" charset="0"/>
        </a:defRPr>
      </a:lvl9pPr>
    </p:titleStyle>
    <p:bodyStyle>
      <a:lvl1pPr marL="342900" indent="-342900" algn="l" rtl="0" eaLnBrk="0" fontAlgn="base" hangingPunct="0">
        <a:spcBef>
          <a:spcPct val="20000"/>
        </a:spcBef>
        <a:spcAft>
          <a:spcPct val="0"/>
        </a:spcAft>
        <a:buChar char="•"/>
        <a:defRPr sz="2400">
          <a:solidFill>
            <a:srgbClr val="53BE95"/>
          </a:solidFill>
          <a:latin typeface="+mn-lt"/>
          <a:ea typeface="+mn-ea"/>
          <a:cs typeface="+mn-cs"/>
        </a:defRPr>
      </a:lvl1pPr>
      <a:lvl2pPr marL="742950" indent="-285750" algn="l" rtl="0" eaLnBrk="0" fontAlgn="base" hangingPunct="0">
        <a:spcBef>
          <a:spcPct val="20000"/>
        </a:spcBef>
        <a:spcAft>
          <a:spcPct val="0"/>
        </a:spcAft>
        <a:buChar char="–"/>
        <a:defRPr sz="2000" b="1" i="1">
          <a:solidFill>
            <a:srgbClr val="F7955A"/>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4.xml"/><Relationship Id="rId6" Type="http://schemas.openxmlformats.org/officeDocument/2006/relationships/image" Target="../media/image42.png"/><Relationship Id="rId11" Type="http://schemas.openxmlformats.org/officeDocument/2006/relationships/image" Target="../media/image1.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1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54.gif"/><Relationship Id="rId13" Type="http://schemas.openxmlformats.org/officeDocument/2006/relationships/image" Target="../media/image59.gif"/><Relationship Id="rId3" Type="http://schemas.openxmlformats.org/officeDocument/2006/relationships/image" Target="../media/image49.gif"/><Relationship Id="rId7" Type="http://schemas.openxmlformats.org/officeDocument/2006/relationships/image" Target="../media/image53.gif"/><Relationship Id="rId12" Type="http://schemas.openxmlformats.org/officeDocument/2006/relationships/image" Target="../media/image58.gif"/><Relationship Id="rId2" Type="http://schemas.openxmlformats.org/officeDocument/2006/relationships/image" Target="../media/image48.gif"/><Relationship Id="rId1" Type="http://schemas.openxmlformats.org/officeDocument/2006/relationships/slideLayout" Target="../slideLayouts/slideLayout4.xml"/><Relationship Id="rId6" Type="http://schemas.openxmlformats.org/officeDocument/2006/relationships/image" Target="../media/image52.gif"/><Relationship Id="rId11" Type="http://schemas.openxmlformats.org/officeDocument/2006/relationships/image" Target="../media/image57.gif"/><Relationship Id="rId5" Type="http://schemas.openxmlformats.org/officeDocument/2006/relationships/image" Target="../media/image51.gif"/><Relationship Id="rId15" Type="http://schemas.openxmlformats.org/officeDocument/2006/relationships/image" Target="../media/image61.gif"/><Relationship Id="rId10" Type="http://schemas.openxmlformats.org/officeDocument/2006/relationships/image" Target="../media/image56.gif"/><Relationship Id="rId4" Type="http://schemas.openxmlformats.org/officeDocument/2006/relationships/image" Target="../media/image50.gif"/><Relationship Id="rId9" Type="http://schemas.openxmlformats.org/officeDocument/2006/relationships/image" Target="../media/image55.gif"/><Relationship Id="rId14" Type="http://schemas.openxmlformats.org/officeDocument/2006/relationships/image" Target="../media/image60.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3.gif"/><Relationship Id="rId2" Type="http://schemas.openxmlformats.org/officeDocument/2006/relationships/image" Target="../media/image62.png"/><Relationship Id="rId1" Type="http://schemas.openxmlformats.org/officeDocument/2006/relationships/slideLayout" Target="../slideLayouts/slideLayout4.xml"/><Relationship Id="rId6" Type="http://schemas.openxmlformats.org/officeDocument/2006/relationships/image" Target="../media/image66.gif"/><Relationship Id="rId5" Type="http://schemas.openxmlformats.org/officeDocument/2006/relationships/image" Target="../media/image65.gif"/><Relationship Id="rId4" Type="http://schemas.openxmlformats.org/officeDocument/2006/relationships/image" Target="../media/image64.gif"/></Relationships>
</file>

<file path=ppt/slides/_rels/slide17.xml.rels><?xml version="1.0" encoding="UTF-8" standalone="yes"?>
<Relationships xmlns="http://schemas.openxmlformats.org/package/2006/relationships"><Relationship Id="rId8" Type="http://schemas.openxmlformats.org/officeDocument/2006/relationships/image" Target="../media/image73.gif"/><Relationship Id="rId13" Type="http://schemas.openxmlformats.org/officeDocument/2006/relationships/image" Target="../media/image78.gif"/><Relationship Id="rId3" Type="http://schemas.openxmlformats.org/officeDocument/2006/relationships/image" Target="../media/image68.gif"/><Relationship Id="rId7" Type="http://schemas.openxmlformats.org/officeDocument/2006/relationships/image" Target="../media/image72.gif"/><Relationship Id="rId12" Type="http://schemas.openxmlformats.org/officeDocument/2006/relationships/image" Target="../media/image77.gif"/><Relationship Id="rId2" Type="http://schemas.openxmlformats.org/officeDocument/2006/relationships/image" Target="../media/image67.gif"/><Relationship Id="rId1" Type="http://schemas.openxmlformats.org/officeDocument/2006/relationships/slideLayout" Target="../slideLayouts/slideLayout4.xml"/><Relationship Id="rId6" Type="http://schemas.openxmlformats.org/officeDocument/2006/relationships/image" Target="../media/image71.gif"/><Relationship Id="rId11" Type="http://schemas.openxmlformats.org/officeDocument/2006/relationships/image" Target="../media/image76.gif"/><Relationship Id="rId5" Type="http://schemas.openxmlformats.org/officeDocument/2006/relationships/image" Target="../media/image70.gif"/><Relationship Id="rId10" Type="http://schemas.openxmlformats.org/officeDocument/2006/relationships/image" Target="../media/image75.gif"/><Relationship Id="rId4" Type="http://schemas.openxmlformats.org/officeDocument/2006/relationships/image" Target="../media/image69.gif"/><Relationship Id="rId9" Type="http://schemas.openxmlformats.org/officeDocument/2006/relationships/image" Target="../media/image74.gif"/></Relationships>
</file>

<file path=ppt/slides/_rels/slide18.xml.rels><?xml version="1.0" encoding="UTF-8" standalone="yes"?>
<Relationships xmlns="http://schemas.openxmlformats.org/package/2006/relationships"><Relationship Id="rId8" Type="http://schemas.openxmlformats.org/officeDocument/2006/relationships/image" Target="../media/image85.gif"/><Relationship Id="rId3" Type="http://schemas.openxmlformats.org/officeDocument/2006/relationships/image" Target="../media/image80.gif"/><Relationship Id="rId7" Type="http://schemas.openxmlformats.org/officeDocument/2006/relationships/image" Target="../media/image84.gif"/><Relationship Id="rId2" Type="http://schemas.openxmlformats.org/officeDocument/2006/relationships/image" Target="../media/image79.gif"/><Relationship Id="rId1" Type="http://schemas.openxmlformats.org/officeDocument/2006/relationships/slideLayout" Target="../slideLayouts/slideLayout4.xml"/><Relationship Id="rId6" Type="http://schemas.openxmlformats.org/officeDocument/2006/relationships/image" Target="../media/image83.gif"/><Relationship Id="rId5" Type="http://schemas.openxmlformats.org/officeDocument/2006/relationships/image" Target="../media/image82.gif"/><Relationship Id="rId4" Type="http://schemas.openxmlformats.org/officeDocument/2006/relationships/image" Target="../media/image81.gif"/><Relationship Id="rId9" Type="http://schemas.openxmlformats.org/officeDocument/2006/relationships/image" Target="../media/image86.gi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png"/><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90.png"/><Relationship Id="rId7" Type="http://schemas.openxmlformats.org/officeDocument/2006/relationships/image" Target="../media/image94.png"/><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93.png"/><Relationship Id="rId11" Type="http://schemas.openxmlformats.org/officeDocument/2006/relationships/image" Target="../media/image1.png"/><Relationship Id="rId5" Type="http://schemas.openxmlformats.org/officeDocument/2006/relationships/image" Target="../media/image92.png"/><Relationship Id="rId10" Type="http://schemas.openxmlformats.org/officeDocument/2006/relationships/oleObject" Target="../embeddings/oleObject3.bin"/><Relationship Id="rId4" Type="http://schemas.openxmlformats.org/officeDocument/2006/relationships/image" Target="../media/image91.png"/><Relationship Id="rId9" Type="http://schemas.openxmlformats.org/officeDocument/2006/relationships/image" Target="../media/image96.png"/></Relationships>
</file>

<file path=ppt/slides/_rels/slide21.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image" Target="../media/image1.png"/><Relationship Id="rId4" Type="http://schemas.openxmlformats.org/officeDocument/2006/relationships/oleObject" Target="../embeddings/oleObject5.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4.xml"/><Relationship Id="rId1" Type="http://schemas.openxmlformats.org/officeDocument/2006/relationships/vmlDrawing" Target="../drawings/vmlDrawing4.v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image" Target="../media/image108.png"/></Relationships>
</file>

<file path=ppt/slides/_rels/slide28.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image" Target="../media/image111.png"/></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png"/></Relationships>
</file>

<file path=ppt/slides/_rels/slide30.xml.rels><?xml version="1.0" encoding="UTF-8" standalone="yes"?>
<Relationships xmlns="http://schemas.openxmlformats.org/package/2006/relationships"><Relationship Id="rId8" Type="http://schemas.openxmlformats.org/officeDocument/2006/relationships/image" Target="../media/image118.gif"/><Relationship Id="rId3" Type="http://schemas.openxmlformats.org/officeDocument/2006/relationships/image" Target="../media/image113.gif"/><Relationship Id="rId7" Type="http://schemas.openxmlformats.org/officeDocument/2006/relationships/image" Target="../media/image117.gif"/><Relationship Id="rId2" Type="http://schemas.openxmlformats.org/officeDocument/2006/relationships/image" Target="../media/image112.gif"/><Relationship Id="rId1" Type="http://schemas.openxmlformats.org/officeDocument/2006/relationships/slideLayout" Target="../slideLayouts/slideLayout4.xml"/><Relationship Id="rId6" Type="http://schemas.openxmlformats.org/officeDocument/2006/relationships/image" Target="../media/image116.gif"/><Relationship Id="rId5" Type="http://schemas.openxmlformats.org/officeDocument/2006/relationships/image" Target="../media/image115.gif"/><Relationship Id="rId4" Type="http://schemas.openxmlformats.org/officeDocument/2006/relationships/image" Target="../media/image114.gif"/><Relationship Id="rId9" Type="http://schemas.openxmlformats.org/officeDocument/2006/relationships/image" Target="../media/image1.png"/></Relationships>
</file>

<file path=ppt/slides/_rels/slide31.xml.rels><?xml version="1.0" encoding="UTF-8" standalone="yes"?>
<Relationships xmlns="http://schemas.openxmlformats.org/package/2006/relationships"><Relationship Id="rId8" Type="http://schemas.openxmlformats.org/officeDocument/2006/relationships/image" Target="../media/image125.gif"/><Relationship Id="rId3" Type="http://schemas.openxmlformats.org/officeDocument/2006/relationships/image" Target="../media/image120.gif"/><Relationship Id="rId7" Type="http://schemas.openxmlformats.org/officeDocument/2006/relationships/image" Target="../media/image124.gif"/><Relationship Id="rId2" Type="http://schemas.openxmlformats.org/officeDocument/2006/relationships/image" Target="../media/image119.gif"/><Relationship Id="rId1" Type="http://schemas.openxmlformats.org/officeDocument/2006/relationships/slideLayout" Target="../slideLayouts/slideLayout4.xml"/><Relationship Id="rId6" Type="http://schemas.openxmlformats.org/officeDocument/2006/relationships/image" Target="../media/image123.gif"/><Relationship Id="rId11" Type="http://schemas.openxmlformats.org/officeDocument/2006/relationships/image" Target="../media/image1.png"/><Relationship Id="rId5" Type="http://schemas.openxmlformats.org/officeDocument/2006/relationships/image" Target="../media/image122.gif"/><Relationship Id="rId10" Type="http://schemas.openxmlformats.org/officeDocument/2006/relationships/image" Target="../media/image127.gif"/><Relationship Id="rId4" Type="http://schemas.openxmlformats.org/officeDocument/2006/relationships/image" Target="../media/image121.gif"/><Relationship Id="rId9" Type="http://schemas.openxmlformats.org/officeDocument/2006/relationships/image" Target="../media/image126.gi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28.png"/><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image" Target="../media/image130.png"/></Relationships>
</file>

<file path=ppt/slides/_rels/slide34.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image" Target="../media/image131.png"/><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image" Target="../media/image133.png"/></Relationships>
</file>

<file path=ppt/slides/_rels/slide35.xml.rels><?xml version="1.0" encoding="UTF-8" standalone="yes"?>
<Relationships xmlns="http://schemas.openxmlformats.org/package/2006/relationships"><Relationship Id="rId3" Type="http://schemas.openxmlformats.org/officeDocument/2006/relationships/image" Target="../media/image135.gif"/><Relationship Id="rId2" Type="http://schemas.openxmlformats.org/officeDocument/2006/relationships/image" Target="../media/image134.gif"/><Relationship Id="rId1" Type="http://schemas.openxmlformats.org/officeDocument/2006/relationships/slideLayout" Target="../slideLayouts/slideLayout4.xml"/><Relationship Id="rId4" Type="http://schemas.openxmlformats.org/officeDocument/2006/relationships/image" Target="../media/image136.gif"/></Relationships>
</file>

<file path=ppt/slides/_rels/slide36.xml.rels><?xml version="1.0" encoding="UTF-8" standalone="yes"?>
<Relationships xmlns="http://schemas.openxmlformats.org/package/2006/relationships"><Relationship Id="rId8" Type="http://schemas.openxmlformats.org/officeDocument/2006/relationships/image" Target="../media/image143.png"/><Relationship Id="rId3" Type="http://schemas.openxmlformats.org/officeDocument/2006/relationships/image" Target="../media/image138.png"/><Relationship Id="rId7" Type="http://schemas.openxmlformats.org/officeDocument/2006/relationships/image" Target="../media/image142.png"/><Relationship Id="rId2" Type="http://schemas.openxmlformats.org/officeDocument/2006/relationships/image" Target="../media/image137.png"/><Relationship Id="rId1" Type="http://schemas.openxmlformats.org/officeDocument/2006/relationships/slideLayout" Target="../slideLayouts/slideLayout4.xml"/><Relationship Id="rId6" Type="http://schemas.openxmlformats.org/officeDocument/2006/relationships/image" Target="../media/image141.png"/><Relationship Id="rId5" Type="http://schemas.openxmlformats.org/officeDocument/2006/relationships/image" Target="../media/image140.png"/><Relationship Id="rId4" Type="http://schemas.openxmlformats.org/officeDocument/2006/relationships/image" Target="../media/image139.png"/></Relationships>
</file>

<file path=ppt/slides/_rels/slide37.xml.rels><?xml version="1.0" encoding="UTF-8" standalone="yes"?>
<Relationships xmlns="http://schemas.openxmlformats.org/package/2006/relationships"><Relationship Id="rId8" Type="http://schemas.openxmlformats.org/officeDocument/2006/relationships/image" Target="../media/image150.png"/><Relationship Id="rId3" Type="http://schemas.openxmlformats.org/officeDocument/2006/relationships/image" Target="../media/image145.png"/><Relationship Id="rId7" Type="http://schemas.openxmlformats.org/officeDocument/2006/relationships/image" Target="../media/image149.png"/><Relationship Id="rId2" Type="http://schemas.openxmlformats.org/officeDocument/2006/relationships/image" Target="../media/image144.png"/><Relationship Id="rId1" Type="http://schemas.openxmlformats.org/officeDocument/2006/relationships/slideLayout" Target="../slideLayouts/slideLayout4.xml"/><Relationship Id="rId6" Type="http://schemas.openxmlformats.org/officeDocument/2006/relationships/image" Target="../media/image148.png"/><Relationship Id="rId5" Type="http://schemas.openxmlformats.org/officeDocument/2006/relationships/image" Target="../media/image147.png"/><Relationship Id="rId4" Type="http://schemas.openxmlformats.org/officeDocument/2006/relationships/image" Target="../media/image146.png"/></Relationships>
</file>

<file path=ppt/slides/_rels/slide38.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image" Target="../media/image151.png"/><Relationship Id="rId1" Type="http://schemas.openxmlformats.org/officeDocument/2006/relationships/slideLayout" Target="../slideLayouts/slideLayout4.xml"/><Relationship Id="rId5" Type="http://schemas.openxmlformats.org/officeDocument/2006/relationships/image" Target="../media/image154.png"/><Relationship Id="rId4" Type="http://schemas.openxmlformats.org/officeDocument/2006/relationships/image" Target="../media/image153.png"/></Relationships>
</file>

<file path=ppt/slides/_rels/slide39.xml.rels><?xml version="1.0" encoding="UTF-8" standalone="yes"?>
<Relationships xmlns="http://schemas.openxmlformats.org/package/2006/relationships"><Relationship Id="rId3" Type="http://schemas.openxmlformats.org/officeDocument/2006/relationships/image" Target="../media/image156.png"/><Relationship Id="rId7" Type="http://schemas.openxmlformats.org/officeDocument/2006/relationships/image" Target="../media/image1.png"/><Relationship Id="rId2" Type="http://schemas.openxmlformats.org/officeDocument/2006/relationships/image" Target="../media/image155.png"/><Relationship Id="rId1" Type="http://schemas.openxmlformats.org/officeDocument/2006/relationships/slideLayout" Target="../slideLayouts/slideLayout4.xml"/><Relationship Id="rId6" Type="http://schemas.openxmlformats.org/officeDocument/2006/relationships/image" Target="../media/image159.png"/><Relationship Id="rId5" Type="http://schemas.openxmlformats.org/officeDocument/2006/relationships/image" Target="../media/image158.png"/><Relationship Id="rId4" Type="http://schemas.openxmlformats.org/officeDocument/2006/relationships/image" Target="../media/image157.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61.gif"/><Relationship Id="rId7" Type="http://schemas.openxmlformats.org/officeDocument/2006/relationships/image" Target="../media/image165.gif"/><Relationship Id="rId2" Type="http://schemas.openxmlformats.org/officeDocument/2006/relationships/image" Target="../media/image160.gif"/><Relationship Id="rId1" Type="http://schemas.openxmlformats.org/officeDocument/2006/relationships/slideLayout" Target="../slideLayouts/slideLayout4.xml"/><Relationship Id="rId6" Type="http://schemas.openxmlformats.org/officeDocument/2006/relationships/image" Target="../media/image164.gif"/><Relationship Id="rId5" Type="http://schemas.openxmlformats.org/officeDocument/2006/relationships/image" Target="../media/image163.gif"/><Relationship Id="rId4" Type="http://schemas.openxmlformats.org/officeDocument/2006/relationships/image" Target="../media/image162.gif"/></Relationships>
</file>

<file path=ppt/slides/_rels/slide43.xml.rels><?xml version="1.0" encoding="UTF-8" standalone="yes"?>
<Relationships xmlns="http://schemas.openxmlformats.org/package/2006/relationships"><Relationship Id="rId8" Type="http://schemas.openxmlformats.org/officeDocument/2006/relationships/image" Target="../media/image172.gif"/><Relationship Id="rId3" Type="http://schemas.openxmlformats.org/officeDocument/2006/relationships/image" Target="../media/image167.gif"/><Relationship Id="rId7" Type="http://schemas.openxmlformats.org/officeDocument/2006/relationships/image" Target="../media/image171.gif"/><Relationship Id="rId12" Type="http://schemas.openxmlformats.org/officeDocument/2006/relationships/image" Target="../media/image176.gif"/><Relationship Id="rId2" Type="http://schemas.openxmlformats.org/officeDocument/2006/relationships/image" Target="../media/image166.gif"/><Relationship Id="rId1" Type="http://schemas.openxmlformats.org/officeDocument/2006/relationships/slideLayout" Target="../slideLayouts/slideLayout4.xml"/><Relationship Id="rId6" Type="http://schemas.openxmlformats.org/officeDocument/2006/relationships/image" Target="../media/image170.gif"/><Relationship Id="rId11" Type="http://schemas.openxmlformats.org/officeDocument/2006/relationships/image" Target="../media/image175.gif"/><Relationship Id="rId5" Type="http://schemas.openxmlformats.org/officeDocument/2006/relationships/image" Target="../media/image169.gif"/><Relationship Id="rId10" Type="http://schemas.openxmlformats.org/officeDocument/2006/relationships/image" Target="../media/image174.gif"/><Relationship Id="rId4" Type="http://schemas.openxmlformats.org/officeDocument/2006/relationships/image" Target="../media/image168.gif"/><Relationship Id="rId9" Type="http://schemas.openxmlformats.org/officeDocument/2006/relationships/image" Target="../media/image173.gif"/></Relationships>
</file>

<file path=ppt/slides/_rels/slide44.xml.rels><?xml version="1.0" encoding="UTF-8" standalone="yes"?>
<Relationships xmlns="http://schemas.openxmlformats.org/package/2006/relationships"><Relationship Id="rId8" Type="http://schemas.openxmlformats.org/officeDocument/2006/relationships/image" Target="../media/image183.gif"/><Relationship Id="rId3" Type="http://schemas.openxmlformats.org/officeDocument/2006/relationships/image" Target="../media/image178.gif"/><Relationship Id="rId7" Type="http://schemas.openxmlformats.org/officeDocument/2006/relationships/image" Target="../media/image182.gif"/><Relationship Id="rId2" Type="http://schemas.openxmlformats.org/officeDocument/2006/relationships/image" Target="../media/image177.png"/><Relationship Id="rId1" Type="http://schemas.openxmlformats.org/officeDocument/2006/relationships/slideLayout" Target="../slideLayouts/slideLayout4.xml"/><Relationship Id="rId6" Type="http://schemas.openxmlformats.org/officeDocument/2006/relationships/image" Target="../media/image181.gif"/><Relationship Id="rId5" Type="http://schemas.openxmlformats.org/officeDocument/2006/relationships/image" Target="../media/image180.gif"/><Relationship Id="rId4" Type="http://schemas.openxmlformats.org/officeDocument/2006/relationships/image" Target="../media/image179.gi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8" Type="http://schemas.openxmlformats.org/officeDocument/2006/relationships/image" Target="../media/image190.gif"/><Relationship Id="rId13" Type="http://schemas.openxmlformats.org/officeDocument/2006/relationships/image" Target="../media/image195.gif"/><Relationship Id="rId18" Type="http://schemas.openxmlformats.org/officeDocument/2006/relationships/image" Target="../media/image200.gif"/><Relationship Id="rId3" Type="http://schemas.openxmlformats.org/officeDocument/2006/relationships/image" Target="../media/image185.gif"/><Relationship Id="rId21" Type="http://schemas.openxmlformats.org/officeDocument/2006/relationships/image" Target="../media/image203.gif"/><Relationship Id="rId7" Type="http://schemas.openxmlformats.org/officeDocument/2006/relationships/image" Target="../media/image189.gif"/><Relationship Id="rId12" Type="http://schemas.openxmlformats.org/officeDocument/2006/relationships/image" Target="../media/image194.gif"/><Relationship Id="rId17" Type="http://schemas.openxmlformats.org/officeDocument/2006/relationships/image" Target="../media/image199.gif"/><Relationship Id="rId2" Type="http://schemas.openxmlformats.org/officeDocument/2006/relationships/image" Target="../media/image184.gif"/><Relationship Id="rId16" Type="http://schemas.openxmlformats.org/officeDocument/2006/relationships/image" Target="../media/image198.gif"/><Relationship Id="rId20" Type="http://schemas.openxmlformats.org/officeDocument/2006/relationships/image" Target="../media/image202.gif"/><Relationship Id="rId1" Type="http://schemas.openxmlformats.org/officeDocument/2006/relationships/slideLayout" Target="../slideLayouts/slideLayout4.xml"/><Relationship Id="rId6" Type="http://schemas.openxmlformats.org/officeDocument/2006/relationships/image" Target="../media/image188.gif"/><Relationship Id="rId11" Type="http://schemas.openxmlformats.org/officeDocument/2006/relationships/image" Target="../media/image193.gif"/><Relationship Id="rId5" Type="http://schemas.openxmlformats.org/officeDocument/2006/relationships/image" Target="../media/image187.gif"/><Relationship Id="rId15" Type="http://schemas.openxmlformats.org/officeDocument/2006/relationships/image" Target="../media/image197.gif"/><Relationship Id="rId10" Type="http://schemas.openxmlformats.org/officeDocument/2006/relationships/image" Target="../media/image192.gif"/><Relationship Id="rId19" Type="http://schemas.openxmlformats.org/officeDocument/2006/relationships/image" Target="../media/image201.gif"/><Relationship Id="rId4" Type="http://schemas.openxmlformats.org/officeDocument/2006/relationships/image" Target="../media/image186.gif"/><Relationship Id="rId9" Type="http://schemas.openxmlformats.org/officeDocument/2006/relationships/image" Target="../media/image191.gif"/><Relationship Id="rId14" Type="http://schemas.openxmlformats.org/officeDocument/2006/relationships/image" Target="../media/image196.gif"/></Relationships>
</file>

<file path=ppt/slides/_rels/slide47.xml.rels><?xml version="1.0" encoding="UTF-8" standalone="yes"?>
<Relationships xmlns="http://schemas.openxmlformats.org/package/2006/relationships"><Relationship Id="rId3" Type="http://schemas.openxmlformats.org/officeDocument/2006/relationships/image" Target="../media/image205.png"/><Relationship Id="rId7" Type="http://schemas.openxmlformats.org/officeDocument/2006/relationships/image" Target="../media/image1.png"/><Relationship Id="rId2" Type="http://schemas.openxmlformats.org/officeDocument/2006/relationships/image" Target="../media/image204.png"/><Relationship Id="rId1" Type="http://schemas.openxmlformats.org/officeDocument/2006/relationships/slideLayout" Target="../slideLayouts/slideLayout4.xml"/><Relationship Id="rId6" Type="http://schemas.openxmlformats.org/officeDocument/2006/relationships/image" Target="../media/image208.png"/><Relationship Id="rId5" Type="http://schemas.openxmlformats.org/officeDocument/2006/relationships/image" Target="../media/image207.png"/><Relationship Id="rId4" Type="http://schemas.openxmlformats.org/officeDocument/2006/relationships/image" Target="../media/image206.png"/></Relationships>
</file>

<file path=ppt/slides/_rels/slide48.xml.rels><?xml version="1.0" encoding="UTF-8" standalone="yes"?>
<Relationships xmlns="http://schemas.openxmlformats.org/package/2006/relationships"><Relationship Id="rId3" Type="http://schemas.openxmlformats.org/officeDocument/2006/relationships/image" Target="../media/image210.gif"/><Relationship Id="rId7" Type="http://schemas.openxmlformats.org/officeDocument/2006/relationships/image" Target="../media/image214.gif"/><Relationship Id="rId2" Type="http://schemas.openxmlformats.org/officeDocument/2006/relationships/image" Target="../media/image209.gif"/><Relationship Id="rId1" Type="http://schemas.openxmlformats.org/officeDocument/2006/relationships/slideLayout" Target="../slideLayouts/slideLayout4.xml"/><Relationship Id="rId6" Type="http://schemas.openxmlformats.org/officeDocument/2006/relationships/image" Target="../media/image213.gif"/><Relationship Id="rId5" Type="http://schemas.openxmlformats.org/officeDocument/2006/relationships/image" Target="../media/image212.gif"/><Relationship Id="rId4" Type="http://schemas.openxmlformats.org/officeDocument/2006/relationships/image" Target="../media/image211.gi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1.png"/><Relationship Id="rId4" Type="http://schemas.openxmlformats.org/officeDocument/2006/relationships/image" Target="../media/image18.pn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4"/>
          <p:cNvSpPr>
            <a:spLocks noChangeArrowheads="1"/>
          </p:cNvSpPr>
          <p:nvPr/>
        </p:nvSpPr>
        <p:spPr bwMode="auto">
          <a:xfrm>
            <a:off x="5334000" y="2272352"/>
            <a:ext cx="3810000" cy="3747448"/>
          </a:xfrm>
          <a:prstGeom prst="rect">
            <a:avLst/>
          </a:prstGeom>
          <a:solidFill>
            <a:srgbClr val="C8E4C5"/>
          </a:solidFill>
          <a:ln>
            <a:noFill/>
          </a:ln>
        </p:spPr>
        <p:txBody>
          <a:bodyPr tIns="0" bIns="0"/>
          <a:lstStyle/>
          <a:p>
            <a:pPr marL="514350" indent="-514350" defTabSz="508000">
              <a:defRPr/>
            </a:pPr>
            <a:endParaRPr lang="en-US" sz="800" b="1" dirty="0" smtClean="0">
              <a:solidFill>
                <a:srgbClr val="007CB2"/>
              </a:solidFill>
              <a:latin typeface="Arial" charset="0"/>
              <a:cs typeface="+mn-cs"/>
            </a:endParaRPr>
          </a:p>
          <a:p>
            <a:pPr marL="514350" indent="-514350" defTabSz="508000">
              <a:defRPr/>
            </a:pPr>
            <a:r>
              <a:rPr lang="en-US" sz="1600" b="1" dirty="0" smtClean="0">
                <a:solidFill>
                  <a:srgbClr val="007CB2"/>
                </a:solidFill>
                <a:latin typeface="Arial" charset="0"/>
                <a:cs typeface="+mn-cs"/>
              </a:rPr>
              <a:t>2.1</a:t>
            </a:r>
            <a:r>
              <a:rPr lang="en-US" sz="1600" dirty="0">
                <a:latin typeface="Arial" charset="0"/>
                <a:cs typeface="+mn-cs"/>
              </a:rPr>
              <a:t>	Supply and </a:t>
            </a:r>
            <a:r>
              <a:rPr lang="en-US" sz="1600" dirty="0" smtClean="0">
                <a:latin typeface="Arial" charset="0"/>
                <a:cs typeface="+mn-cs"/>
              </a:rPr>
              <a:t>Demand</a:t>
            </a:r>
          </a:p>
          <a:p>
            <a:pPr marL="514350" indent="-514350" defTabSz="508000">
              <a:defRPr/>
            </a:pPr>
            <a:endParaRPr lang="en-US" sz="800" dirty="0">
              <a:latin typeface="Arial" charset="0"/>
              <a:cs typeface="+mn-cs"/>
            </a:endParaRPr>
          </a:p>
          <a:p>
            <a:pPr defTabSz="508000">
              <a:defRPr/>
            </a:pPr>
            <a:r>
              <a:rPr lang="en-US" sz="1600" b="1" dirty="0">
                <a:solidFill>
                  <a:srgbClr val="007CB2"/>
                </a:solidFill>
                <a:latin typeface="Arial" charset="0"/>
                <a:cs typeface="+mn-cs"/>
              </a:rPr>
              <a:t>2.2</a:t>
            </a:r>
            <a:r>
              <a:rPr lang="en-US" sz="1600" dirty="0">
                <a:latin typeface="Arial" charset="0"/>
                <a:cs typeface="+mn-cs"/>
              </a:rPr>
              <a:t>	The Market </a:t>
            </a:r>
            <a:r>
              <a:rPr lang="en-US" sz="1600" dirty="0" smtClean="0">
                <a:latin typeface="Arial" charset="0"/>
                <a:cs typeface="+mn-cs"/>
              </a:rPr>
              <a:t>Mechanism</a:t>
            </a:r>
          </a:p>
          <a:p>
            <a:pPr defTabSz="508000">
              <a:defRPr/>
            </a:pPr>
            <a:endParaRPr lang="en-US" sz="800" dirty="0">
              <a:latin typeface="Arial" charset="0"/>
              <a:cs typeface="+mn-cs"/>
            </a:endParaRPr>
          </a:p>
          <a:p>
            <a:pPr defTabSz="508000">
              <a:defRPr/>
            </a:pPr>
            <a:r>
              <a:rPr lang="en-US" sz="1600" b="1" dirty="0">
                <a:solidFill>
                  <a:srgbClr val="007CB2"/>
                </a:solidFill>
                <a:latin typeface="Arial" charset="0"/>
                <a:cs typeface="+mn-cs"/>
              </a:rPr>
              <a:t>2.3</a:t>
            </a:r>
            <a:r>
              <a:rPr lang="en-US" sz="1600" dirty="0">
                <a:latin typeface="Arial" charset="0"/>
                <a:cs typeface="+mn-cs"/>
              </a:rPr>
              <a:t>	Changes in </a:t>
            </a:r>
            <a:r>
              <a:rPr lang="en-US" sz="1600" dirty="0" smtClean="0">
                <a:latin typeface="Arial" charset="0"/>
                <a:cs typeface="+mn-cs"/>
              </a:rPr>
              <a:t>Market Equilibrium</a:t>
            </a:r>
          </a:p>
          <a:p>
            <a:pPr defTabSz="508000">
              <a:defRPr/>
            </a:pPr>
            <a:endParaRPr lang="en-US" sz="800" dirty="0">
              <a:latin typeface="Arial" charset="0"/>
              <a:cs typeface="+mn-cs"/>
            </a:endParaRPr>
          </a:p>
          <a:p>
            <a:pPr defTabSz="508000">
              <a:defRPr/>
            </a:pPr>
            <a:r>
              <a:rPr lang="en-US" sz="1600" b="1" dirty="0">
                <a:solidFill>
                  <a:srgbClr val="007CB2"/>
                </a:solidFill>
                <a:latin typeface="Arial" charset="0"/>
                <a:cs typeface="+mn-cs"/>
              </a:rPr>
              <a:t>2.4</a:t>
            </a:r>
            <a:r>
              <a:rPr lang="en-US" sz="1600" dirty="0">
                <a:latin typeface="Arial" charset="0"/>
                <a:cs typeface="+mn-cs"/>
              </a:rPr>
              <a:t>	Elasticities of </a:t>
            </a:r>
            <a:r>
              <a:rPr lang="en-US" sz="1600" dirty="0" smtClean="0">
                <a:latin typeface="Arial" charset="0"/>
                <a:cs typeface="+mn-cs"/>
              </a:rPr>
              <a:t>Supply and Demand</a:t>
            </a:r>
          </a:p>
          <a:p>
            <a:pPr defTabSz="508000">
              <a:defRPr/>
            </a:pPr>
            <a:endParaRPr lang="en-US" sz="800" dirty="0">
              <a:latin typeface="Arial" charset="0"/>
              <a:cs typeface="+mn-cs"/>
            </a:endParaRPr>
          </a:p>
          <a:p>
            <a:pPr marL="514350" indent="-514350" defTabSz="508000">
              <a:defRPr/>
            </a:pPr>
            <a:r>
              <a:rPr lang="en-US" sz="1600" b="1" dirty="0">
                <a:solidFill>
                  <a:srgbClr val="007CB2"/>
                </a:solidFill>
                <a:latin typeface="Arial" charset="0"/>
                <a:cs typeface="+mn-cs"/>
              </a:rPr>
              <a:t>2.5</a:t>
            </a:r>
            <a:r>
              <a:rPr lang="en-US" sz="1600" dirty="0">
                <a:latin typeface="Arial" charset="0"/>
                <a:cs typeface="+mn-cs"/>
              </a:rPr>
              <a:t>	Short-Run </a:t>
            </a:r>
            <a:r>
              <a:rPr lang="en-US" sz="1600" dirty="0" smtClean="0">
                <a:latin typeface="Arial" charset="0"/>
                <a:cs typeface="+mn-cs"/>
              </a:rPr>
              <a:t>versus Long-Run Elasticities</a:t>
            </a:r>
          </a:p>
          <a:p>
            <a:pPr marL="514350" indent="-514350" defTabSz="508000">
              <a:defRPr/>
            </a:pPr>
            <a:endParaRPr lang="en-US" sz="800" dirty="0">
              <a:latin typeface="Arial" charset="0"/>
              <a:cs typeface="+mn-cs"/>
            </a:endParaRPr>
          </a:p>
          <a:p>
            <a:pPr marL="514350" indent="-514350" defTabSz="508000">
              <a:defRPr/>
            </a:pPr>
            <a:r>
              <a:rPr lang="en-US" sz="1600" b="1" dirty="0" smtClean="0">
                <a:solidFill>
                  <a:srgbClr val="007CB2"/>
                </a:solidFill>
                <a:latin typeface="Arial" charset="0"/>
                <a:cs typeface="+mn-cs"/>
              </a:rPr>
              <a:t>2.6</a:t>
            </a:r>
            <a:r>
              <a:rPr lang="en-US" sz="1600" dirty="0">
                <a:latin typeface="Arial" charset="0"/>
                <a:cs typeface="+mn-cs"/>
              </a:rPr>
              <a:t>	Understanding and </a:t>
            </a:r>
            <a:r>
              <a:rPr lang="en-US" sz="1600" dirty="0" smtClean="0">
                <a:latin typeface="Arial" charset="0"/>
                <a:cs typeface="+mn-cs"/>
              </a:rPr>
              <a:t>Predicting the </a:t>
            </a:r>
            <a:r>
              <a:rPr lang="en-US" sz="1600" dirty="0">
                <a:latin typeface="Arial" charset="0"/>
                <a:cs typeface="+mn-cs"/>
              </a:rPr>
              <a:t>Effects of </a:t>
            </a:r>
            <a:r>
              <a:rPr lang="en-US" sz="1600" dirty="0" smtClean="0">
                <a:latin typeface="Arial" charset="0"/>
                <a:cs typeface="+mn-cs"/>
              </a:rPr>
              <a:t>Changing Market Conditions</a:t>
            </a:r>
          </a:p>
          <a:p>
            <a:pPr marL="514350" indent="-514350" defTabSz="508000">
              <a:defRPr/>
            </a:pPr>
            <a:endParaRPr lang="en-US" sz="800" dirty="0">
              <a:latin typeface="Arial" charset="0"/>
              <a:cs typeface="+mn-cs"/>
            </a:endParaRPr>
          </a:p>
          <a:p>
            <a:pPr marL="514350" indent="-514350" defTabSz="508000">
              <a:defRPr/>
            </a:pPr>
            <a:r>
              <a:rPr lang="en-US" sz="1600" b="1" dirty="0">
                <a:solidFill>
                  <a:srgbClr val="007CB2"/>
                </a:solidFill>
                <a:latin typeface="Arial" charset="0"/>
                <a:cs typeface="+mn-cs"/>
              </a:rPr>
              <a:t>2.7</a:t>
            </a:r>
            <a:r>
              <a:rPr lang="en-US" sz="1600" dirty="0">
                <a:latin typeface="Arial" charset="0"/>
                <a:cs typeface="+mn-cs"/>
              </a:rPr>
              <a:t>	Effects of </a:t>
            </a:r>
            <a:r>
              <a:rPr lang="en-US" sz="1600" dirty="0" smtClean="0">
                <a:latin typeface="Arial" charset="0"/>
                <a:cs typeface="+mn-cs"/>
              </a:rPr>
              <a:t>Government Intervention—Price Controls</a:t>
            </a:r>
          </a:p>
          <a:p>
            <a:pPr marL="514350" indent="-514350" defTabSz="508000">
              <a:defRPr/>
            </a:pPr>
            <a:endParaRPr lang="en-US" sz="800" dirty="0">
              <a:latin typeface="Arial" charset="0"/>
              <a:cs typeface="+mn-cs"/>
            </a:endParaRPr>
          </a:p>
        </p:txBody>
      </p:sp>
      <p:cxnSp>
        <p:nvCxnSpPr>
          <p:cNvPr id="3" name="Straight Connector 2"/>
          <p:cNvCxnSpPr>
            <a:cxnSpLocks noChangeShapeType="1"/>
          </p:cNvCxnSpPr>
          <p:nvPr/>
        </p:nvCxnSpPr>
        <p:spPr bwMode="auto">
          <a:xfrm flipH="1">
            <a:off x="479426" y="1371600"/>
            <a:ext cx="4854574" cy="0"/>
          </a:xfrm>
          <a:prstGeom prst="line">
            <a:avLst/>
          </a:prstGeom>
          <a:noFill/>
          <a:ln w="50800" algn="ctr">
            <a:solidFill>
              <a:srgbClr val="00AB4E"/>
            </a:solidFill>
            <a:round/>
            <a:headEnd/>
            <a:tailEnd/>
          </a:ln>
          <a:extLst>
            <a:ext uri="{909E8E84-426E-40DD-AFC4-6F175D3DCCD1}">
              <a14:hiddenFill xmlns:a14="http://schemas.microsoft.com/office/drawing/2010/main" xmlns="">
                <a:noFill/>
              </a14:hiddenFill>
            </a:ext>
          </a:extLst>
        </p:spPr>
      </p:cxnSp>
      <p:sp>
        <p:nvSpPr>
          <p:cNvPr id="4" name="TextBox 3"/>
          <p:cNvSpPr txBox="1">
            <a:spLocks noChangeArrowheads="1"/>
          </p:cNvSpPr>
          <p:nvPr/>
        </p:nvSpPr>
        <p:spPr bwMode="auto">
          <a:xfrm>
            <a:off x="381000" y="509588"/>
            <a:ext cx="5943600"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Palatino" pitchFamily="2" charset="0"/>
              </a:defRPr>
            </a:lvl1pPr>
            <a:lvl2pPr marL="742950" indent="-285750" eaLnBrk="0" hangingPunct="0">
              <a:defRPr>
                <a:solidFill>
                  <a:schemeClr val="tx1"/>
                </a:solidFill>
                <a:latin typeface="Palatino" pitchFamily="2" charset="0"/>
              </a:defRPr>
            </a:lvl2pPr>
            <a:lvl3pPr marL="1143000" indent="-228600" eaLnBrk="0" hangingPunct="0">
              <a:defRPr>
                <a:solidFill>
                  <a:schemeClr val="tx1"/>
                </a:solidFill>
                <a:latin typeface="Palatino" pitchFamily="2" charset="0"/>
              </a:defRPr>
            </a:lvl3pPr>
            <a:lvl4pPr marL="1600200" indent="-228600" eaLnBrk="0" hangingPunct="0">
              <a:defRPr>
                <a:solidFill>
                  <a:schemeClr val="tx1"/>
                </a:solidFill>
                <a:latin typeface="Palatino" pitchFamily="2" charset="0"/>
              </a:defRPr>
            </a:lvl4pPr>
            <a:lvl5pPr marL="2057400" indent="-228600" eaLnBrk="0" hangingPunct="0">
              <a:defRPr>
                <a:solidFill>
                  <a:schemeClr val="tx1"/>
                </a:solidFill>
                <a:latin typeface="Palatino" pitchFamily="2" charset="0"/>
              </a:defRPr>
            </a:lvl5pPr>
            <a:lvl6pPr marL="2514600" indent="-228600" eaLnBrk="0" fontAlgn="base" hangingPunct="0">
              <a:spcBef>
                <a:spcPct val="0"/>
              </a:spcBef>
              <a:spcAft>
                <a:spcPct val="0"/>
              </a:spcAft>
              <a:buChar char="•"/>
              <a:defRPr>
                <a:solidFill>
                  <a:schemeClr val="tx1"/>
                </a:solidFill>
                <a:latin typeface="Palatino" pitchFamily="2" charset="0"/>
              </a:defRPr>
            </a:lvl6pPr>
            <a:lvl7pPr marL="2971800" indent="-228600" eaLnBrk="0" fontAlgn="base" hangingPunct="0">
              <a:spcBef>
                <a:spcPct val="0"/>
              </a:spcBef>
              <a:spcAft>
                <a:spcPct val="0"/>
              </a:spcAft>
              <a:buChar char="•"/>
              <a:defRPr>
                <a:solidFill>
                  <a:schemeClr val="tx1"/>
                </a:solidFill>
                <a:latin typeface="Palatino" pitchFamily="2" charset="0"/>
              </a:defRPr>
            </a:lvl7pPr>
            <a:lvl8pPr marL="3429000" indent="-228600" eaLnBrk="0" fontAlgn="base" hangingPunct="0">
              <a:spcBef>
                <a:spcPct val="0"/>
              </a:spcBef>
              <a:spcAft>
                <a:spcPct val="0"/>
              </a:spcAft>
              <a:buChar char="•"/>
              <a:defRPr>
                <a:solidFill>
                  <a:schemeClr val="tx1"/>
                </a:solidFill>
                <a:latin typeface="Palatino" pitchFamily="2" charset="0"/>
              </a:defRPr>
            </a:lvl8pPr>
            <a:lvl9pPr marL="3886200" indent="-228600" eaLnBrk="0" fontAlgn="base" hangingPunct="0">
              <a:spcBef>
                <a:spcPct val="0"/>
              </a:spcBef>
              <a:spcAft>
                <a:spcPct val="0"/>
              </a:spcAft>
              <a:buChar char="•"/>
              <a:defRPr>
                <a:solidFill>
                  <a:schemeClr val="tx1"/>
                </a:solidFill>
                <a:latin typeface="Palatino" pitchFamily="2" charset="0"/>
              </a:defRPr>
            </a:lvl9pPr>
          </a:lstStyle>
          <a:p>
            <a:pPr eaLnBrk="1" hangingPunct="1">
              <a:defRPr/>
            </a:pPr>
            <a:r>
              <a:rPr lang="en-US" sz="3600" b="1" dirty="0" smtClean="0">
                <a:solidFill>
                  <a:srgbClr val="D5791A"/>
                </a:solidFill>
                <a:latin typeface="Arial Narrow" pitchFamily="34" charset="0"/>
                <a:cs typeface="+mn-cs"/>
              </a:rPr>
              <a:t>C H A P T E R  </a:t>
            </a:r>
            <a:r>
              <a:rPr lang="en-US" sz="5400" b="1" dirty="0" smtClean="0">
                <a:solidFill>
                  <a:srgbClr val="D5791A"/>
                </a:solidFill>
                <a:latin typeface="+mj-lt"/>
                <a:cs typeface="+mn-cs"/>
              </a:rPr>
              <a:t>2</a:t>
            </a:r>
          </a:p>
        </p:txBody>
      </p:sp>
      <p:sp>
        <p:nvSpPr>
          <p:cNvPr id="5" name="Text Box 12"/>
          <p:cNvSpPr txBox="1">
            <a:spLocks noChangeArrowheads="1"/>
          </p:cNvSpPr>
          <p:nvPr/>
        </p:nvSpPr>
        <p:spPr bwMode="auto">
          <a:xfrm>
            <a:off x="5334000" y="6019800"/>
            <a:ext cx="3810000" cy="609600"/>
          </a:xfrm>
          <a:prstGeom prst="rect">
            <a:avLst/>
          </a:prstGeom>
          <a:solidFill>
            <a:srgbClr val="006A9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Palatino" pitchFamily="2" charset="0"/>
                <a:cs typeface="Arial" pitchFamily="34" charset="0"/>
              </a:defRPr>
            </a:lvl1pPr>
            <a:lvl2pPr marL="742950" indent="-285750" eaLnBrk="0" hangingPunct="0">
              <a:defRPr>
                <a:solidFill>
                  <a:schemeClr val="tx1"/>
                </a:solidFill>
                <a:latin typeface="Palatino" pitchFamily="2" charset="0"/>
                <a:cs typeface="Arial" pitchFamily="34" charset="0"/>
              </a:defRPr>
            </a:lvl2pPr>
            <a:lvl3pPr marL="1143000" indent="-228600" eaLnBrk="0" hangingPunct="0">
              <a:defRPr>
                <a:solidFill>
                  <a:schemeClr val="tx1"/>
                </a:solidFill>
                <a:latin typeface="Palatino" pitchFamily="2" charset="0"/>
                <a:cs typeface="Arial" pitchFamily="34" charset="0"/>
              </a:defRPr>
            </a:lvl3pPr>
            <a:lvl4pPr marL="1600200" indent="-228600" eaLnBrk="0" hangingPunct="0">
              <a:defRPr>
                <a:solidFill>
                  <a:schemeClr val="tx1"/>
                </a:solidFill>
                <a:latin typeface="Palatino" pitchFamily="2" charset="0"/>
                <a:cs typeface="Arial" pitchFamily="34" charset="0"/>
              </a:defRPr>
            </a:lvl4pPr>
            <a:lvl5pPr marL="2057400" indent="-228600" eaLnBrk="0" hangingPunct="0">
              <a:defRPr>
                <a:solidFill>
                  <a:schemeClr val="tx1"/>
                </a:solidFill>
                <a:latin typeface="Palatino" pitchFamily="2" charset="0"/>
                <a:cs typeface="Arial" pitchFamily="34" charset="0"/>
              </a:defRPr>
            </a:lvl5pPr>
            <a:lvl6pPr marL="2514600" indent="-228600" eaLnBrk="0" fontAlgn="base" hangingPunct="0">
              <a:spcBef>
                <a:spcPct val="0"/>
              </a:spcBef>
              <a:spcAft>
                <a:spcPct val="0"/>
              </a:spcAft>
              <a:defRPr>
                <a:solidFill>
                  <a:schemeClr val="tx1"/>
                </a:solidFill>
                <a:latin typeface="Palatino" pitchFamily="2" charset="0"/>
                <a:cs typeface="Arial" pitchFamily="34" charset="0"/>
              </a:defRPr>
            </a:lvl6pPr>
            <a:lvl7pPr marL="2971800" indent="-228600" eaLnBrk="0" fontAlgn="base" hangingPunct="0">
              <a:spcBef>
                <a:spcPct val="0"/>
              </a:spcBef>
              <a:spcAft>
                <a:spcPct val="0"/>
              </a:spcAft>
              <a:defRPr>
                <a:solidFill>
                  <a:schemeClr val="tx1"/>
                </a:solidFill>
                <a:latin typeface="Palatino" pitchFamily="2" charset="0"/>
                <a:cs typeface="Arial" pitchFamily="34" charset="0"/>
              </a:defRPr>
            </a:lvl7pPr>
            <a:lvl8pPr marL="3429000" indent="-228600" eaLnBrk="0" fontAlgn="base" hangingPunct="0">
              <a:spcBef>
                <a:spcPct val="0"/>
              </a:spcBef>
              <a:spcAft>
                <a:spcPct val="0"/>
              </a:spcAft>
              <a:defRPr>
                <a:solidFill>
                  <a:schemeClr val="tx1"/>
                </a:solidFill>
                <a:latin typeface="Palatino" pitchFamily="2" charset="0"/>
                <a:cs typeface="Arial" pitchFamily="34" charset="0"/>
              </a:defRPr>
            </a:lvl8pPr>
            <a:lvl9pPr marL="3886200" indent="-228600" eaLnBrk="0" fontAlgn="base" hangingPunct="0">
              <a:spcBef>
                <a:spcPct val="0"/>
              </a:spcBef>
              <a:spcAft>
                <a:spcPct val="0"/>
              </a:spcAft>
              <a:defRPr>
                <a:solidFill>
                  <a:schemeClr val="tx1"/>
                </a:solidFill>
                <a:latin typeface="Palatino" pitchFamily="2" charset="0"/>
                <a:cs typeface="Arial" pitchFamily="34" charset="0"/>
              </a:defRPr>
            </a:lvl9pPr>
          </a:lstStyle>
          <a:p>
            <a:pPr algn="r">
              <a:lnSpc>
                <a:spcPts val="1600"/>
              </a:lnSpc>
              <a:buFontTx/>
              <a:buNone/>
            </a:pPr>
            <a:r>
              <a:rPr lang="en-US" sz="1000" dirty="0">
                <a:solidFill>
                  <a:schemeClr val="bg1"/>
                </a:solidFill>
                <a:latin typeface="+mn-lt"/>
              </a:rPr>
              <a:t>Prepared by:</a:t>
            </a:r>
          </a:p>
          <a:p>
            <a:pPr algn="r">
              <a:lnSpc>
                <a:spcPts val="1600"/>
              </a:lnSpc>
              <a:buFontTx/>
              <a:buNone/>
            </a:pPr>
            <a:r>
              <a:rPr lang="en-US" sz="1000" dirty="0">
                <a:solidFill>
                  <a:schemeClr val="bg1"/>
                </a:solidFill>
                <a:latin typeface="+mn-lt"/>
              </a:rPr>
              <a:t>Fernando Quijano, Illustrator</a:t>
            </a:r>
            <a:endParaRPr lang="en-US" sz="900" dirty="0">
              <a:solidFill>
                <a:schemeClr val="bg1"/>
              </a:solidFill>
              <a:latin typeface="+mn-lt"/>
            </a:endParaRPr>
          </a:p>
        </p:txBody>
      </p:sp>
      <p:sp>
        <p:nvSpPr>
          <p:cNvPr id="6" name="TextBox 5"/>
          <p:cNvSpPr txBox="1">
            <a:spLocks noChangeArrowheads="1"/>
          </p:cNvSpPr>
          <p:nvPr/>
        </p:nvSpPr>
        <p:spPr bwMode="auto">
          <a:xfrm>
            <a:off x="428625" y="1433513"/>
            <a:ext cx="5153025"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Palatino" pitchFamily="2" charset="0"/>
              </a:defRPr>
            </a:lvl1pPr>
            <a:lvl2pPr marL="742950" indent="-285750" eaLnBrk="0" hangingPunct="0">
              <a:defRPr>
                <a:solidFill>
                  <a:schemeClr val="tx1"/>
                </a:solidFill>
                <a:latin typeface="Palatino" pitchFamily="2" charset="0"/>
              </a:defRPr>
            </a:lvl2pPr>
            <a:lvl3pPr marL="1143000" indent="-228600" eaLnBrk="0" hangingPunct="0">
              <a:defRPr>
                <a:solidFill>
                  <a:schemeClr val="tx1"/>
                </a:solidFill>
                <a:latin typeface="Palatino" pitchFamily="2" charset="0"/>
              </a:defRPr>
            </a:lvl3pPr>
            <a:lvl4pPr marL="1600200" indent="-228600" eaLnBrk="0" hangingPunct="0">
              <a:defRPr>
                <a:solidFill>
                  <a:schemeClr val="tx1"/>
                </a:solidFill>
                <a:latin typeface="Palatino" pitchFamily="2" charset="0"/>
              </a:defRPr>
            </a:lvl4pPr>
            <a:lvl5pPr marL="2057400" indent="-228600" eaLnBrk="0" hangingPunct="0">
              <a:defRPr>
                <a:solidFill>
                  <a:schemeClr val="tx1"/>
                </a:solidFill>
                <a:latin typeface="Palatino" pitchFamily="2" charset="0"/>
              </a:defRPr>
            </a:lvl5pPr>
            <a:lvl6pPr marL="2514600" indent="-228600" eaLnBrk="0" fontAlgn="base" hangingPunct="0">
              <a:spcBef>
                <a:spcPct val="0"/>
              </a:spcBef>
              <a:spcAft>
                <a:spcPct val="0"/>
              </a:spcAft>
              <a:buChar char="•"/>
              <a:defRPr>
                <a:solidFill>
                  <a:schemeClr val="tx1"/>
                </a:solidFill>
                <a:latin typeface="Palatino" pitchFamily="2" charset="0"/>
              </a:defRPr>
            </a:lvl6pPr>
            <a:lvl7pPr marL="2971800" indent="-228600" eaLnBrk="0" fontAlgn="base" hangingPunct="0">
              <a:spcBef>
                <a:spcPct val="0"/>
              </a:spcBef>
              <a:spcAft>
                <a:spcPct val="0"/>
              </a:spcAft>
              <a:buChar char="•"/>
              <a:defRPr>
                <a:solidFill>
                  <a:schemeClr val="tx1"/>
                </a:solidFill>
                <a:latin typeface="Palatino" pitchFamily="2" charset="0"/>
              </a:defRPr>
            </a:lvl7pPr>
            <a:lvl8pPr marL="3429000" indent="-228600" eaLnBrk="0" fontAlgn="base" hangingPunct="0">
              <a:spcBef>
                <a:spcPct val="0"/>
              </a:spcBef>
              <a:spcAft>
                <a:spcPct val="0"/>
              </a:spcAft>
              <a:buChar char="•"/>
              <a:defRPr>
                <a:solidFill>
                  <a:schemeClr val="tx1"/>
                </a:solidFill>
                <a:latin typeface="Palatino" pitchFamily="2" charset="0"/>
              </a:defRPr>
            </a:lvl8pPr>
            <a:lvl9pPr marL="3886200" indent="-228600" eaLnBrk="0" fontAlgn="base" hangingPunct="0">
              <a:spcBef>
                <a:spcPct val="0"/>
              </a:spcBef>
              <a:spcAft>
                <a:spcPct val="0"/>
              </a:spcAft>
              <a:buChar char="•"/>
              <a:defRPr>
                <a:solidFill>
                  <a:schemeClr val="tx1"/>
                </a:solidFill>
                <a:latin typeface="Palatino" pitchFamily="2" charset="0"/>
              </a:defRPr>
            </a:lvl9pPr>
          </a:lstStyle>
          <a:p>
            <a:pPr eaLnBrk="1" hangingPunct="1">
              <a:defRPr/>
            </a:pPr>
            <a:r>
              <a:rPr lang="en-US" sz="3600" dirty="0">
                <a:solidFill>
                  <a:srgbClr val="00AB4E"/>
                </a:solidFill>
                <a:latin typeface="+mj-lt"/>
                <a:cs typeface="+mn-cs"/>
              </a:rPr>
              <a:t>The Basics of </a:t>
            </a:r>
            <a:r>
              <a:rPr lang="en-US" sz="3600" dirty="0" smtClean="0">
                <a:solidFill>
                  <a:srgbClr val="00AB4E"/>
                </a:solidFill>
                <a:latin typeface="+mj-lt"/>
                <a:cs typeface="+mn-cs"/>
              </a:rPr>
              <a:t>Supply and </a:t>
            </a:r>
            <a:r>
              <a:rPr lang="en-US" sz="3600" dirty="0">
                <a:solidFill>
                  <a:srgbClr val="00AB4E"/>
                </a:solidFill>
                <a:latin typeface="+mj-lt"/>
                <a:cs typeface="+mn-cs"/>
              </a:rPr>
              <a:t>Demand</a:t>
            </a:r>
            <a:endParaRPr lang="en-US" sz="3600" dirty="0" smtClean="0">
              <a:solidFill>
                <a:srgbClr val="00AB4E"/>
              </a:solidFill>
              <a:latin typeface="+mj-lt"/>
              <a:cs typeface="+mn-cs"/>
            </a:endParaRPr>
          </a:p>
        </p:txBody>
      </p:sp>
      <p:pic>
        <p:nvPicPr>
          <p:cNvPr id="7" name="Picture 1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34000" y="-9525"/>
            <a:ext cx="3810000" cy="1914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8" name="TextBox 7"/>
          <p:cNvSpPr txBox="1"/>
          <p:nvPr/>
        </p:nvSpPr>
        <p:spPr>
          <a:xfrm>
            <a:off x="5334000" y="1905000"/>
            <a:ext cx="3810000" cy="369888"/>
          </a:xfrm>
          <a:prstGeom prst="rect">
            <a:avLst/>
          </a:prstGeom>
          <a:solidFill>
            <a:srgbClr val="006A95"/>
          </a:solidFill>
        </p:spPr>
        <p:txBody>
          <a:bodyPr wrap="square">
            <a:spAutoFit/>
          </a:bodyPr>
          <a:lstStyle/>
          <a:p>
            <a:pPr>
              <a:defRPr/>
            </a:pPr>
            <a:r>
              <a:rPr lang="en-US" b="1" dirty="0">
                <a:solidFill>
                  <a:schemeClr val="bg1"/>
                </a:solidFill>
                <a:latin typeface="+mj-lt"/>
                <a:cs typeface="+mn-cs"/>
              </a:rPr>
              <a:t>CHAPTER OUTLINE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wipe(left)">
                                      <p:cBhvr>
                                        <p:cTn id="19" dur="500"/>
                                        <p:tgtEl>
                                          <p:spTgt spid="6">
                                            <p:txEl>
                                              <p:pRg st="0" end="0"/>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5">
                                            <p:bg/>
                                          </p:spTgt>
                                        </p:tgtEl>
                                        <p:attrNameLst>
                                          <p:attrName>style.visibility</p:attrName>
                                        </p:attrNameLst>
                                      </p:cBhvr>
                                      <p:to>
                                        <p:strVal val="visible"/>
                                      </p:to>
                                    </p:set>
                                    <p:animEffect transition="in" filter="fade">
                                      <p:cBhvr>
                                        <p:cTn id="27" dur="500"/>
                                        <p:tgtEl>
                                          <p:spTgt spid="5">
                                            <p:bg/>
                                          </p:spTgt>
                                        </p:tgtEl>
                                      </p:cBhvr>
                                    </p:animEffect>
                                  </p:childTnLst>
                                </p:cTn>
                              </p:par>
                            </p:childTnLst>
                          </p:cTn>
                        </p:par>
                        <p:par>
                          <p:cTn id="28" fill="hold" nodeType="afterGroup">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
                                            <p:bg/>
                                          </p:spTgt>
                                        </p:tgtEl>
                                        <p:attrNameLst>
                                          <p:attrName>style.visibility</p:attrName>
                                        </p:attrNameLst>
                                      </p:cBhvr>
                                      <p:to>
                                        <p:strVal val="visible"/>
                                      </p:to>
                                    </p:set>
                                    <p:animEffect transition="in" filter="fade">
                                      <p:cBhvr>
                                        <p:cTn id="31" dur="500"/>
                                        <p:tgtEl>
                                          <p:spTgt spid="2">
                                            <p:bg/>
                                          </p:spTgt>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2">
                                            <p:txEl>
                                              <p:pRg st="1" end="1"/>
                                            </p:txEl>
                                          </p:spTgt>
                                        </p:tgtEl>
                                        <p:attrNameLst>
                                          <p:attrName>style.visibility</p:attrName>
                                        </p:attrNameLst>
                                      </p:cBhvr>
                                      <p:to>
                                        <p:strVal val="visible"/>
                                      </p:to>
                                    </p:set>
                                    <p:animEffect transition="in" filter="wipe(left)">
                                      <p:cBhvr>
                                        <p:cTn id="35" dur="500"/>
                                        <p:tgtEl>
                                          <p:spTgt spid="2">
                                            <p:txEl>
                                              <p:pRg st="1" end="1"/>
                                            </p:txEl>
                                          </p:spTgt>
                                        </p:tgtEl>
                                      </p:cBhvr>
                                    </p:animEffect>
                                  </p:childTnLst>
                                </p:cTn>
                              </p:par>
                            </p:childTnLst>
                          </p:cTn>
                        </p:par>
                        <p:par>
                          <p:cTn id="36" fill="hold" nodeType="afterGroup">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
                                            <p:txEl>
                                              <p:pRg st="3" end="3"/>
                                            </p:txEl>
                                          </p:spTgt>
                                        </p:tgtEl>
                                        <p:attrNameLst>
                                          <p:attrName>style.visibility</p:attrName>
                                        </p:attrNameLst>
                                      </p:cBhvr>
                                      <p:to>
                                        <p:strVal val="visible"/>
                                      </p:to>
                                    </p:set>
                                    <p:animEffect transition="in" filter="wipe(left)">
                                      <p:cBhvr>
                                        <p:cTn id="39" dur="500"/>
                                        <p:tgtEl>
                                          <p:spTgt spid="2">
                                            <p:txEl>
                                              <p:pRg st="3" end="3"/>
                                            </p:txEl>
                                          </p:spTgt>
                                        </p:tgtEl>
                                      </p:cBhvr>
                                    </p:animEffect>
                                  </p:childTnLst>
                                </p:cTn>
                              </p:par>
                            </p:childTnLst>
                          </p:cTn>
                        </p:par>
                        <p:par>
                          <p:cTn id="40" fill="hold" nodeType="afterGroup">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
                                            <p:txEl>
                                              <p:pRg st="5" end="5"/>
                                            </p:txEl>
                                          </p:spTgt>
                                        </p:tgtEl>
                                        <p:attrNameLst>
                                          <p:attrName>style.visibility</p:attrName>
                                        </p:attrNameLst>
                                      </p:cBhvr>
                                      <p:to>
                                        <p:strVal val="visible"/>
                                      </p:to>
                                    </p:set>
                                    <p:animEffect transition="in" filter="wipe(left)">
                                      <p:cBhvr>
                                        <p:cTn id="43" dur="500"/>
                                        <p:tgtEl>
                                          <p:spTgt spid="2">
                                            <p:txEl>
                                              <p:pRg st="5" end="5"/>
                                            </p:txEl>
                                          </p:spTgt>
                                        </p:tgtEl>
                                      </p:cBhvr>
                                    </p:animEffect>
                                  </p:childTnLst>
                                </p:cTn>
                              </p:par>
                            </p:childTnLst>
                          </p:cTn>
                        </p:par>
                        <p:par>
                          <p:cTn id="44" fill="hold" nodeType="afterGroup">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
                                            <p:txEl>
                                              <p:pRg st="7" end="7"/>
                                            </p:txEl>
                                          </p:spTgt>
                                        </p:tgtEl>
                                        <p:attrNameLst>
                                          <p:attrName>style.visibility</p:attrName>
                                        </p:attrNameLst>
                                      </p:cBhvr>
                                      <p:to>
                                        <p:strVal val="visible"/>
                                      </p:to>
                                    </p:set>
                                    <p:animEffect transition="in" filter="wipe(left)">
                                      <p:cBhvr>
                                        <p:cTn id="47" dur="500"/>
                                        <p:tgtEl>
                                          <p:spTgt spid="2">
                                            <p:txEl>
                                              <p:pRg st="7" end="7"/>
                                            </p:txEl>
                                          </p:spTgt>
                                        </p:tgtEl>
                                      </p:cBhvr>
                                    </p:animEffect>
                                  </p:childTnLst>
                                </p:cTn>
                              </p:par>
                            </p:childTnLst>
                          </p:cTn>
                        </p:par>
                        <p:par>
                          <p:cTn id="48" fill="hold" nodeType="afterGroup">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2">
                                            <p:txEl>
                                              <p:pRg st="9" end="9"/>
                                            </p:txEl>
                                          </p:spTgt>
                                        </p:tgtEl>
                                        <p:attrNameLst>
                                          <p:attrName>style.visibility</p:attrName>
                                        </p:attrNameLst>
                                      </p:cBhvr>
                                      <p:to>
                                        <p:strVal val="visible"/>
                                      </p:to>
                                    </p:set>
                                    <p:animEffect transition="in" filter="wipe(left)">
                                      <p:cBhvr>
                                        <p:cTn id="51" dur="500"/>
                                        <p:tgtEl>
                                          <p:spTgt spid="2">
                                            <p:txEl>
                                              <p:pRg st="9" end="9"/>
                                            </p:txEl>
                                          </p:spTgt>
                                        </p:tgtEl>
                                      </p:cBhvr>
                                    </p:animEffect>
                                  </p:childTnLst>
                                </p:cTn>
                              </p:par>
                            </p:childTnLst>
                          </p:cTn>
                        </p:par>
                        <p:par>
                          <p:cTn id="52" fill="hold" nodeType="afterGroup">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2">
                                            <p:txEl>
                                              <p:pRg st="11" end="11"/>
                                            </p:txEl>
                                          </p:spTgt>
                                        </p:tgtEl>
                                        <p:attrNameLst>
                                          <p:attrName>style.visibility</p:attrName>
                                        </p:attrNameLst>
                                      </p:cBhvr>
                                      <p:to>
                                        <p:strVal val="visible"/>
                                      </p:to>
                                    </p:set>
                                    <p:animEffect transition="in" filter="wipe(left)">
                                      <p:cBhvr>
                                        <p:cTn id="55" dur="500"/>
                                        <p:tgtEl>
                                          <p:spTgt spid="2">
                                            <p:txEl>
                                              <p:pRg st="11" end="11"/>
                                            </p:txEl>
                                          </p:spTgt>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
                                            <p:txEl>
                                              <p:pRg st="13" end="13"/>
                                            </p:txEl>
                                          </p:spTgt>
                                        </p:tgtEl>
                                        <p:attrNameLst>
                                          <p:attrName>style.visibility</p:attrName>
                                        </p:attrNameLst>
                                      </p:cBhvr>
                                      <p:to>
                                        <p:strVal val="visible"/>
                                      </p:to>
                                    </p:set>
                                    <p:animEffect transition="in" filter="wipe(left)">
                                      <p:cBhvr>
                                        <p:cTn id="59" dur="500"/>
                                        <p:tgtEl>
                                          <p:spTgt spid="2">
                                            <p:txEl>
                                              <p:pRg st="13" end="13"/>
                                            </p:txEl>
                                          </p:spTgt>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5">
                                            <p:txEl>
                                              <p:pRg st="0" end="0"/>
                                            </p:txEl>
                                          </p:spTgt>
                                        </p:tgtEl>
                                        <p:attrNameLst>
                                          <p:attrName>style.visibility</p:attrName>
                                        </p:attrNameLst>
                                      </p:cBhvr>
                                      <p:to>
                                        <p:strVal val="visible"/>
                                      </p:to>
                                    </p:set>
                                    <p:animEffect transition="in" filter="fade">
                                      <p:cBhvr>
                                        <p:cTn id="63" dur="250"/>
                                        <p:tgtEl>
                                          <p:spTgt spid="5">
                                            <p:txEl>
                                              <p:pRg st="0" end="0"/>
                                            </p:txEl>
                                          </p:spTgt>
                                        </p:tgtEl>
                                      </p:cBhvr>
                                    </p:animEffect>
                                  </p:childTnLst>
                                </p:cTn>
                              </p:par>
                            </p:childTnLst>
                          </p:cTn>
                        </p:par>
                        <p:par>
                          <p:cTn id="64" fill="hold">
                            <p:stCondLst>
                              <p:cond delay="7250"/>
                            </p:stCondLst>
                            <p:childTnLst>
                              <p:par>
                                <p:cTn id="65" presetID="10" presetClass="entr" presetSubtype="0" fill="hold" grpId="0" nodeType="afterEffect">
                                  <p:stCondLst>
                                    <p:cond delay="0"/>
                                  </p:stCondLst>
                                  <p:childTnLst>
                                    <p:set>
                                      <p:cBhvr>
                                        <p:cTn id="66" dur="1" fill="hold">
                                          <p:stCondLst>
                                            <p:cond delay="0"/>
                                          </p:stCondLst>
                                        </p:cTn>
                                        <p:tgtEl>
                                          <p:spTgt spid="5">
                                            <p:txEl>
                                              <p:pRg st="1" end="1"/>
                                            </p:txEl>
                                          </p:spTgt>
                                        </p:tgtEl>
                                        <p:attrNameLst>
                                          <p:attrName>style.visibility</p:attrName>
                                        </p:attrNameLst>
                                      </p:cBhvr>
                                      <p:to>
                                        <p:strVal val="visible"/>
                                      </p:to>
                                    </p:set>
                                    <p:animEffect transition="in" filter="fade">
                                      <p:cBhvr>
                                        <p:cTn id="67" dur="25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P spid="4" grpId="0"/>
      <p:bldP spid="5" grpId="0" uiExpand="1" build="p" animBg="1"/>
      <p:bldP spid="6" grpId="0" build="p"/>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7" name="Picture 5" descr="C:\Documents and Settings\Kyle M. Thiel\Desktop\pindyckDone\ch02\fig2.04\2.04_03.g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381375" y="1285875"/>
            <a:ext cx="5553075" cy="4533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039" name="Picture 7" descr="C:\Documents and Settings\Kyle M. Thiel\Desktop\pindyckDone\ch02\fig2.04\2.04_05.gif"/>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381375" y="1285875"/>
            <a:ext cx="5553075" cy="4533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040" name="Picture 8" descr="C:\Documents and Settings\Kyle M. Thiel\Desktop\pindyckDone\ch02\fig2.04\2.04_06.gif"/>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381375" y="1285875"/>
            <a:ext cx="5553075" cy="4533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ectangle 5"/>
          <p:cNvSpPr>
            <a:spLocks noChangeArrowheads="1"/>
          </p:cNvSpPr>
          <p:nvPr/>
        </p:nvSpPr>
        <p:spPr bwMode="auto">
          <a:xfrm>
            <a:off x="464575" y="1752600"/>
            <a:ext cx="2589775"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nchor="ctr"/>
          <a:lstStyle/>
          <a:p>
            <a:pPr>
              <a:spcBef>
                <a:spcPct val="20000"/>
              </a:spcBef>
            </a:pPr>
            <a:r>
              <a:rPr lang="en-US" sz="1600" b="1" dirty="0">
                <a:latin typeface="Arial" pitchFamily="34" charset="0"/>
              </a:rPr>
              <a:t>NEW EQUILIBRIUM FOLLOWING </a:t>
            </a:r>
            <a:br>
              <a:rPr lang="en-US" sz="1600" b="1" dirty="0">
                <a:latin typeface="Arial" pitchFamily="34" charset="0"/>
              </a:rPr>
            </a:br>
            <a:r>
              <a:rPr lang="en-US" sz="1600" b="1" dirty="0">
                <a:latin typeface="Arial" pitchFamily="34" charset="0"/>
              </a:rPr>
              <a:t>SHIFT IN SUPPLY</a:t>
            </a:r>
          </a:p>
        </p:txBody>
      </p:sp>
      <p:sp>
        <p:nvSpPr>
          <p:cNvPr id="17" name="Rectangle 4"/>
          <p:cNvSpPr>
            <a:spLocks noChangeArrowheads="1"/>
          </p:cNvSpPr>
          <p:nvPr/>
        </p:nvSpPr>
        <p:spPr bwMode="auto">
          <a:xfrm>
            <a:off x="457201" y="2590800"/>
            <a:ext cx="2597149" cy="16764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20000"/>
              </a:spcBef>
            </a:pPr>
            <a:r>
              <a:rPr lang="en-US" sz="1600" dirty="0">
                <a:latin typeface="Arial" pitchFamily="34" charset="0"/>
              </a:rPr>
              <a:t>When the supply curve shifts to the right, </a:t>
            </a:r>
          </a:p>
          <a:p>
            <a:pPr>
              <a:spcBef>
                <a:spcPct val="20000"/>
              </a:spcBef>
            </a:pPr>
            <a:r>
              <a:rPr lang="en-US" sz="1600" dirty="0">
                <a:latin typeface="Arial" pitchFamily="34" charset="0"/>
              </a:rPr>
              <a:t>the market clears at a lower price </a:t>
            </a:r>
            <a:r>
              <a:rPr lang="en-US" sz="1600" i="1" dirty="0">
                <a:latin typeface="Arial" pitchFamily="34" charset="0"/>
              </a:rPr>
              <a:t>P</a:t>
            </a:r>
            <a:r>
              <a:rPr lang="en-US" sz="1600" baseline="-25000" dirty="0">
                <a:latin typeface="Arial" pitchFamily="34" charset="0"/>
              </a:rPr>
              <a:t>3</a:t>
            </a:r>
            <a:r>
              <a:rPr lang="en-US" sz="1600" dirty="0">
                <a:latin typeface="Arial" pitchFamily="34" charset="0"/>
              </a:rPr>
              <a:t> and a larger quantity </a:t>
            </a:r>
            <a:r>
              <a:rPr lang="en-US" sz="1600" i="1" dirty="0">
                <a:latin typeface="Arial" pitchFamily="34" charset="0"/>
              </a:rPr>
              <a:t>Q</a:t>
            </a:r>
            <a:r>
              <a:rPr lang="en-US" sz="1600" baseline="-25000" dirty="0">
                <a:latin typeface="Arial" pitchFamily="34" charset="0"/>
              </a:rPr>
              <a:t>3</a:t>
            </a:r>
            <a:r>
              <a:rPr lang="en-US" sz="1600" dirty="0">
                <a:latin typeface="Arial" pitchFamily="34" charset="0"/>
              </a:rPr>
              <a:t>.</a:t>
            </a:r>
          </a:p>
        </p:txBody>
      </p:sp>
      <p:sp>
        <p:nvSpPr>
          <p:cNvPr id="18" name="Rectangle 10"/>
          <p:cNvSpPr>
            <a:spLocks noChangeArrowheads="1"/>
          </p:cNvSpPr>
          <p:nvPr/>
        </p:nvSpPr>
        <p:spPr bwMode="auto">
          <a:xfrm>
            <a:off x="457199" y="1447800"/>
            <a:ext cx="2597151"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nchor="ctr"/>
          <a:lstStyle/>
          <a:p>
            <a:pPr marL="342900" indent="-342900">
              <a:spcBef>
                <a:spcPct val="20000"/>
              </a:spcBef>
            </a:pPr>
            <a:r>
              <a:rPr lang="en-US" sz="2000" b="1" dirty="0">
                <a:solidFill>
                  <a:srgbClr val="ED1B2F"/>
                </a:solidFill>
                <a:latin typeface="Arial" pitchFamily="34" charset="0"/>
              </a:rPr>
              <a:t>F</a:t>
            </a:r>
            <a:r>
              <a:rPr lang="en-US" sz="1600" b="1" dirty="0">
                <a:solidFill>
                  <a:srgbClr val="ED1B2F"/>
                </a:solidFill>
                <a:latin typeface="Arial" pitchFamily="34" charset="0"/>
              </a:rPr>
              <a:t>IGURE </a:t>
            </a:r>
            <a:r>
              <a:rPr lang="en-US" sz="2000" b="1" dirty="0">
                <a:solidFill>
                  <a:srgbClr val="ED1B2F"/>
                </a:solidFill>
                <a:latin typeface="Arial" pitchFamily="34" charset="0"/>
              </a:rPr>
              <a:t>2.4</a:t>
            </a:r>
          </a:p>
        </p:txBody>
      </p:sp>
      <p:pic>
        <p:nvPicPr>
          <p:cNvPr id="44034" name="Picture 2" descr="C:\Documents and Settings\Kyle M. Thiel\Desktop\pindyckDone\ch02\fig2.04\2.04_07.gif"/>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381375" y="1285875"/>
            <a:ext cx="5553075" cy="4533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035" name="Picture 3" descr="C:\Documents and Settings\Kyle M. Thiel\Desktop\pindyckDone\ch02\fig2.04\2.04_01.gif"/>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3381375" y="1285875"/>
            <a:ext cx="5553075" cy="4533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036" name="Picture 4" descr="C:\Documents and Settings\Kyle M. Thiel\Desktop\pindyckDone\ch02\fig2.04\2.04_02.gif"/>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381375" y="1285875"/>
            <a:ext cx="5553075" cy="4533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038" name="Picture 6" descr="C:\Documents and Settings\Kyle M. Thiel\Desktop\pindyckDone\ch02\fig2.04\2.04_04.gif"/>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3381375" y="1285875"/>
            <a:ext cx="5553075" cy="4533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Rectangle 4"/>
          <p:cNvSpPr txBox="1">
            <a:spLocks noChangeArrowheads="1"/>
          </p:cNvSpPr>
          <p:nvPr/>
        </p:nvSpPr>
        <p:spPr bwMode="auto">
          <a:xfrm>
            <a:off x="1295400" y="198438"/>
            <a:ext cx="6536993" cy="487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419100" indent="-419100" eaLnBrk="0" hangingPunct="0">
              <a:defRPr>
                <a:solidFill>
                  <a:schemeClr val="tx1"/>
                </a:solidFill>
                <a:latin typeface="Palatino" pitchFamily="2" charset="0"/>
                <a:cs typeface="Arial" pitchFamily="34" charset="0"/>
              </a:defRPr>
            </a:lvl1pPr>
            <a:lvl2pPr marL="742950" indent="-285750" eaLnBrk="0" hangingPunct="0">
              <a:defRPr>
                <a:solidFill>
                  <a:schemeClr val="tx1"/>
                </a:solidFill>
                <a:latin typeface="Palatino" pitchFamily="2" charset="0"/>
                <a:cs typeface="Arial" pitchFamily="34" charset="0"/>
              </a:defRPr>
            </a:lvl2pPr>
            <a:lvl3pPr marL="1143000" indent="-228600" eaLnBrk="0" hangingPunct="0">
              <a:defRPr>
                <a:solidFill>
                  <a:schemeClr val="tx1"/>
                </a:solidFill>
                <a:latin typeface="Palatino" pitchFamily="2" charset="0"/>
                <a:cs typeface="Arial" pitchFamily="34" charset="0"/>
              </a:defRPr>
            </a:lvl3pPr>
            <a:lvl4pPr marL="1600200" indent="-228600" eaLnBrk="0" hangingPunct="0">
              <a:defRPr>
                <a:solidFill>
                  <a:schemeClr val="tx1"/>
                </a:solidFill>
                <a:latin typeface="Palatino" pitchFamily="2" charset="0"/>
                <a:cs typeface="Arial" pitchFamily="34" charset="0"/>
              </a:defRPr>
            </a:lvl4pPr>
            <a:lvl5pPr marL="2057400" indent="-228600" eaLnBrk="0" hangingPunct="0">
              <a:defRPr>
                <a:solidFill>
                  <a:schemeClr val="tx1"/>
                </a:solidFill>
                <a:latin typeface="Palatino" pitchFamily="2" charset="0"/>
                <a:cs typeface="Arial" pitchFamily="34" charset="0"/>
              </a:defRPr>
            </a:lvl5pPr>
            <a:lvl6pPr marL="2514600" indent="-228600" eaLnBrk="0" fontAlgn="base" hangingPunct="0">
              <a:spcBef>
                <a:spcPct val="0"/>
              </a:spcBef>
              <a:spcAft>
                <a:spcPct val="0"/>
              </a:spcAft>
              <a:defRPr>
                <a:solidFill>
                  <a:schemeClr val="tx1"/>
                </a:solidFill>
                <a:latin typeface="Palatino" pitchFamily="2" charset="0"/>
                <a:cs typeface="Arial" pitchFamily="34" charset="0"/>
              </a:defRPr>
            </a:lvl6pPr>
            <a:lvl7pPr marL="2971800" indent="-228600" eaLnBrk="0" fontAlgn="base" hangingPunct="0">
              <a:spcBef>
                <a:spcPct val="0"/>
              </a:spcBef>
              <a:spcAft>
                <a:spcPct val="0"/>
              </a:spcAft>
              <a:defRPr>
                <a:solidFill>
                  <a:schemeClr val="tx1"/>
                </a:solidFill>
                <a:latin typeface="Palatino" pitchFamily="2" charset="0"/>
                <a:cs typeface="Arial" pitchFamily="34" charset="0"/>
              </a:defRPr>
            </a:lvl7pPr>
            <a:lvl8pPr marL="3429000" indent="-228600" eaLnBrk="0" fontAlgn="base" hangingPunct="0">
              <a:spcBef>
                <a:spcPct val="0"/>
              </a:spcBef>
              <a:spcAft>
                <a:spcPct val="0"/>
              </a:spcAft>
              <a:defRPr>
                <a:solidFill>
                  <a:schemeClr val="tx1"/>
                </a:solidFill>
                <a:latin typeface="Palatino" pitchFamily="2" charset="0"/>
                <a:cs typeface="Arial" pitchFamily="34" charset="0"/>
              </a:defRPr>
            </a:lvl8pPr>
            <a:lvl9pPr marL="3886200" indent="-228600" eaLnBrk="0" fontAlgn="base" hangingPunct="0">
              <a:spcBef>
                <a:spcPct val="0"/>
              </a:spcBef>
              <a:spcAft>
                <a:spcPct val="0"/>
              </a:spcAft>
              <a:defRPr>
                <a:solidFill>
                  <a:schemeClr val="tx1"/>
                </a:solidFill>
                <a:latin typeface="Palatino" pitchFamily="2" charset="0"/>
                <a:cs typeface="Arial" pitchFamily="34" charset="0"/>
              </a:defRPr>
            </a:lvl9pPr>
          </a:lstStyle>
          <a:p>
            <a:pPr eaLnBrk="1" hangingPunct="1"/>
            <a:r>
              <a:rPr lang="en-US" sz="2800" b="1" dirty="0">
                <a:solidFill>
                  <a:srgbClr val="008FD0"/>
                </a:solidFill>
                <a:latin typeface="Arial" pitchFamily="34" charset="0"/>
              </a:rPr>
              <a:t>Changes in Market Equilibrium</a:t>
            </a:r>
          </a:p>
        </p:txBody>
      </p:sp>
      <p:sp>
        <p:nvSpPr>
          <p:cNvPr id="20" name="Rectangle 6"/>
          <p:cNvSpPr>
            <a:spLocks noChangeArrowheads="1"/>
          </p:cNvSpPr>
          <p:nvPr/>
        </p:nvSpPr>
        <p:spPr bwMode="auto">
          <a:xfrm>
            <a:off x="457200" y="198438"/>
            <a:ext cx="838200" cy="487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r>
              <a:rPr lang="en-US" sz="2800" b="1" dirty="0">
                <a:solidFill>
                  <a:srgbClr val="008FD0"/>
                </a:solidFill>
                <a:latin typeface="Arial" pitchFamily="34" charset="0"/>
              </a:rPr>
              <a:t>2.3</a:t>
            </a:r>
          </a:p>
        </p:txBody>
      </p:sp>
      <p:grpSp>
        <p:nvGrpSpPr>
          <p:cNvPr id="21" name="Group 20"/>
          <p:cNvGrpSpPr>
            <a:grpSpLocks/>
          </p:cNvGrpSpPr>
          <p:nvPr/>
        </p:nvGrpSpPr>
        <p:grpSpPr bwMode="auto">
          <a:xfrm>
            <a:off x="3119438" y="6000750"/>
            <a:ext cx="5700712" cy="171450"/>
            <a:chOff x="3657600" y="1678781"/>
            <a:chExt cx="4800600" cy="152400"/>
          </a:xfrm>
        </p:grpSpPr>
        <p:cxnSp>
          <p:nvCxnSpPr>
            <p:cNvPr id="13334" name="Straight Connector 17"/>
            <p:cNvCxnSpPr>
              <a:cxnSpLocks noChangeShapeType="1"/>
            </p:cNvCxnSpPr>
            <p:nvPr/>
          </p:nvCxnSpPr>
          <p:spPr bwMode="auto">
            <a:xfrm>
              <a:off x="3657600" y="1752600"/>
              <a:ext cx="4800600" cy="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cxnSp>
          <p:nvCxnSpPr>
            <p:cNvPr id="13335" name="Straight Connector 18"/>
            <p:cNvCxnSpPr>
              <a:cxnSpLocks noChangeShapeType="1"/>
            </p:cNvCxnSpPr>
            <p:nvPr/>
          </p:nvCxnSpPr>
          <p:spPr bwMode="auto">
            <a:xfrm>
              <a:off x="8458200" y="1678781"/>
              <a:ext cx="0" cy="15240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grpSp>
      <p:grpSp>
        <p:nvGrpSpPr>
          <p:cNvPr id="24" name="Group 23"/>
          <p:cNvGrpSpPr>
            <a:grpSpLocks/>
          </p:cNvGrpSpPr>
          <p:nvPr/>
        </p:nvGrpSpPr>
        <p:grpSpPr bwMode="auto">
          <a:xfrm>
            <a:off x="3054350" y="1447799"/>
            <a:ext cx="115888" cy="4638675"/>
            <a:chOff x="3574256" y="2209800"/>
            <a:chExt cx="152400" cy="4114800"/>
          </a:xfrm>
        </p:grpSpPr>
        <p:cxnSp>
          <p:nvCxnSpPr>
            <p:cNvPr id="13332" name="Straight Connector 19"/>
            <p:cNvCxnSpPr>
              <a:cxnSpLocks noChangeShapeType="1"/>
            </p:cNvCxnSpPr>
            <p:nvPr/>
          </p:nvCxnSpPr>
          <p:spPr bwMode="auto">
            <a:xfrm flipV="1">
              <a:off x="3648075" y="2209800"/>
              <a:ext cx="0" cy="411480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cxnSp>
          <p:nvCxnSpPr>
            <p:cNvPr id="13333" name="Straight Connector 21"/>
            <p:cNvCxnSpPr>
              <a:cxnSpLocks noChangeShapeType="1"/>
            </p:cNvCxnSpPr>
            <p:nvPr/>
          </p:nvCxnSpPr>
          <p:spPr bwMode="auto">
            <a:xfrm rot="-5400000">
              <a:off x="3650456" y="2133600"/>
              <a:ext cx="0" cy="15240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grpSp>
      <p:grpSp>
        <p:nvGrpSpPr>
          <p:cNvPr id="27" name="Group 26"/>
          <p:cNvGrpSpPr>
            <a:grpSpLocks/>
          </p:cNvGrpSpPr>
          <p:nvPr/>
        </p:nvGrpSpPr>
        <p:grpSpPr bwMode="auto">
          <a:xfrm>
            <a:off x="457200" y="3962400"/>
            <a:ext cx="2655888" cy="152400"/>
            <a:chOff x="457199" y="5791200"/>
            <a:chExt cx="3193257" cy="152400"/>
          </a:xfrm>
        </p:grpSpPr>
        <p:cxnSp>
          <p:nvCxnSpPr>
            <p:cNvPr id="13330" name="Straight Connector 22"/>
            <p:cNvCxnSpPr>
              <a:cxnSpLocks noChangeShapeType="1"/>
            </p:cNvCxnSpPr>
            <p:nvPr/>
          </p:nvCxnSpPr>
          <p:spPr bwMode="auto">
            <a:xfrm flipH="1">
              <a:off x="457200" y="5869781"/>
              <a:ext cx="3193256" cy="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cxnSp>
          <p:nvCxnSpPr>
            <p:cNvPr id="13331" name="Straight Connector 23"/>
            <p:cNvCxnSpPr>
              <a:cxnSpLocks noChangeShapeType="1"/>
            </p:cNvCxnSpPr>
            <p:nvPr/>
          </p:nvCxnSpPr>
          <p:spPr bwMode="auto">
            <a:xfrm rot="10800000">
              <a:off x="457199" y="5791200"/>
              <a:ext cx="0" cy="15240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grpSp>
      <p:pic>
        <p:nvPicPr>
          <p:cNvPr id="25" name="Picture 12"/>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7832393" y="0"/>
            <a:ext cx="1311607" cy="10789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nodeType="afterGroup">
                            <p:stCondLst>
                              <p:cond delay="2000"/>
                            </p:stCondLst>
                            <p:childTnLst>
                              <p:par>
                                <p:cTn id="21" presetID="22" presetClass="entr" presetSubtype="4"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down)">
                                      <p:cBhvr>
                                        <p:cTn id="23" dur="500"/>
                                        <p:tgtEl>
                                          <p:spTgt spid="24"/>
                                        </p:tgtEl>
                                      </p:cBhvr>
                                    </p:animEffect>
                                  </p:childTnLst>
                                </p:cTn>
                              </p:par>
                              <p:par>
                                <p:cTn id="24" presetID="22" presetClass="entr" presetSubtype="8"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500"/>
                                        <p:tgtEl>
                                          <p:spTgt spid="21"/>
                                        </p:tgtEl>
                                      </p:cBhvr>
                                    </p:animEffect>
                                  </p:childTnLst>
                                </p:cTn>
                              </p:par>
                            </p:childTnLst>
                          </p:cTn>
                        </p:par>
                        <p:par>
                          <p:cTn id="27" fill="hold" nodeType="afterGroup">
                            <p:stCondLst>
                              <p:cond delay="2500"/>
                            </p:stCondLst>
                            <p:childTnLst>
                              <p:par>
                                <p:cTn id="28" presetID="22" presetClass="entr" presetSubtype="4" fill="hold" nodeType="afterEffect">
                                  <p:stCondLst>
                                    <p:cond delay="0"/>
                                  </p:stCondLst>
                                  <p:childTnLst>
                                    <p:set>
                                      <p:cBhvr>
                                        <p:cTn id="29" dur="1" fill="hold">
                                          <p:stCondLst>
                                            <p:cond delay="0"/>
                                          </p:stCondLst>
                                        </p:cTn>
                                        <p:tgtEl>
                                          <p:spTgt spid="44035"/>
                                        </p:tgtEl>
                                        <p:attrNameLst>
                                          <p:attrName>style.visibility</p:attrName>
                                        </p:attrNameLst>
                                      </p:cBhvr>
                                      <p:to>
                                        <p:strVal val="visible"/>
                                      </p:to>
                                    </p:set>
                                    <p:animEffect transition="in" filter="wipe(down)">
                                      <p:cBhvr>
                                        <p:cTn id="30" dur="500"/>
                                        <p:tgtEl>
                                          <p:spTgt spid="44035"/>
                                        </p:tgtEl>
                                      </p:cBhvr>
                                    </p:animEffect>
                                  </p:childTnLst>
                                </p:cTn>
                              </p:par>
                            </p:childTnLst>
                          </p:cTn>
                        </p:par>
                        <p:par>
                          <p:cTn id="31" fill="hold" nodeType="afterGroup">
                            <p:stCondLst>
                              <p:cond delay="3000"/>
                            </p:stCondLst>
                            <p:childTnLst>
                              <p:par>
                                <p:cTn id="32" presetID="22" presetClass="entr" presetSubtype="8" fill="hold" nodeType="afterEffect">
                                  <p:stCondLst>
                                    <p:cond delay="0"/>
                                  </p:stCondLst>
                                  <p:childTnLst>
                                    <p:set>
                                      <p:cBhvr>
                                        <p:cTn id="33" dur="1" fill="hold">
                                          <p:stCondLst>
                                            <p:cond delay="0"/>
                                          </p:stCondLst>
                                        </p:cTn>
                                        <p:tgtEl>
                                          <p:spTgt spid="44036"/>
                                        </p:tgtEl>
                                        <p:attrNameLst>
                                          <p:attrName>style.visibility</p:attrName>
                                        </p:attrNameLst>
                                      </p:cBhvr>
                                      <p:to>
                                        <p:strVal val="visible"/>
                                      </p:to>
                                    </p:set>
                                    <p:animEffect transition="in" filter="wipe(left)">
                                      <p:cBhvr>
                                        <p:cTn id="34" dur="1000"/>
                                        <p:tgtEl>
                                          <p:spTgt spid="44036"/>
                                        </p:tgtEl>
                                      </p:cBhvr>
                                    </p:animEffect>
                                  </p:childTnLst>
                                </p:cTn>
                              </p:par>
                            </p:childTnLst>
                          </p:cTn>
                        </p:par>
                        <p:par>
                          <p:cTn id="35" fill="hold" nodeType="afterGroup">
                            <p:stCondLst>
                              <p:cond delay="4000"/>
                            </p:stCondLst>
                            <p:childTnLst>
                              <p:par>
                                <p:cTn id="36" presetID="22" presetClass="entr" presetSubtype="8" fill="hold" nodeType="afterEffect">
                                  <p:stCondLst>
                                    <p:cond delay="0"/>
                                  </p:stCondLst>
                                  <p:childTnLst>
                                    <p:set>
                                      <p:cBhvr>
                                        <p:cTn id="37" dur="1" fill="hold">
                                          <p:stCondLst>
                                            <p:cond delay="0"/>
                                          </p:stCondLst>
                                        </p:cTn>
                                        <p:tgtEl>
                                          <p:spTgt spid="44037"/>
                                        </p:tgtEl>
                                        <p:attrNameLst>
                                          <p:attrName>style.visibility</p:attrName>
                                        </p:attrNameLst>
                                      </p:cBhvr>
                                      <p:to>
                                        <p:strVal val="visible"/>
                                      </p:to>
                                    </p:set>
                                    <p:animEffect transition="in" filter="wipe(left)">
                                      <p:cBhvr>
                                        <p:cTn id="38" dur="1000"/>
                                        <p:tgtEl>
                                          <p:spTgt spid="44037"/>
                                        </p:tgtEl>
                                      </p:cBhvr>
                                    </p:animEffect>
                                  </p:childTnLst>
                                </p:cTn>
                              </p:par>
                            </p:childTnLst>
                          </p:cTn>
                        </p:par>
                        <p:par>
                          <p:cTn id="39" fill="hold" nodeType="afterGroup">
                            <p:stCondLst>
                              <p:cond delay="5000"/>
                            </p:stCondLst>
                            <p:childTnLst>
                              <p:par>
                                <p:cTn id="40" presetID="22" presetClass="entr" presetSubtype="8" fill="hold" nodeType="afterEffect">
                                  <p:stCondLst>
                                    <p:cond delay="0"/>
                                  </p:stCondLst>
                                  <p:childTnLst>
                                    <p:set>
                                      <p:cBhvr>
                                        <p:cTn id="41" dur="1" fill="hold">
                                          <p:stCondLst>
                                            <p:cond delay="0"/>
                                          </p:stCondLst>
                                        </p:cTn>
                                        <p:tgtEl>
                                          <p:spTgt spid="44038"/>
                                        </p:tgtEl>
                                        <p:attrNameLst>
                                          <p:attrName>style.visibility</p:attrName>
                                        </p:attrNameLst>
                                      </p:cBhvr>
                                      <p:to>
                                        <p:strVal val="visible"/>
                                      </p:to>
                                    </p:set>
                                    <p:animEffect transition="in" filter="wipe(left)">
                                      <p:cBhvr>
                                        <p:cTn id="42" dur="1000"/>
                                        <p:tgtEl>
                                          <p:spTgt spid="44038"/>
                                        </p:tgtEl>
                                      </p:cBhvr>
                                    </p:animEffect>
                                  </p:childTnLst>
                                </p:cTn>
                              </p:par>
                            </p:childTnLst>
                          </p:cTn>
                        </p:par>
                        <p:par>
                          <p:cTn id="43" fill="hold" nodeType="afterGroup">
                            <p:stCondLst>
                              <p:cond delay="6000"/>
                            </p:stCondLst>
                            <p:childTnLst>
                              <p:par>
                                <p:cTn id="44" presetID="22" presetClass="entr" presetSubtype="8" fill="hold" grpId="0" nodeType="afterEffect">
                                  <p:stCondLst>
                                    <p:cond delay="0"/>
                                  </p:stCondLst>
                                  <p:childTnLst>
                                    <p:set>
                                      <p:cBhvr>
                                        <p:cTn id="45" dur="1" fill="hold">
                                          <p:stCondLst>
                                            <p:cond delay="0"/>
                                          </p:stCondLst>
                                        </p:cTn>
                                        <p:tgtEl>
                                          <p:spTgt spid="17">
                                            <p:txEl>
                                              <p:pRg st="0" end="0"/>
                                            </p:txEl>
                                          </p:spTgt>
                                        </p:tgtEl>
                                        <p:attrNameLst>
                                          <p:attrName>style.visibility</p:attrName>
                                        </p:attrNameLst>
                                      </p:cBhvr>
                                      <p:to>
                                        <p:strVal val="visible"/>
                                      </p:to>
                                    </p:set>
                                    <p:animEffect transition="in" filter="wipe(left)">
                                      <p:cBhvr>
                                        <p:cTn id="46" dur="500"/>
                                        <p:tgtEl>
                                          <p:spTgt spid="17">
                                            <p:txEl>
                                              <p:pRg st="0" end="0"/>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nodeType="clickEffect">
                                  <p:stCondLst>
                                    <p:cond delay="0"/>
                                  </p:stCondLst>
                                  <p:childTnLst>
                                    <p:set>
                                      <p:cBhvr>
                                        <p:cTn id="50" dur="1" fill="hold">
                                          <p:stCondLst>
                                            <p:cond delay="0"/>
                                          </p:stCondLst>
                                        </p:cTn>
                                        <p:tgtEl>
                                          <p:spTgt spid="44040"/>
                                        </p:tgtEl>
                                        <p:attrNameLst>
                                          <p:attrName>style.visibility</p:attrName>
                                        </p:attrNameLst>
                                      </p:cBhvr>
                                      <p:to>
                                        <p:strVal val="visible"/>
                                      </p:to>
                                    </p:set>
                                    <p:animEffect transition="in" filter="wipe(left)">
                                      <p:cBhvr>
                                        <p:cTn id="51" dur="1000"/>
                                        <p:tgtEl>
                                          <p:spTgt spid="44040"/>
                                        </p:tgtEl>
                                      </p:cBhvr>
                                    </p:animEffect>
                                  </p:childTnLst>
                                </p:cTn>
                              </p:par>
                            </p:childTnLst>
                          </p:cTn>
                        </p:par>
                        <p:par>
                          <p:cTn id="52" fill="hold" nodeType="afterGroup">
                            <p:stCondLst>
                              <p:cond delay="1000"/>
                            </p:stCondLst>
                            <p:childTnLst>
                              <p:par>
                                <p:cTn id="53" presetID="22" presetClass="entr" presetSubtype="8" fill="hold" nodeType="afterEffect">
                                  <p:stCondLst>
                                    <p:cond delay="0"/>
                                  </p:stCondLst>
                                  <p:childTnLst>
                                    <p:set>
                                      <p:cBhvr>
                                        <p:cTn id="54" dur="1" fill="hold">
                                          <p:stCondLst>
                                            <p:cond delay="0"/>
                                          </p:stCondLst>
                                        </p:cTn>
                                        <p:tgtEl>
                                          <p:spTgt spid="44039"/>
                                        </p:tgtEl>
                                        <p:attrNameLst>
                                          <p:attrName>style.visibility</p:attrName>
                                        </p:attrNameLst>
                                      </p:cBhvr>
                                      <p:to>
                                        <p:strVal val="visible"/>
                                      </p:to>
                                    </p:set>
                                    <p:animEffect transition="in" filter="wipe(left)">
                                      <p:cBhvr>
                                        <p:cTn id="55" dur="1000"/>
                                        <p:tgtEl>
                                          <p:spTgt spid="44039"/>
                                        </p:tgtEl>
                                      </p:cBhvr>
                                    </p:animEffect>
                                  </p:childTnLst>
                                </p:cTn>
                              </p:par>
                            </p:childTnLst>
                          </p:cTn>
                        </p:par>
                        <p:par>
                          <p:cTn id="56" fill="hold" nodeType="afterGroup">
                            <p:stCondLst>
                              <p:cond delay="2000"/>
                            </p:stCondLst>
                            <p:childTnLst>
                              <p:par>
                                <p:cTn id="57" presetID="22" presetClass="entr" presetSubtype="8" fill="hold" nodeType="afterEffect">
                                  <p:stCondLst>
                                    <p:cond delay="0"/>
                                  </p:stCondLst>
                                  <p:childTnLst>
                                    <p:set>
                                      <p:cBhvr>
                                        <p:cTn id="58" dur="1" fill="hold">
                                          <p:stCondLst>
                                            <p:cond delay="0"/>
                                          </p:stCondLst>
                                        </p:cTn>
                                        <p:tgtEl>
                                          <p:spTgt spid="44034"/>
                                        </p:tgtEl>
                                        <p:attrNameLst>
                                          <p:attrName>style.visibility</p:attrName>
                                        </p:attrNameLst>
                                      </p:cBhvr>
                                      <p:to>
                                        <p:strVal val="visible"/>
                                      </p:to>
                                    </p:set>
                                    <p:animEffect transition="in" filter="wipe(left)">
                                      <p:cBhvr>
                                        <p:cTn id="59" dur="1000"/>
                                        <p:tgtEl>
                                          <p:spTgt spid="44034"/>
                                        </p:tgtEl>
                                      </p:cBhvr>
                                    </p:animEffect>
                                  </p:childTnLst>
                                </p:cTn>
                              </p:par>
                            </p:childTnLst>
                          </p:cTn>
                        </p:par>
                        <p:par>
                          <p:cTn id="60" fill="hold" nodeType="afterGroup">
                            <p:stCondLst>
                              <p:cond delay="3000"/>
                            </p:stCondLst>
                            <p:childTnLst>
                              <p:par>
                                <p:cTn id="61" presetID="22" presetClass="entr" presetSubtype="8" fill="hold" grpId="0" nodeType="afterEffect">
                                  <p:stCondLst>
                                    <p:cond delay="0"/>
                                  </p:stCondLst>
                                  <p:childTnLst>
                                    <p:set>
                                      <p:cBhvr>
                                        <p:cTn id="62" dur="1" fill="hold">
                                          <p:stCondLst>
                                            <p:cond delay="0"/>
                                          </p:stCondLst>
                                        </p:cTn>
                                        <p:tgtEl>
                                          <p:spTgt spid="17">
                                            <p:txEl>
                                              <p:pRg st="1" end="1"/>
                                            </p:txEl>
                                          </p:spTgt>
                                        </p:tgtEl>
                                        <p:attrNameLst>
                                          <p:attrName>style.visibility</p:attrName>
                                        </p:attrNameLst>
                                      </p:cBhvr>
                                      <p:to>
                                        <p:strVal val="visible"/>
                                      </p:to>
                                    </p:set>
                                    <p:animEffect transition="in" filter="wipe(left)">
                                      <p:cBhvr>
                                        <p:cTn id="63" dur="500"/>
                                        <p:tgtEl>
                                          <p:spTgt spid="17">
                                            <p:txEl>
                                              <p:pRg st="1" end="1"/>
                                            </p:txEl>
                                          </p:spTgt>
                                        </p:tgtEl>
                                      </p:cBhvr>
                                    </p:animEffect>
                                  </p:childTnLst>
                                </p:cTn>
                              </p:par>
                            </p:childTnLst>
                          </p:cTn>
                        </p:par>
                        <p:par>
                          <p:cTn id="64" fill="hold" nodeType="afterGroup">
                            <p:stCondLst>
                              <p:cond delay="3500"/>
                            </p:stCondLst>
                            <p:childTnLst>
                              <p:par>
                                <p:cTn id="65" presetID="22" presetClass="entr" presetSubtype="2" fill="hold"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right)">
                                      <p:cBhvr>
                                        <p:cTn id="6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uild="p"/>
      <p:bldP spid="18" grpId="0"/>
      <p:bldP spid="19"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7" name="Picture 11" descr="C:\Documents and Settings\Kyle M. Thiel\Desktop\pindyckDone\ch02\fig2.05\2.05_02.g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13125" y="1314450"/>
            <a:ext cx="5391150" cy="4714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5068" name="Picture 12" descr="C:\Documents and Settings\Kyle M. Thiel\Desktop\pindyckDone\ch02\fig2.05\2.05_03.gif"/>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413125" y="1314450"/>
            <a:ext cx="5391150" cy="4714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5070" name="Picture 14" descr="C:\Documents and Settings\Kyle M. Thiel\Desktop\pindyckDone\ch02\fig2.05\2.05_05.gif"/>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413125" y="1314450"/>
            <a:ext cx="5391150" cy="4714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5071" name="Picture 15" descr="C:\Documents and Settings\Kyle M. Thiel\Desktop\pindyckDone\ch02\fig2.05\2.05_06.gif"/>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413125" y="1314450"/>
            <a:ext cx="5391150" cy="4714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ectangle 5"/>
          <p:cNvSpPr>
            <a:spLocks noChangeArrowheads="1"/>
          </p:cNvSpPr>
          <p:nvPr/>
        </p:nvSpPr>
        <p:spPr bwMode="auto">
          <a:xfrm>
            <a:off x="464575" y="1752600"/>
            <a:ext cx="25739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nchor="ctr"/>
          <a:lstStyle/>
          <a:p>
            <a:pPr>
              <a:spcBef>
                <a:spcPct val="20000"/>
              </a:spcBef>
            </a:pPr>
            <a:r>
              <a:rPr lang="en-US" sz="1600" b="1" dirty="0">
                <a:latin typeface="Arial" pitchFamily="34" charset="0"/>
              </a:rPr>
              <a:t>NEW EQUILIBRIUM FOLLOWING SHIFT IN DEMAND</a:t>
            </a:r>
          </a:p>
        </p:txBody>
      </p:sp>
      <p:sp>
        <p:nvSpPr>
          <p:cNvPr id="17" name="Rectangle 4"/>
          <p:cNvSpPr>
            <a:spLocks noChangeArrowheads="1"/>
          </p:cNvSpPr>
          <p:nvPr/>
        </p:nvSpPr>
        <p:spPr bwMode="auto">
          <a:xfrm>
            <a:off x="457201" y="2590800"/>
            <a:ext cx="2581274" cy="168592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20000"/>
              </a:spcBef>
            </a:pPr>
            <a:r>
              <a:rPr lang="en-US" sz="1600" dirty="0">
                <a:latin typeface="Arial" pitchFamily="34" charset="0"/>
              </a:rPr>
              <a:t>When the demand curve shifts to the right,</a:t>
            </a:r>
          </a:p>
          <a:p>
            <a:pPr>
              <a:spcBef>
                <a:spcPct val="20000"/>
              </a:spcBef>
            </a:pPr>
            <a:r>
              <a:rPr lang="en-US" sz="1600" dirty="0">
                <a:latin typeface="Arial" pitchFamily="34" charset="0"/>
              </a:rPr>
              <a:t>the market clears at a higher price </a:t>
            </a:r>
            <a:r>
              <a:rPr lang="en-US" sz="1600" i="1" dirty="0">
                <a:latin typeface="Arial" pitchFamily="34" charset="0"/>
              </a:rPr>
              <a:t>P</a:t>
            </a:r>
            <a:r>
              <a:rPr lang="en-US" sz="1600" baseline="-25000" dirty="0">
                <a:latin typeface="Arial" pitchFamily="34" charset="0"/>
              </a:rPr>
              <a:t>3</a:t>
            </a:r>
            <a:r>
              <a:rPr lang="en-US" sz="1600" dirty="0">
                <a:latin typeface="Arial" pitchFamily="34" charset="0"/>
              </a:rPr>
              <a:t> and a larger quantity </a:t>
            </a:r>
            <a:r>
              <a:rPr lang="en-US" sz="1600" i="1" dirty="0">
                <a:latin typeface="Arial" pitchFamily="34" charset="0"/>
              </a:rPr>
              <a:t>Q</a:t>
            </a:r>
            <a:r>
              <a:rPr lang="en-US" sz="1600" baseline="-25000" dirty="0">
                <a:latin typeface="Arial" pitchFamily="34" charset="0"/>
              </a:rPr>
              <a:t>3</a:t>
            </a:r>
            <a:r>
              <a:rPr lang="en-US" sz="1600" dirty="0">
                <a:latin typeface="Arial" pitchFamily="34" charset="0"/>
              </a:rPr>
              <a:t>.</a:t>
            </a:r>
          </a:p>
        </p:txBody>
      </p:sp>
      <p:sp>
        <p:nvSpPr>
          <p:cNvPr id="18" name="Rectangle 10"/>
          <p:cNvSpPr>
            <a:spLocks noChangeArrowheads="1"/>
          </p:cNvSpPr>
          <p:nvPr/>
        </p:nvSpPr>
        <p:spPr bwMode="auto">
          <a:xfrm>
            <a:off x="457199" y="1447800"/>
            <a:ext cx="2581276"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nchor="ctr"/>
          <a:lstStyle/>
          <a:p>
            <a:pPr marL="342900" indent="-342900">
              <a:spcBef>
                <a:spcPct val="20000"/>
              </a:spcBef>
            </a:pPr>
            <a:r>
              <a:rPr lang="en-US" sz="2000" b="1" dirty="0">
                <a:solidFill>
                  <a:srgbClr val="ED1B2F"/>
                </a:solidFill>
                <a:latin typeface="Arial" pitchFamily="34" charset="0"/>
              </a:rPr>
              <a:t>F</a:t>
            </a:r>
            <a:r>
              <a:rPr lang="en-US" sz="1600" b="1" dirty="0">
                <a:solidFill>
                  <a:srgbClr val="ED1B2F"/>
                </a:solidFill>
                <a:latin typeface="Arial" pitchFamily="34" charset="0"/>
              </a:rPr>
              <a:t>IGURE </a:t>
            </a:r>
            <a:r>
              <a:rPr lang="en-US" sz="2000" b="1" dirty="0">
                <a:solidFill>
                  <a:srgbClr val="ED1B2F"/>
                </a:solidFill>
                <a:latin typeface="Arial" pitchFamily="34" charset="0"/>
              </a:rPr>
              <a:t>2.5</a:t>
            </a:r>
          </a:p>
        </p:txBody>
      </p:sp>
      <p:pic>
        <p:nvPicPr>
          <p:cNvPr id="45065" name="Picture 9" descr="C:\Documents and Settings\Kyle M. Thiel\Desktop\pindyckDone\ch02\fig2.05\2.05_07.gif"/>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3413125" y="1314450"/>
            <a:ext cx="5391150" cy="4714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5066" name="Picture 10" descr="C:\Documents and Settings\Kyle M. Thiel\Desktop\pindyckDone\ch02\fig2.05\2.05_01.gif"/>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413125" y="1314450"/>
            <a:ext cx="5391150" cy="4714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5069" name="Picture 13" descr="C:\Documents and Settings\Kyle M. Thiel\Desktop\pindyckDone\ch02\fig2.05\2.05_04.gif"/>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3413125" y="1314450"/>
            <a:ext cx="5391150" cy="4714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9" name="Group 18"/>
          <p:cNvGrpSpPr>
            <a:grpSpLocks/>
          </p:cNvGrpSpPr>
          <p:nvPr/>
        </p:nvGrpSpPr>
        <p:grpSpPr bwMode="auto">
          <a:xfrm>
            <a:off x="3122613" y="6000750"/>
            <a:ext cx="5700712" cy="171450"/>
            <a:chOff x="3657600" y="1678781"/>
            <a:chExt cx="4800600" cy="152400"/>
          </a:xfrm>
        </p:grpSpPr>
        <p:cxnSp>
          <p:nvCxnSpPr>
            <p:cNvPr id="14356" name="Straight Connector 17"/>
            <p:cNvCxnSpPr>
              <a:cxnSpLocks noChangeShapeType="1"/>
            </p:cNvCxnSpPr>
            <p:nvPr/>
          </p:nvCxnSpPr>
          <p:spPr bwMode="auto">
            <a:xfrm>
              <a:off x="3657600" y="1752600"/>
              <a:ext cx="4800600" cy="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cxnSp>
          <p:nvCxnSpPr>
            <p:cNvPr id="14357" name="Straight Connector 18"/>
            <p:cNvCxnSpPr>
              <a:cxnSpLocks noChangeShapeType="1"/>
            </p:cNvCxnSpPr>
            <p:nvPr/>
          </p:nvCxnSpPr>
          <p:spPr bwMode="auto">
            <a:xfrm>
              <a:off x="8458200" y="1678781"/>
              <a:ext cx="0" cy="15240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grpSp>
      <p:grpSp>
        <p:nvGrpSpPr>
          <p:cNvPr id="22" name="Group 21"/>
          <p:cNvGrpSpPr>
            <a:grpSpLocks/>
          </p:cNvGrpSpPr>
          <p:nvPr/>
        </p:nvGrpSpPr>
        <p:grpSpPr bwMode="auto">
          <a:xfrm>
            <a:off x="3038475" y="1428750"/>
            <a:ext cx="152400" cy="4657725"/>
            <a:chOff x="3574256" y="2209800"/>
            <a:chExt cx="152400" cy="4114800"/>
          </a:xfrm>
        </p:grpSpPr>
        <p:cxnSp>
          <p:nvCxnSpPr>
            <p:cNvPr id="14354" name="Straight Connector 19"/>
            <p:cNvCxnSpPr>
              <a:cxnSpLocks noChangeShapeType="1"/>
            </p:cNvCxnSpPr>
            <p:nvPr/>
          </p:nvCxnSpPr>
          <p:spPr bwMode="auto">
            <a:xfrm flipV="1">
              <a:off x="3648075" y="2209800"/>
              <a:ext cx="0" cy="411480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cxnSp>
          <p:nvCxnSpPr>
            <p:cNvPr id="14355" name="Straight Connector 21"/>
            <p:cNvCxnSpPr>
              <a:cxnSpLocks noChangeShapeType="1"/>
            </p:cNvCxnSpPr>
            <p:nvPr/>
          </p:nvCxnSpPr>
          <p:spPr bwMode="auto">
            <a:xfrm rot="-5400000">
              <a:off x="3650456" y="2133600"/>
              <a:ext cx="0" cy="15240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grpSp>
      <p:grpSp>
        <p:nvGrpSpPr>
          <p:cNvPr id="25" name="Group 24"/>
          <p:cNvGrpSpPr>
            <a:grpSpLocks/>
          </p:cNvGrpSpPr>
          <p:nvPr/>
        </p:nvGrpSpPr>
        <p:grpSpPr bwMode="auto">
          <a:xfrm>
            <a:off x="457200" y="3962400"/>
            <a:ext cx="2655888" cy="152400"/>
            <a:chOff x="457199" y="5791200"/>
            <a:chExt cx="3193257" cy="152400"/>
          </a:xfrm>
        </p:grpSpPr>
        <p:cxnSp>
          <p:nvCxnSpPr>
            <p:cNvPr id="14352" name="Straight Connector 22"/>
            <p:cNvCxnSpPr>
              <a:cxnSpLocks noChangeShapeType="1"/>
            </p:cNvCxnSpPr>
            <p:nvPr/>
          </p:nvCxnSpPr>
          <p:spPr bwMode="auto">
            <a:xfrm flipH="1">
              <a:off x="457200" y="5869781"/>
              <a:ext cx="3193256" cy="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cxnSp>
          <p:nvCxnSpPr>
            <p:cNvPr id="14353" name="Straight Connector 23"/>
            <p:cNvCxnSpPr>
              <a:cxnSpLocks noChangeShapeType="1"/>
            </p:cNvCxnSpPr>
            <p:nvPr/>
          </p:nvCxnSpPr>
          <p:spPr bwMode="auto">
            <a:xfrm rot="10800000">
              <a:off x="457199" y="5791200"/>
              <a:ext cx="0" cy="15240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grpSp>
      <p:pic>
        <p:nvPicPr>
          <p:cNvPr id="23" name="Picture 12"/>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7832393" y="0"/>
            <a:ext cx="1311607" cy="10789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nodeType="afterGroup">
                            <p:stCondLst>
                              <p:cond delay="1000"/>
                            </p:stCondLst>
                            <p:childTnLst>
                              <p:par>
                                <p:cTn id="13" presetID="22" presetClass="entr" presetSubtype="4"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down)">
                                      <p:cBhvr>
                                        <p:cTn id="15" dur="500"/>
                                        <p:tgtEl>
                                          <p:spTgt spid="22"/>
                                        </p:tgtEl>
                                      </p:cBhvr>
                                    </p:animEffect>
                                  </p:childTnLst>
                                </p:cTn>
                              </p:par>
                              <p:par>
                                <p:cTn id="16" presetID="22" presetClass="entr" presetSubtype="8"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left)">
                                      <p:cBhvr>
                                        <p:cTn id="18" dur="500"/>
                                        <p:tgtEl>
                                          <p:spTgt spid="19"/>
                                        </p:tgtEl>
                                      </p:cBhvr>
                                    </p:animEffect>
                                  </p:childTnLst>
                                </p:cTn>
                              </p:par>
                            </p:childTnLst>
                          </p:cTn>
                        </p:par>
                        <p:par>
                          <p:cTn id="19" fill="hold" nodeType="afterGroup">
                            <p:stCondLst>
                              <p:cond delay="1500"/>
                            </p:stCondLst>
                            <p:childTnLst>
                              <p:par>
                                <p:cTn id="20" presetID="22" presetClass="entr" presetSubtype="4" fill="hold" nodeType="afterEffect">
                                  <p:stCondLst>
                                    <p:cond delay="0"/>
                                  </p:stCondLst>
                                  <p:childTnLst>
                                    <p:set>
                                      <p:cBhvr>
                                        <p:cTn id="21" dur="1" fill="hold">
                                          <p:stCondLst>
                                            <p:cond delay="0"/>
                                          </p:stCondLst>
                                        </p:cTn>
                                        <p:tgtEl>
                                          <p:spTgt spid="45066"/>
                                        </p:tgtEl>
                                        <p:attrNameLst>
                                          <p:attrName>style.visibility</p:attrName>
                                        </p:attrNameLst>
                                      </p:cBhvr>
                                      <p:to>
                                        <p:strVal val="visible"/>
                                      </p:to>
                                    </p:set>
                                    <p:animEffect transition="in" filter="wipe(down)">
                                      <p:cBhvr>
                                        <p:cTn id="22" dur="500"/>
                                        <p:tgtEl>
                                          <p:spTgt spid="45066"/>
                                        </p:tgtEl>
                                      </p:cBhvr>
                                    </p:animEffect>
                                  </p:childTnLst>
                                </p:cTn>
                              </p:par>
                            </p:childTnLst>
                          </p:cTn>
                        </p:par>
                        <p:par>
                          <p:cTn id="23" fill="hold" nodeType="afterGroup">
                            <p:stCondLst>
                              <p:cond delay="2000"/>
                            </p:stCondLst>
                            <p:childTnLst>
                              <p:par>
                                <p:cTn id="24" presetID="22" presetClass="entr" presetSubtype="8" fill="hold" nodeType="afterEffect">
                                  <p:stCondLst>
                                    <p:cond delay="0"/>
                                  </p:stCondLst>
                                  <p:childTnLst>
                                    <p:set>
                                      <p:cBhvr>
                                        <p:cTn id="25" dur="1" fill="hold">
                                          <p:stCondLst>
                                            <p:cond delay="0"/>
                                          </p:stCondLst>
                                        </p:cTn>
                                        <p:tgtEl>
                                          <p:spTgt spid="45067"/>
                                        </p:tgtEl>
                                        <p:attrNameLst>
                                          <p:attrName>style.visibility</p:attrName>
                                        </p:attrNameLst>
                                      </p:cBhvr>
                                      <p:to>
                                        <p:strVal val="visible"/>
                                      </p:to>
                                    </p:set>
                                    <p:animEffect transition="in" filter="wipe(left)">
                                      <p:cBhvr>
                                        <p:cTn id="26" dur="1000"/>
                                        <p:tgtEl>
                                          <p:spTgt spid="45067"/>
                                        </p:tgtEl>
                                      </p:cBhvr>
                                    </p:animEffect>
                                  </p:childTnLst>
                                </p:cTn>
                              </p:par>
                            </p:childTnLst>
                          </p:cTn>
                        </p:par>
                        <p:par>
                          <p:cTn id="27" fill="hold" nodeType="afterGroup">
                            <p:stCondLst>
                              <p:cond delay="3000"/>
                            </p:stCondLst>
                            <p:childTnLst>
                              <p:par>
                                <p:cTn id="28" presetID="22" presetClass="entr" presetSubtype="8" fill="hold" nodeType="afterEffect">
                                  <p:stCondLst>
                                    <p:cond delay="0"/>
                                  </p:stCondLst>
                                  <p:childTnLst>
                                    <p:set>
                                      <p:cBhvr>
                                        <p:cTn id="29" dur="1" fill="hold">
                                          <p:stCondLst>
                                            <p:cond delay="0"/>
                                          </p:stCondLst>
                                        </p:cTn>
                                        <p:tgtEl>
                                          <p:spTgt spid="45068"/>
                                        </p:tgtEl>
                                        <p:attrNameLst>
                                          <p:attrName>style.visibility</p:attrName>
                                        </p:attrNameLst>
                                      </p:cBhvr>
                                      <p:to>
                                        <p:strVal val="visible"/>
                                      </p:to>
                                    </p:set>
                                    <p:animEffect transition="in" filter="wipe(left)">
                                      <p:cBhvr>
                                        <p:cTn id="30" dur="1000"/>
                                        <p:tgtEl>
                                          <p:spTgt spid="45068"/>
                                        </p:tgtEl>
                                      </p:cBhvr>
                                    </p:animEffect>
                                  </p:childTnLst>
                                </p:cTn>
                              </p:par>
                            </p:childTnLst>
                          </p:cTn>
                        </p:par>
                        <p:par>
                          <p:cTn id="31" fill="hold" nodeType="afterGroup">
                            <p:stCondLst>
                              <p:cond delay="4000"/>
                            </p:stCondLst>
                            <p:childTnLst>
                              <p:par>
                                <p:cTn id="32" presetID="22" presetClass="entr" presetSubtype="8" fill="hold" nodeType="afterEffect">
                                  <p:stCondLst>
                                    <p:cond delay="0"/>
                                  </p:stCondLst>
                                  <p:childTnLst>
                                    <p:set>
                                      <p:cBhvr>
                                        <p:cTn id="33" dur="1" fill="hold">
                                          <p:stCondLst>
                                            <p:cond delay="0"/>
                                          </p:stCondLst>
                                        </p:cTn>
                                        <p:tgtEl>
                                          <p:spTgt spid="45069"/>
                                        </p:tgtEl>
                                        <p:attrNameLst>
                                          <p:attrName>style.visibility</p:attrName>
                                        </p:attrNameLst>
                                      </p:cBhvr>
                                      <p:to>
                                        <p:strVal val="visible"/>
                                      </p:to>
                                    </p:set>
                                    <p:animEffect transition="in" filter="wipe(left)">
                                      <p:cBhvr>
                                        <p:cTn id="34" dur="1000"/>
                                        <p:tgtEl>
                                          <p:spTgt spid="45069"/>
                                        </p:tgtEl>
                                      </p:cBhvr>
                                    </p:animEffect>
                                  </p:childTnLst>
                                </p:cTn>
                              </p:par>
                            </p:childTnLst>
                          </p:cTn>
                        </p:par>
                        <p:par>
                          <p:cTn id="35" fill="hold" nodeType="afterGroup">
                            <p:stCondLst>
                              <p:cond delay="5000"/>
                            </p:stCondLst>
                            <p:childTnLst>
                              <p:par>
                                <p:cTn id="36" presetID="22" presetClass="entr" presetSubtype="8" fill="hold" grpId="0" nodeType="afterEffect">
                                  <p:stCondLst>
                                    <p:cond delay="0"/>
                                  </p:stCondLst>
                                  <p:childTnLst>
                                    <p:set>
                                      <p:cBhvr>
                                        <p:cTn id="37" dur="1" fill="hold">
                                          <p:stCondLst>
                                            <p:cond delay="0"/>
                                          </p:stCondLst>
                                        </p:cTn>
                                        <p:tgtEl>
                                          <p:spTgt spid="17">
                                            <p:txEl>
                                              <p:pRg st="0" end="0"/>
                                            </p:txEl>
                                          </p:spTgt>
                                        </p:tgtEl>
                                        <p:attrNameLst>
                                          <p:attrName>style.visibility</p:attrName>
                                        </p:attrNameLst>
                                      </p:cBhvr>
                                      <p:to>
                                        <p:strVal val="visible"/>
                                      </p:to>
                                    </p:set>
                                    <p:animEffect transition="in" filter="wipe(left)">
                                      <p:cBhvr>
                                        <p:cTn id="38" dur="500"/>
                                        <p:tgtEl>
                                          <p:spTgt spid="17">
                                            <p:txEl>
                                              <p:pRg st="0" end="0"/>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nodeType="clickEffect">
                                  <p:stCondLst>
                                    <p:cond delay="0"/>
                                  </p:stCondLst>
                                  <p:childTnLst>
                                    <p:set>
                                      <p:cBhvr>
                                        <p:cTn id="42" dur="1" fill="hold">
                                          <p:stCondLst>
                                            <p:cond delay="0"/>
                                          </p:stCondLst>
                                        </p:cTn>
                                        <p:tgtEl>
                                          <p:spTgt spid="45071"/>
                                        </p:tgtEl>
                                        <p:attrNameLst>
                                          <p:attrName>style.visibility</p:attrName>
                                        </p:attrNameLst>
                                      </p:cBhvr>
                                      <p:to>
                                        <p:strVal val="visible"/>
                                      </p:to>
                                    </p:set>
                                    <p:animEffect transition="in" filter="wipe(left)">
                                      <p:cBhvr>
                                        <p:cTn id="43" dur="1000"/>
                                        <p:tgtEl>
                                          <p:spTgt spid="45071"/>
                                        </p:tgtEl>
                                      </p:cBhvr>
                                    </p:animEffect>
                                  </p:childTnLst>
                                </p:cTn>
                              </p:par>
                            </p:childTnLst>
                          </p:cTn>
                        </p:par>
                        <p:par>
                          <p:cTn id="44" fill="hold" nodeType="afterGroup">
                            <p:stCondLst>
                              <p:cond delay="1000"/>
                            </p:stCondLst>
                            <p:childTnLst>
                              <p:par>
                                <p:cTn id="45" presetID="22" presetClass="entr" presetSubtype="8" fill="hold" nodeType="afterEffect">
                                  <p:stCondLst>
                                    <p:cond delay="0"/>
                                  </p:stCondLst>
                                  <p:childTnLst>
                                    <p:set>
                                      <p:cBhvr>
                                        <p:cTn id="46" dur="1" fill="hold">
                                          <p:stCondLst>
                                            <p:cond delay="0"/>
                                          </p:stCondLst>
                                        </p:cTn>
                                        <p:tgtEl>
                                          <p:spTgt spid="45070"/>
                                        </p:tgtEl>
                                        <p:attrNameLst>
                                          <p:attrName>style.visibility</p:attrName>
                                        </p:attrNameLst>
                                      </p:cBhvr>
                                      <p:to>
                                        <p:strVal val="visible"/>
                                      </p:to>
                                    </p:set>
                                    <p:animEffect transition="in" filter="wipe(left)">
                                      <p:cBhvr>
                                        <p:cTn id="47" dur="1000"/>
                                        <p:tgtEl>
                                          <p:spTgt spid="45070"/>
                                        </p:tgtEl>
                                      </p:cBhvr>
                                    </p:animEffect>
                                  </p:childTnLst>
                                </p:cTn>
                              </p:par>
                            </p:childTnLst>
                          </p:cTn>
                        </p:par>
                        <p:par>
                          <p:cTn id="48" fill="hold" nodeType="afterGroup">
                            <p:stCondLst>
                              <p:cond delay="2000"/>
                            </p:stCondLst>
                            <p:childTnLst>
                              <p:par>
                                <p:cTn id="49" presetID="22" presetClass="entr" presetSubtype="8" fill="hold" nodeType="afterEffect">
                                  <p:stCondLst>
                                    <p:cond delay="0"/>
                                  </p:stCondLst>
                                  <p:childTnLst>
                                    <p:set>
                                      <p:cBhvr>
                                        <p:cTn id="50" dur="1" fill="hold">
                                          <p:stCondLst>
                                            <p:cond delay="0"/>
                                          </p:stCondLst>
                                        </p:cTn>
                                        <p:tgtEl>
                                          <p:spTgt spid="45065"/>
                                        </p:tgtEl>
                                        <p:attrNameLst>
                                          <p:attrName>style.visibility</p:attrName>
                                        </p:attrNameLst>
                                      </p:cBhvr>
                                      <p:to>
                                        <p:strVal val="visible"/>
                                      </p:to>
                                    </p:set>
                                    <p:animEffect transition="in" filter="wipe(left)">
                                      <p:cBhvr>
                                        <p:cTn id="51" dur="1000"/>
                                        <p:tgtEl>
                                          <p:spTgt spid="45065"/>
                                        </p:tgtEl>
                                      </p:cBhvr>
                                    </p:animEffect>
                                  </p:childTnLst>
                                </p:cTn>
                              </p:par>
                            </p:childTnLst>
                          </p:cTn>
                        </p:par>
                        <p:par>
                          <p:cTn id="52" fill="hold" nodeType="afterGroup">
                            <p:stCondLst>
                              <p:cond delay="3000"/>
                            </p:stCondLst>
                            <p:childTnLst>
                              <p:par>
                                <p:cTn id="53" presetID="22" presetClass="entr" presetSubtype="8" fill="hold" grpId="0" nodeType="after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wipe(left)">
                                      <p:cBhvr>
                                        <p:cTn id="55" dur="500"/>
                                        <p:tgtEl>
                                          <p:spTgt spid="17">
                                            <p:txEl>
                                              <p:pRg st="1" end="1"/>
                                            </p:txEl>
                                          </p:spTgt>
                                        </p:tgtEl>
                                      </p:cBhvr>
                                    </p:animEffect>
                                  </p:childTnLst>
                                </p:cTn>
                              </p:par>
                            </p:childTnLst>
                          </p:cTn>
                        </p:par>
                        <p:par>
                          <p:cTn id="56" fill="hold" nodeType="afterGroup">
                            <p:stCondLst>
                              <p:cond delay="3500"/>
                            </p:stCondLst>
                            <p:childTnLst>
                              <p:par>
                                <p:cTn id="57" presetID="22" presetClass="entr" presetSubtype="2"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uild="p"/>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8" name="Picture 8" descr="C:\Documents and Settings\Kyle M. Thiel\Desktop\pindyckDone\ch02\fig2.06\2.06_06.g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19475" y="1314450"/>
            <a:ext cx="5400675" cy="4638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6089" name="Picture 9" descr="C:\Documents and Settings\Kyle M. Thiel\Desktop\pindyckDone\ch02\fig2.06\2.06_07.gif"/>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419475" y="1314450"/>
            <a:ext cx="5400675" cy="4638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6090" name="Picture 10" descr="C:\Documents and Settings\Kyle M. Thiel\Desktop\pindyckDone\ch02\fig2.06\2.06_08.gif"/>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419475" y="1314450"/>
            <a:ext cx="5400675" cy="4638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ectangle 5"/>
          <p:cNvSpPr>
            <a:spLocks noChangeArrowheads="1"/>
          </p:cNvSpPr>
          <p:nvPr/>
        </p:nvSpPr>
        <p:spPr bwMode="auto">
          <a:xfrm>
            <a:off x="466725" y="1752600"/>
            <a:ext cx="2581276"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nchor="ctr"/>
          <a:lstStyle/>
          <a:p>
            <a:pPr>
              <a:spcBef>
                <a:spcPct val="20000"/>
              </a:spcBef>
            </a:pPr>
            <a:r>
              <a:rPr lang="en-US" sz="1600" b="1" dirty="0">
                <a:latin typeface="Arial" pitchFamily="34" charset="0"/>
              </a:rPr>
              <a:t>NEW EQUILIBRIUM FOLLOWING SHIFTS IN SUPPLY AND DEMAND</a:t>
            </a:r>
          </a:p>
        </p:txBody>
      </p:sp>
      <p:sp>
        <p:nvSpPr>
          <p:cNvPr id="17" name="Rectangle 4"/>
          <p:cNvSpPr>
            <a:spLocks noChangeArrowheads="1"/>
          </p:cNvSpPr>
          <p:nvPr/>
        </p:nvSpPr>
        <p:spPr bwMode="auto">
          <a:xfrm>
            <a:off x="473075" y="2590800"/>
            <a:ext cx="2555875" cy="35052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20000"/>
              </a:spcBef>
            </a:pPr>
            <a:r>
              <a:rPr lang="en-US" sz="1600" dirty="0">
                <a:latin typeface="Arial" pitchFamily="34" charset="0"/>
              </a:rPr>
              <a:t>Supply and demand curves shift over time as market conditions change. </a:t>
            </a:r>
          </a:p>
          <a:p>
            <a:pPr>
              <a:spcBef>
                <a:spcPct val="20000"/>
              </a:spcBef>
            </a:pPr>
            <a:r>
              <a:rPr lang="en-US" sz="1600" dirty="0">
                <a:latin typeface="Arial" pitchFamily="34" charset="0"/>
              </a:rPr>
              <a:t>In this example, rightward shifts of the supply and demand curves lead to a slightly higher price and a much larger quantity. </a:t>
            </a:r>
          </a:p>
          <a:p>
            <a:pPr>
              <a:spcBef>
                <a:spcPct val="20000"/>
              </a:spcBef>
            </a:pPr>
            <a:r>
              <a:rPr lang="en-US" sz="1600" dirty="0">
                <a:latin typeface="Arial" pitchFamily="34" charset="0"/>
              </a:rPr>
              <a:t>In general, changes in price and quantity depend on the amount by which each curve shifts and the shape of each curve.</a:t>
            </a:r>
          </a:p>
        </p:txBody>
      </p:sp>
      <p:sp>
        <p:nvSpPr>
          <p:cNvPr id="18" name="Rectangle 10"/>
          <p:cNvSpPr>
            <a:spLocks noChangeArrowheads="1"/>
          </p:cNvSpPr>
          <p:nvPr/>
        </p:nvSpPr>
        <p:spPr bwMode="auto">
          <a:xfrm>
            <a:off x="457199" y="1447800"/>
            <a:ext cx="2581276"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nchor="ctr"/>
          <a:lstStyle/>
          <a:p>
            <a:pPr marL="342900" indent="-342900">
              <a:spcBef>
                <a:spcPct val="20000"/>
              </a:spcBef>
            </a:pPr>
            <a:r>
              <a:rPr lang="en-US" sz="2000" b="1" dirty="0">
                <a:solidFill>
                  <a:srgbClr val="ED1B2F"/>
                </a:solidFill>
                <a:latin typeface="Arial" pitchFamily="34" charset="0"/>
              </a:rPr>
              <a:t>F</a:t>
            </a:r>
            <a:r>
              <a:rPr lang="en-US" sz="1600" b="1" dirty="0">
                <a:solidFill>
                  <a:srgbClr val="ED1B2F"/>
                </a:solidFill>
                <a:latin typeface="Arial" pitchFamily="34" charset="0"/>
              </a:rPr>
              <a:t>IGURE </a:t>
            </a:r>
            <a:r>
              <a:rPr lang="en-US" sz="2000" b="1" dirty="0">
                <a:solidFill>
                  <a:srgbClr val="ED1B2F"/>
                </a:solidFill>
                <a:latin typeface="Arial" pitchFamily="34" charset="0"/>
              </a:rPr>
              <a:t>2.6</a:t>
            </a:r>
          </a:p>
        </p:txBody>
      </p:sp>
      <p:pic>
        <p:nvPicPr>
          <p:cNvPr id="46082" name="Picture 2" descr="C:\Documents and Settings\Kyle M. Thiel\Desktop\pindyckDone\ch02\fig2.06\2.06_09.gif"/>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419475" y="1314450"/>
            <a:ext cx="5400675" cy="4638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6083" name="Picture 3" descr="C:\Documents and Settings\Kyle M. Thiel\Desktop\pindyckDone\ch02\fig2.06\2.06_01.gif"/>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3419475" y="1314450"/>
            <a:ext cx="5400675" cy="4638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6084" name="Picture 4" descr="C:\Documents and Settings\Kyle M. Thiel\Desktop\pindyckDone\ch02\fig2.06\2.06_02.gif"/>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419475" y="1314450"/>
            <a:ext cx="5400675" cy="4638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6085" name="Picture 5" descr="C:\Documents and Settings\Kyle M. Thiel\Desktop\pindyckDone\ch02\fig2.06\2.06_03.gif"/>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3419475" y="1314450"/>
            <a:ext cx="5400675" cy="4638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6086" name="Picture 6" descr="C:\Documents and Settings\Kyle M. Thiel\Desktop\pindyckDone\ch02\fig2.06\2.06_04.gif"/>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3419475" y="1314450"/>
            <a:ext cx="5400675" cy="4638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6087" name="Picture 7" descr="C:\Documents and Settings\Kyle M. Thiel\Desktop\pindyckDone\ch02\fig2.06\2.06_05.gif"/>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3419475" y="1314450"/>
            <a:ext cx="5400675" cy="4638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9" name="Group 18"/>
          <p:cNvGrpSpPr>
            <a:grpSpLocks/>
          </p:cNvGrpSpPr>
          <p:nvPr/>
        </p:nvGrpSpPr>
        <p:grpSpPr bwMode="auto">
          <a:xfrm>
            <a:off x="3104307" y="6000750"/>
            <a:ext cx="5720605" cy="171450"/>
            <a:chOff x="3657600" y="1678781"/>
            <a:chExt cx="4800600" cy="152400"/>
          </a:xfrm>
        </p:grpSpPr>
        <p:cxnSp>
          <p:nvCxnSpPr>
            <p:cNvPr id="15382" name="Straight Connector 17"/>
            <p:cNvCxnSpPr>
              <a:cxnSpLocks noChangeShapeType="1"/>
            </p:cNvCxnSpPr>
            <p:nvPr/>
          </p:nvCxnSpPr>
          <p:spPr bwMode="auto">
            <a:xfrm>
              <a:off x="3657600" y="1752600"/>
              <a:ext cx="4800600" cy="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cxnSp>
          <p:nvCxnSpPr>
            <p:cNvPr id="15383" name="Straight Connector 18"/>
            <p:cNvCxnSpPr>
              <a:cxnSpLocks noChangeShapeType="1"/>
            </p:cNvCxnSpPr>
            <p:nvPr/>
          </p:nvCxnSpPr>
          <p:spPr bwMode="auto">
            <a:xfrm>
              <a:off x="8458200" y="1678781"/>
              <a:ext cx="0" cy="15240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grpSp>
      <p:grpSp>
        <p:nvGrpSpPr>
          <p:cNvPr id="22" name="Group 21"/>
          <p:cNvGrpSpPr>
            <a:grpSpLocks/>
          </p:cNvGrpSpPr>
          <p:nvPr/>
        </p:nvGrpSpPr>
        <p:grpSpPr bwMode="auto">
          <a:xfrm>
            <a:off x="3038475" y="1428750"/>
            <a:ext cx="155576" cy="4657725"/>
            <a:chOff x="3574256" y="2209800"/>
            <a:chExt cx="152400" cy="4114800"/>
          </a:xfrm>
        </p:grpSpPr>
        <p:cxnSp>
          <p:nvCxnSpPr>
            <p:cNvPr id="15380" name="Straight Connector 19"/>
            <p:cNvCxnSpPr>
              <a:cxnSpLocks noChangeShapeType="1"/>
            </p:cNvCxnSpPr>
            <p:nvPr/>
          </p:nvCxnSpPr>
          <p:spPr bwMode="auto">
            <a:xfrm flipV="1">
              <a:off x="3648075" y="2209800"/>
              <a:ext cx="0" cy="411480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cxnSp>
          <p:nvCxnSpPr>
            <p:cNvPr id="15381" name="Straight Connector 21"/>
            <p:cNvCxnSpPr>
              <a:cxnSpLocks noChangeShapeType="1"/>
            </p:cNvCxnSpPr>
            <p:nvPr/>
          </p:nvCxnSpPr>
          <p:spPr bwMode="auto">
            <a:xfrm rot="-5400000">
              <a:off x="3650456" y="2133600"/>
              <a:ext cx="0" cy="15240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grpSp>
      <p:grpSp>
        <p:nvGrpSpPr>
          <p:cNvPr id="25" name="Group 24"/>
          <p:cNvGrpSpPr>
            <a:grpSpLocks/>
          </p:cNvGrpSpPr>
          <p:nvPr/>
        </p:nvGrpSpPr>
        <p:grpSpPr bwMode="auto">
          <a:xfrm>
            <a:off x="457200" y="5943600"/>
            <a:ext cx="2647107" cy="152400"/>
            <a:chOff x="457199" y="5791200"/>
            <a:chExt cx="3193257" cy="152400"/>
          </a:xfrm>
        </p:grpSpPr>
        <p:cxnSp>
          <p:nvCxnSpPr>
            <p:cNvPr id="15378" name="Straight Connector 22"/>
            <p:cNvCxnSpPr>
              <a:cxnSpLocks noChangeShapeType="1"/>
            </p:cNvCxnSpPr>
            <p:nvPr/>
          </p:nvCxnSpPr>
          <p:spPr bwMode="auto">
            <a:xfrm flipH="1">
              <a:off x="457200" y="5869781"/>
              <a:ext cx="3193256" cy="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cxnSp>
          <p:nvCxnSpPr>
            <p:cNvPr id="15379" name="Straight Connector 23"/>
            <p:cNvCxnSpPr>
              <a:cxnSpLocks noChangeShapeType="1"/>
            </p:cNvCxnSpPr>
            <p:nvPr/>
          </p:nvCxnSpPr>
          <p:spPr bwMode="auto">
            <a:xfrm rot="10800000">
              <a:off x="457199" y="5791200"/>
              <a:ext cx="0" cy="15240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grpSp>
      <p:pic>
        <p:nvPicPr>
          <p:cNvPr id="24" name="Picture 12"/>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7832393" y="0"/>
            <a:ext cx="1311607" cy="10789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nodeType="afterGroup">
                            <p:stCondLst>
                              <p:cond delay="1000"/>
                            </p:stCondLst>
                            <p:childTnLst>
                              <p:par>
                                <p:cTn id="13" presetID="22" presetClass="entr" presetSubtype="4"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down)">
                                      <p:cBhvr>
                                        <p:cTn id="15" dur="500"/>
                                        <p:tgtEl>
                                          <p:spTgt spid="22"/>
                                        </p:tgtEl>
                                      </p:cBhvr>
                                    </p:animEffect>
                                  </p:childTnLst>
                                </p:cTn>
                              </p:par>
                              <p:par>
                                <p:cTn id="16" presetID="22" presetClass="entr" presetSubtype="8"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left)">
                                      <p:cBhvr>
                                        <p:cTn id="18" dur="500"/>
                                        <p:tgtEl>
                                          <p:spTgt spid="19"/>
                                        </p:tgtEl>
                                      </p:cBhvr>
                                    </p:animEffect>
                                  </p:childTnLst>
                                </p:cTn>
                              </p:par>
                            </p:childTnLst>
                          </p:cTn>
                        </p:par>
                        <p:par>
                          <p:cTn id="19" fill="hold" nodeType="afterGroup">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7">
                                            <p:bg/>
                                          </p:spTgt>
                                        </p:tgtEl>
                                        <p:attrNameLst>
                                          <p:attrName>style.visibility</p:attrName>
                                        </p:attrNameLst>
                                      </p:cBhvr>
                                      <p:to>
                                        <p:strVal val="visible"/>
                                      </p:to>
                                    </p:set>
                                    <p:animEffect transition="in" filter="wipe(left)">
                                      <p:cBhvr>
                                        <p:cTn id="22" dur="500"/>
                                        <p:tgtEl>
                                          <p:spTgt spid="17">
                                            <p:bg/>
                                          </p:spTgt>
                                        </p:tgtEl>
                                      </p:cBhvr>
                                    </p:animEffect>
                                  </p:childTnLst>
                                </p:cTn>
                              </p:par>
                            </p:childTnLst>
                          </p:cTn>
                        </p:par>
                        <p:par>
                          <p:cTn id="23" fill="hold" nodeType="afterGroup">
                            <p:stCondLst>
                              <p:cond delay="2000"/>
                            </p:stCondLst>
                            <p:childTnLst>
                              <p:par>
                                <p:cTn id="24" presetID="22" presetClass="entr" presetSubtype="4" fill="hold" nodeType="afterEffect">
                                  <p:stCondLst>
                                    <p:cond delay="0"/>
                                  </p:stCondLst>
                                  <p:childTnLst>
                                    <p:set>
                                      <p:cBhvr>
                                        <p:cTn id="25" dur="1" fill="hold">
                                          <p:stCondLst>
                                            <p:cond delay="0"/>
                                          </p:stCondLst>
                                        </p:cTn>
                                        <p:tgtEl>
                                          <p:spTgt spid="46083"/>
                                        </p:tgtEl>
                                        <p:attrNameLst>
                                          <p:attrName>style.visibility</p:attrName>
                                        </p:attrNameLst>
                                      </p:cBhvr>
                                      <p:to>
                                        <p:strVal val="visible"/>
                                      </p:to>
                                    </p:set>
                                    <p:animEffect transition="in" filter="wipe(down)">
                                      <p:cBhvr>
                                        <p:cTn id="26" dur="500"/>
                                        <p:tgtEl>
                                          <p:spTgt spid="46083"/>
                                        </p:tgtEl>
                                      </p:cBhvr>
                                    </p:animEffect>
                                  </p:childTnLst>
                                </p:cTn>
                              </p:par>
                            </p:childTnLst>
                          </p:cTn>
                        </p:par>
                        <p:par>
                          <p:cTn id="27" fill="hold" nodeType="afterGroup">
                            <p:stCondLst>
                              <p:cond delay="2500"/>
                            </p:stCondLst>
                            <p:childTnLst>
                              <p:par>
                                <p:cTn id="28" presetID="22" presetClass="entr" presetSubtype="8" fill="hold" nodeType="afterEffect">
                                  <p:stCondLst>
                                    <p:cond delay="0"/>
                                  </p:stCondLst>
                                  <p:childTnLst>
                                    <p:set>
                                      <p:cBhvr>
                                        <p:cTn id="29" dur="1" fill="hold">
                                          <p:stCondLst>
                                            <p:cond delay="0"/>
                                          </p:stCondLst>
                                        </p:cTn>
                                        <p:tgtEl>
                                          <p:spTgt spid="46084"/>
                                        </p:tgtEl>
                                        <p:attrNameLst>
                                          <p:attrName>style.visibility</p:attrName>
                                        </p:attrNameLst>
                                      </p:cBhvr>
                                      <p:to>
                                        <p:strVal val="visible"/>
                                      </p:to>
                                    </p:set>
                                    <p:animEffect transition="in" filter="wipe(left)">
                                      <p:cBhvr>
                                        <p:cTn id="30" dur="1000"/>
                                        <p:tgtEl>
                                          <p:spTgt spid="46084"/>
                                        </p:tgtEl>
                                      </p:cBhvr>
                                    </p:animEffect>
                                  </p:childTnLst>
                                </p:cTn>
                              </p:par>
                            </p:childTnLst>
                          </p:cTn>
                        </p:par>
                        <p:par>
                          <p:cTn id="31" fill="hold" nodeType="afterGroup">
                            <p:stCondLst>
                              <p:cond delay="3500"/>
                            </p:stCondLst>
                            <p:childTnLst>
                              <p:par>
                                <p:cTn id="32" presetID="22" presetClass="entr" presetSubtype="8" fill="hold" nodeType="afterEffect">
                                  <p:stCondLst>
                                    <p:cond delay="0"/>
                                  </p:stCondLst>
                                  <p:childTnLst>
                                    <p:set>
                                      <p:cBhvr>
                                        <p:cTn id="33" dur="1" fill="hold">
                                          <p:stCondLst>
                                            <p:cond delay="0"/>
                                          </p:stCondLst>
                                        </p:cTn>
                                        <p:tgtEl>
                                          <p:spTgt spid="46085"/>
                                        </p:tgtEl>
                                        <p:attrNameLst>
                                          <p:attrName>style.visibility</p:attrName>
                                        </p:attrNameLst>
                                      </p:cBhvr>
                                      <p:to>
                                        <p:strVal val="visible"/>
                                      </p:to>
                                    </p:set>
                                    <p:animEffect transition="in" filter="wipe(left)">
                                      <p:cBhvr>
                                        <p:cTn id="34" dur="1000"/>
                                        <p:tgtEl>
                                          <p:spTgt spid="46085"/>
                                        </p:tgtEl>
                                      </p:cBhvr>
                                    </p:animEffect>
                                  </p:childTnLst>
                                </p:cTn>
                              </p:par>
                            </p:childTnLst>
                          </p:cTn>
                        </p:par>
                        <p:par>
                          <p:cTn id="35" fill="hold" nodeType="afterGroup">
                            <p:stCondLst>
                              <p:cond delay="4500"/>
                            </p:stCondLst>
                            <p:childTnLst>
                              <p:par>
                                <p:cTn id="36" presetID="22" presetClass="entr" presetSubtype="8" fill="hold" nodeType="afterEffect">
                                  <p:stCondLst>
                                    <p:cond delay="0"/>
                                  </p:stCondLst>
                                  <p:childTnLst>
                                    <p:set>
                                      <p:cBhvr>
                                        <p:cTn id="37" dur="1" fill="hold">
                                          <p:stCondLst>
                                            <p:cond delay="0"/>
                                          </p:stCondLst>
                                        </p:cTn>
                                        <p:tgtEl>
                                          <p:spTgt spid="46086"/>
                                        </p:tgtEl>
                                        <p:attrNameLst>
                                          <p:attrName>style.visibility</p:attrName>
                                        </p:attrNameLst>
                                      </p:cBhvr>
                                      <p:to>
                                        <p:strVal val="visible"/>
                                      </p:to>
                                    </p:set>
                                    <p:animEffect transition="in" filter="wipe(left)">
                                      <p:cBhvr>
                                        <p:cTn id="38" dur="1000"/>
                                        <p:tgtEl>
                                          <p:spTgt spid="46086"/>
                                        </p:tgtEl>
                                      </p:cBhvr>
                                    </p:animEffect>
                                  </p:childTnLst>
                                </p:cTn>
                              </p:par>
                            </p:childTnLst>
                          </p:cTn>
                        </p:par>
                        <p:par>
                          <p:cTn id="39" fill="hold" nodeType="afterGroup">
                            <p:stCondLst>
                              <p:cond delay="5500"/>
                            </p:stCondLst>
                            <p:childTnLst>
                              <p:par>
                                <p:cTn id="40" presetID="22" presetClass="entr" presetSubtype="8" fill="hold" grpId="0" nodeType="afterEffect">
                                  <p:stCondLst>
                                    <p:cond delay="0"/>
                                  </p:stCondLst>
                                  <p:childTnLst>
                                    <p:set>
                                      <p:cBhvr>
                                        <p:cTn id="41" dur="1" fill="hold">
                                          <p:stCondLst>
                                            <p:cond delay="0"/>
                                          </p:stCondLst>
                                        </p:cTn>
                                        <p:tgtEl>
                                          <p:spTgt spid="17">
                                            <p:txEl>
                                              <p:pRg st="0" end="0"/>
                                            </p:txEl>
                                          </p:spTgt>
                                        </p:tgtEl>
                                        <p:attrNameLst>
                                          <p:attrName>style.visibility</p:attrName>
                                        </p:attrNameLst>
                                      </p:cBhvr>
                                      <p:to>
                                        <p:strVal val="visible"/>
                                      </p:to>
                                    </p:set>
                                    <p:animEffect transition="in" filter="wipe(left)">
                                      <p:cBhvr>
                                        <p:cTn id="42" dur="500"/>
                                        <p:tgtEl>
                                          <p:spTgt spid="17">
                                            <p:txEl>
                                              <p:pRg st="0" end="0"/>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46088"/>
                                        </p:tgtEl>
                                        <p:attrNameLst>
                                          <p:attrName>style.visibility</p:attrName>
                                        </p:attrNameLst>
                                      </p:cBhvr>
                                      <p:to>
                                        <p:strVal val="visible"/>
                                      </p:to>
                                    </p:set>
                                    <p:animEffect transition="in" filter="wipe(left)">
                                      <p:cBhvr>
                                        <p:cTn id="47" dur="1000"/>
                                        <p:tgtEl>
                                          <p:spTgt spid="46088"/>
                                        </p:tgtEl>
                                      </p:cBhvr>
                                    </p:animEffect>
                                  </p:childTnLst>
                                </p:cTn>
                              </p:par>
                            </p:childTnLst>
                          </p:cTn>
                        </p:par>
                        <p:par>
                          <p:cTn id="48" fill="hold" nodeType="afterGroup">
                            <p:stCondLst>
                              <p:cond delay="1000"/>
                            </p:stCondLst>
                            <p:childTnLst>
                              <p:par>
                                <p:cTn id="49" presetID="22" presetClass="entr" presetSubtype="8" fill="hold" nodeType="afterEffect">
                                  <p:stCondLst>
                                    <p:cond delay="0"/>
                                  </p:stCondLst>
                                  <p:childTnLst>
                                    <p:set>
                                      <p:cBhvr>
                                        <p:cTn id="50" dur="1" fill="hold">
                                          <p:stCondLst>
                                            <p:cond delay="0"/>
                                          </p:stCondLst>
                                        </p:cTn>
                                        <p:tgtEl>
                                          <p:spTgt spid="46087"/>
                                        </p:tgtEl>
                                        <p:attrNameLst>
                                          <p:attrName>style.visibility</p:attrName>
                                        </p:attrNameLst>
                                      </p:cBhvr>
                                      <p:to>
                                        <p:strVal val="visible"/>
                                      </p:to>
                                    </p:set>
                                    <p:animEffect transition="in" filter="wipe(left)">
                                      <p:cBhvr>
                                        <p:cTn id="51" dur="1000"/>
                                        <p:tgtEl>
                                          <p:spTgt spid="46087"/>
                                        </p:tgtEl>
                                      </p:cBhvr>
                                    </p:animEffect>
                                  </p:childTnLst>
                                </p:cTn>
                              </p:par>
                            </p:childTnLst>
                          </p:cTn>
                        </p:par>
                        <p:par>
                          <p:cTn id="52" fill="hold" nodeType="afterGroup">
                            <p:stCondLst>
                              <p:cond delay="2000"/>
                            </p:stCondLst>
                            <p:childTnLst>
                              <p:par>
                                <p:cTn id="53" presetID="22" presetClass="entr" presetSubtype="8" fill="hold" nodeType="afterEffect">
                                  <p:stCondLst>
                                    <p:cond delay="0"/>
                                  </p:stCondLst>
                                  <p:childTnLst>
                                    <p:set>
                                      <p:cBhvr>
                                        <p:cTn id="54" dur="1" fill="hold">
                                          <p:stCondLst>
                                            <p:cond delay="0"/>
                                          </p:stCondLst>
                                        </p:cTn>
                                        <p:tgtEl>
                                          <p:spTgt spid="46090"/>
                                        </p:tgtEl>
                                        <p:attrNameLst>
                                          <p:attrName>style.visibility</p:attrName>
                                        </p:attrNameLst>
                                      </p:cBhvr>
                                      <p:to>
                                        <p:strVal val="visible"/>
                                      </p:to>
                                    </p:set>
                                    <p:animEffect transition="in" filter="wipe(left)">
                                      <p:cBhvr>
                                        <p:cTn id="55" dur="1000"/>
                                        <p:tgtEl>
                                          <p:spTgt spid="46090"/>
                                        </p:tgtEl>
                                      </p:cBhvr>
                                    </p:animEffect>
                                  </p:childTnLst>
                                </p:cTn>
                              </p:par>
                            </p:childTnLst>
                          </p:cTn>
                        </p:par>
                        <p:par>
                          <p:cTn id="56" fill="hold" nodeType="afterGroup">
                            <p:stCondLst>
                              <p:cond delay="3000"/>
                            </p:stCondLst>
                            <p:childTnLst>
                              <p:par>
                                <p:cTn id="57" presetID="22" presetClass="entr" presetSubtype="8" fill="hold" nodeType="afterEffect">
                                  <p:stCondLst>
                                    <p:cond delay="0"/>
                                  </p:stCondLst>
                                  <p:childTnLst>
                                    <p:set>
                                      <p:cBhvr>
                                        <p:cTn id="58" dur="1" fill="hold">
                                          <p:stCondLst>
                                            <p:cond delay="0"/>
                                          </p:stCondLst>
                                        </p:cTn>
                                        <p:tgtEl>
                                          <p:spTgt spid="46089"/>
                                        </p:tgtEl>
                                        <p:attrNameLst>
                                          <p:attrName>style.visibility</p:attrName>
                                        </p:attrNameLst>
                                      </p:cBhvr>
                                      <p:to>
                                        <p:strVal val="visible"/>
                                      </p:to>
                                    </p:set>
                                    <p:animEffect transition="in" filter="wipe(left)">
                                      <p:cBhvr>
                                        <p:cTn id="59" dur="1000"/>
                                        <p:tgtEl>
                                          <p:spTgt spid="46089"/>
                                        </p:tgtEl>
                                      </p:cBhvr>
                                    </p:animEffect>
                                  </p:childTnLst>
                                </p:cTn>
                              </p:par>
                            </p:childTnLst>
                          </p:cTn>
                        </p:par>
                        <p:par>
                          <p:cTn id="60" fill="hold" nodeType="afterGroup">
                            <p:stCondLst>
                              <p:cond delay="4000"/>
                            </p:stCondLst>
                            <p:childTnLst>
                              <p:par>
                                <p:cTn id="61" presetID="22" presetClass="entr" presetSubtype="8" fill="hold" nodeType="afterEffect">
                                  <p:stCondLst>
                                    <p:cond delay="0"/>
                                  </p:stCondLst>
                                  <p:childTnLst>
                                    <p:set>
                                      <p:cBhvr>
                                        <p:cTn id="62" dur="1" fill="hold">
                                          <p:stCondLst>
                                            <p:cond delay="0"/>
                                          </p:stCondLst>
                                        </p:cTn>
                                        <p:tgtEl>
                                          <p:spTgt spid="46082"/>
                                        </p:tgtEl>
                                        <p:attrNameLst>
                                          <p:attrName>style.visibility</p:attrName>
                                        </p:attrNameLst>
                                      </p:cBhvr>
                                      <p:to>
                                        <p:strVal val="visible"/>
                                      </p:to>
                                    </p:set>
                                    <p:animEffect transition="in" filter="wipe(left)">
                                      <p:cBhvr>
                                        <p:cTn id="63" dur="1000"/>
                                        <p:tgtEl>
                                          <p:spTgt spid="46082"/>
                                        </p:tgtEl>
                                      </p:cBhvr>
                                    </p:animEffect>
                                  </p:childTnLst>
                                </p:cTn>
                              </p:par>
                            </p:childTnLst>
                          </p:cTn>
                        </p:par>
                        <p:par>
                          <p:cTn id="64" fill="hold" nodeType="afterGroup">
                            <p:stCondLst>
                              <p:cond delay="5000"/>
                            </p:stCondLst>
                            <p:childTnLst>
                              <p:par>
                                <p:cTn id="65" presetID="22" presetClass="entr" presetSubtype="8" fill="hold" grpId="0" nodeType="afterEffect">
                                  <p:stCondLst>
                                    <p:cond delay="0"/>
                                  </p:stCondLst>
                                  <p:childTnLst>
                                    <p:set>
                                      <p:cBhvr>
                                        <p:cTn id="66" dur="1" fill="hold">
                                          <p:stCondLst>
                                            <p:cond delay="0"/>
                                          </p:stCondLst>
                                        </p:cTn>
                                        <p:tgtEl>
                                          <p:spTgt spid="17">
                                            <p:txEl>
                                              <p:pRg st="1" end="1"/>
                                            </p:txEl>
                                          </p:spTgt>
                                        </p:tgtEl>
                                        <p:attrNameLst>
                                          <p:attrName>style.visibility</p:attrName>
                                        </p:attrNameLst>
                                      </p:cBhvr>
                                      <p:to>
                                        <p:strVal val="visible"/>
                                      </p:to>
                                    </p:set>
                                    <p:animEffect transition="in" filter="wipe(left)">
                                      <p:cBhvr>
                                        <p:cTn id="67" dur="500"/>
                                        <p:tgtEl>
                                          <p:spTgt spid="17">
                                            <p:txEl>
                                              <p:pRg st="1" end="1"/>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7">
                                            <p:txEl>
                                              <p:pRg st="2" end="2"/>
                                            </p:txEl>
                                          </p:spTgt>
                                        </p:tgtEl>
                                        <p:attrNameLst>
                                          <p:attrName>style.visibility</p:attrName>
                                        </p:attrNameLst>
                                      </p:cBhvr>
                                      <p:to>
                                        <p:strVal val="visible"/>
                                      </p:to>
                                    </p:set>
                                    <p:animEffect transition="in" filter="wipe(left)">
                                      <p:cBhvr>
                                        <p:cTn id="72" dur="500"/>
                                        <p:tgtEl>
                                          <p:spTgt spid="17">
                                            <p:txEl>
                                              <p:pRg st="2" end="2"/>
                                            </p:txEl>
                                          </p:spTgt>
                                        </p:tgtEl>
                                      </p:cBhvr>
                                    </p:animEffect>
                                  </p:childTnLst>
                                </p:cTn>
                              </p:par>
                            </p:childTnLst>
                          </p:cTn>
                        </p:par>
                        <p:par>
                          <p:cTn id="73" fill="hold" nodeType="afterGroup">
                            <p:stCondLst>
                              <p:cond delay="500"/>
                            </p:stCondLst>
                            <p:childTnLst>
                              <p:par>
                                <p:cTn id="74" presetID="22" presetClass="entr" presetSubtype="2" fill="hold" nodeType="after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wipe(right)">
                                      <p:cBhvr>
                                        <p:cTn id="7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uiExpand="1" build="p" animBg="1"/>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3"/>
          <p:cNvSpPr>
            <a:spLocks noChangeArrowheads="1"/>
          </p:cNvSpPr>
          <p:nvPr/>
        </p:nvSpPr>
        <p:spPr bwMode="auto">
          <a:xfrm>
            <a:off x="0" y="0"/>
            <a:ext cx="9144000" cy="6553200"/>
          </a:xfrm>
          <a:prstGeom prst="rect">
            <a:avLst/>
          </a:prstGeom>
          <a:solidFill>
            <a:srgbClr val="FFF2B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en-US"/>
          </a:p>
        </p:txBody>
      </p:sp>
      <p:sp>
        <p:nvSpPr>
          <p:cNvPr id="11" name="TextBox 10"/>
          <p:cNvSpPr txBox="1">
            <a:spLocks noChangeArrowheads="1"/>
          </p:cNvSpPr>
          <p:nvPr/>
        </p:nvSpPr>
        <p:spPr bwMode="auto">
          <a:xfrm>
            <a:off x="457200" y="1010483"/>
            <a:ext cx="8229600" cy="42473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Palatino" pitchFamily="2" charset="0"/>
                <a:cs typeface="Arial" pitchFamily="34" charset="0"/>
              </a:defRPr>
            </a:lvl1pPr>
            <a:lvl2pPr marL="742950" indent="-285750" eaLnBrk="0" hangingPunct="0">
              <a:defRPr>
                <a:solidFill>
                  <a:schemeClr val="tx1"/>
                </a:solidFill>
                <a:latin typeface="Palatino" pitchFamily="2" charset="0"/>
                <a:cs typeface="Arial" pitchFamily="34" charset="0"/>
              </a:defRPr>
            </a:lvl2pPr>
            <a:lvl3pPr marL="1143000" indent="-228600" eaLnBrk="0" hangingPunct="0">
              <a:defRPr>
                <a:solidFill>
                  <a:schemeClr val="tx1"/>
                </a:solidFill>
                <a:latin typeface="Palatino" pitchFamily="2" charset="0"/>
                <a:cs typeface="Arial" pitchFamily="34" charset="0"/>
              </a:defRPr>
            </a:lvl3pPr>
            <a:lvl4pPr marL="1600200" indent="-228600" eaLnBrk="0" hangingPunct="0">
              <a:defRPr>
                <a:solidFill>
                  <a:schemeClr val="tx1"/>
                </a:solidFill>
                <a:latin typeface="Palatino" pitchFamily="2" charset="0"/>
                <a:cs typeface="Arial" pitchFamily="34" charset="0"/>
              </a:defRPr>
            </a:lvl4pPr>
            <a:lvl5pPr marL="2057400" indent="-228600" eaLnBrk="0" hangingPunct="0">
              <a:defRPr>
                <a:solidFill>
                  <a:schemeClr val="tx1"/>
                </a:solidFill>
                <a:latin typeface="Palatino" pitchFamily="2" charset="0"/>
                <a:cs typeface="Arial" pitchFamily="34" charset="0"/>
              </a:defRPr>
            </a:lvl5pPr>
            <a:lvl6pPr marL="2514600" indent="-228600" eaLnBrk="0" fontAlgn="base" hangingPunct="0">
              <a:spcBef>
                <a:spcPct val="0"/>
              </a:spcBef>
              <a:spcAft>
                <a:spcPct val="0"/>
              </a:spcAft>
              <a:defRPr>
                <a:solidFill>
                  <a:schemeClr val="tx1"/>
                </a:solidFill>
                <a:latin typeface="Palatino" pitchFamily="2" charset="0"/>
                <a:cs typeface="Arial" pitchFamily="34" charset="0"/>
              </a:defRPr>
            </a:lvl6pPr>
            <a:lvl7pPr marL="2971800" indent="-228600" eaLnBrk="0" fontAlgn="base" hangingPunct="0">
              <a:spcBef>
                <a:spcPct val="0"/>
              </a:spcBef>
              <a:spcAft>
                <a:spcPct val="0"/>
              </a:spcAft>
              <a:defRPr>
                <a:solidFill>
                  <a:schemeClr val="tx1"/>
                </a:solidFill>
                <a:latin typeface="Palatino" pitchFamily="2" charset="0"/>
                <a:cs typeface="Arial" pitchFamily="34" charset="0"/>
              </a:defRPr>
            </a:lvl7pPr>
            <a:lvl8pPr marL="3429000" indent="-228600" eaLnBrk="0" fontAlgn="base" hangingPunct="0">
              <a:spcBef>
                <a:spcPct val="0"/>
              </a:spcBef>
              <a:spcAft>
                <a:spcPct val="0"/>
              </a:spcAft>
              <a:defRPr>
                <a:solidFill>
                  <a:schemeClr val="tx1"/>
                </a:solidFill>
                <a:latin typeface="Palatino" pitchFamily="2" charset="0"/>
                <a:cs typeface="Arial" pitchFamily="34" charset="0"/>
              </a:defRPr>
            </a:lvl8pPr>
            <a:lvl9pPr marL="3886200" indent="-228600" eaLnBrk="0" fontAlgn="base" hangingPunct="0">
              <a:spcBef>
                <a:spcPct val="0"/>
              </a:spcBef>
              <a:spcAft>
                <a:spcPct val="0"/>
              </a:spcAft>
              <a:defRPr>
                <a:solidFill>
                  <a:schemeClr val="tx1"/>
                </a:solidFill>
                <a:latin typeface="Palatino" pitchFamily="2" charset="0"/>
                <a:cs typeface="Arial" pitchFamily="34" charset="0"/>
              </a:defRPr>
            </a:lvl9pPr>
          </a:lstStyle>
          <a:p>
            <a:pPr eaLnBrk="1" hangingPunct="1"/>
            <a:r>
              <a:rPr lang="en-US" dirty="0">
                <a:latin typeface="Palatino-Roman"/>
              </a:rPr>
              <a:t>From 1970 to 2010, the real (constant-dollar</a:t>
            </a:r>
            <a:r>
              <a:rPr lang="en-US" dirty="0" smtClean="0">
                <a:latin typeface="Palatino-Roman"/>
              </a:rPr>
              <a:t>)</a:t>
            </a:r>
            <a:br>
              <a:rPr lang="en-US" dirty="0" smtClean="0">
                <a:latin typeface="Palatino-Roman"/>
              </a:rPr>
            </a:br>
            <a:r>
              <a:rPr lang="en-US" dirty="0" smtClean="0">
                <a:latin typeface="Palatino-Roman"/>
              </a:rPr>
              <a:t>price </a:t>
            </a:r>
            <a:r>
              <a:rPr lang="en-US" dirty="0">
                <a:latin typeface="Palatino-Roman"/>
              </a:rPr>
              <a:t>of eggs fell by 55 percent, while the </a:t>
            </a:r>
            <a:r>
              <a:rPr lang="en-US" dirty="0" smtClean="0">
                <a:latin typeface="Palatino-Roman"/>
              </a:rPr>
              <a:t>real</a:t>
            </a:r>
            <a:br>
              <a:rPr lang="en-US" dirty="0" smtClean="0">
                <a:latin typeface="Palatino-Roman"/>
              </a:rPr>
            </a:br>
            <a:r>
              <a:rPr lang="en-US" dirty="0" smtClean="0">
                <a:latin typeface="Palatino-Roman"/>
              </a:rPr>
              <a:t>price </a:t>
            </a:r>
            <a:r>
              <a:rPr lang="en-US" dirty="0">
                <a:latin typeface="Palatino-Roman"/>
              </a:rPr>
              <a:t>of a college education rose by 82 percent.</a:t>
            </a:r>
          </a:p>
          <a:p>
            <a:pPr eaLnBrk="1" hangingPunct="1"/>
            <a:endParaRPr lang="en-US" dirty="0">
              <a:latin typeface="Palatino-Roman"/>
            </a:endParaRPr>
          </a:p>
          <a:p>
            <a:pPr eaLnBrk="1" hangingPunct="1"/>
            <a:r>
              <a:rPr lang="en-US" dirty="0">
                <a:latin typeface="Palatino-Roman"/>
              </a:rPr>
              <a:t>The mechanization of poultry farms </a:t>
            </a:r>
            <a:r>
              <a:rPr lang="en-US" dirty="0" smtClean="0">
                <a:latin typeface="Palatino-Roman"/>
              </a:rPr>
              <a:t>sharply</a:t>
            </a:r>
            <a:br>
              <a:rPr lang="en-US" dirty="0" smtClean="0">
                <a:latin typeface="Palatino-Roman"/>
              </a:rPr>
            </a:br>
            <a:r>
              <a:rPr lang="en-US" dirty="0" smtClean="0">
                <a:latin typeface="Palatino-Roman"/>
              </a:rPr>
              <a:t>reduced </a:t>
            </a:r>
            <a:r>
              <a:rPr lang="en-US" dirty="0">
                <a:latin typeface="Palatino-Roman"/>
              </a:rPr>
              <a:t>the cost of producing eggs, shifting </a:t>
            </a:r>
            <a:r>
              <a:rPr lang="en-US" dirty="0" smtClean="0">
                <a:latin typeface="Palatino-Roman"/>
              </a:rPr>
              <a:t>the</a:t>
            </a:r>
            <a:br>
              <a:rPr lang="en-US" dirty="0" smtClean="0">
                <a:latin typeface="Palatino-Roman"/>
              </a:rPr>
            </a:br>
            <a:r>
              <a:rPr lang="en-US" dirty="0" smtClean="0">
                <a:latin typeface="Palatino-Roman"/>
              </a:rPr>
              <a:t>supply </a:t>
            </a:r>
            <a:r>
              <a:rPr lang="en-US" dirty="0">
                <a:latin typeface="Palatino-Roman"/>
              </a:rPr>
              <a:t>curve downward. The demand curve </a:t>
            </a:r>
            <a:r>
              <a:rPr lang="en-US" dirty="0" smtClean="0">
                <a:latin typeface="Palatino-Roman"/>
              </a:rPr>
              <a:t>for</a:t>
            </a:r>
            <a:br>
              <a:rPr lang="en-US" dirty="0" smtClean="0">
                <a:latin typeface="Palatino-Roman"/>
              </a:rPr>
            </a:br>
            <a:r>
              <a:rPr lang="en-US" dirty="0" smtClean="0">
                <a:latin typeface="Palatino-Roman"/>
              </a:rPr>
              <a:t>eggs </a:t>
            </a:r>
            <a:r>
              <a:rPr lang="en-US" dirty="0">
                <a:latin typeface="Palatino-Roman"/>
              </a:rPr>
              <a:t>shifted to the left as a more </a:t>
            </a:r>
            <a:r>
              <a:rPr lang="en-US" dirty="0" smtClean="0">
                <a:latin typeface="Palatino-Roman"/>
              </a:rPr>
              <a:t>health-</a:t>
            </a:r>
            <a:br>
              <a:rPr lang="en-US" dirty="0" smtClean="0">
                <a:latin typeface="Palatino-Roman"/>
              </a:rPr>
            </a:br>
            <a:r>
              <a:rPr lang="en-US" dirty="0" smtClean="0">
                <a:latin typeface="Palatino-Roman"/>
              </a:rPr>
              <a:t>conscious </a:t>
            </a:r>
            <a:r>
              <a:rPr lang="en-US" dirty="0">
                <a:latin typeface="Palatino-Roman"/>
              </a:rPr>
              <a:t>population tended to avoid eggs.</a:t>
            </a:r>
          </a:p>
          <a:p>
            <a:pPr eaLnBrk="1" hangingPunct="1"/>
            <a:endParaRPr lang="en-US" dirty="0">
              <a:latin typeface="Palatino-Roman"/>
            </a:endParaRPr>
          </a:p>
          <a:p>
            <a:pPr eaLnBrk="1" hangingPunct="1"/>
            <a:r>
              <a:rPr lang="en-US" dirty="0">
                <a:latin typeface="Palatino-Roman"/>
              </a:rPr>
              <a:t>As for college, increases in the costs of equipping and maintaining modern classrooms, laboratories, and libraries, along with increases in faculty salaries, pushed the supply curve up. The demand curve shifted to the right as a larger percentage of a growing number of high school graduates decided that a college education was essential.</a:t>
            </a:r>
            <a:endParaRPr lang="en-US" dirty="0"/>
          </a:p>
        </p:txBody>
      </p:sp>
      <p:sp>
        <p:nvSpPr>
          <p:cNvPr id="12" name="Rectangle 6"/>
          <p:cNvSpPr>
            <a:spLocks noChangeArrowheads="1"/>
          </p:cNvSpPr>
          <p:nvPr/>
        </p:nvSpPr>
        <p:spPr bwMode="auto">
          <a:xfrm>
            <a:off x="685800" y="76200"/>
            <a:ext cx="1847850" cy="487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sz="2000">
                <a:solidFill>
                  <a:srgbClr val="007CB2"/>
                </a:solidFill>
                <a:latin typeface="Arial" pitchFamily="34" charset="0"/>
              </a:rPr>
              <a:t>EXAMPLE 2.1 </a:t>
            </a:r>
          </a:p>
        </p:txBody>
      </p:sp>
      <p:cxnSp>
        <p:nvCxnSpPr>
          <p:cNvPr id="13" name="Straight Connector 12"/>
          <p:cNvCxnSpPr>
            <a:cxnSpLocks noChangeShapeType="1"/>
          </p:cNvCxnSpPr>
          <p:nvPr/>
        </p:nvCxnSpPr>
        <p:spPr bwMode="auto">
          <a:xfrm flipH="1">
            <a:off x="685800" y="533400"/>
            <a:ext cx="1847850" cy="0"/>
          </a:xfrm>
          <a:prstGeom prst="line">
            <a:avLst/>
          </a:prstGeom>
          <a:noFill/>
          <a:ln w="50800" algn="ctr">
            <a:solidFill>
              <a:srgbClr val="007CB2"/>
            </a:solidFill>
            <a:round/>
            <a:headEnd/>
            <a:tailEnd/>
          </a:ln>
          <a:extLst>
            <a:ext uri="{909E8E84-426E-40DD-AFC4-6F175D3DCCD1}">
              <a14:hiddenFill xmlns:a14="http://schemas.microsoft.com/office/drawing/2010/main" xmlns="">
                <a:noFill/>
              </a14:hiddenFill>
            </a:ext>
          </a:extLst>
        </p:spPr>
      </p:cxnSp>
      <p:sp>
        <p:nvSpPr>
          <p:cNvPr id="14" name="Rectangle 6"/>
          <p:cNvSpPr>
            <a:spLocks noChangeArrowheads="1"/>
          </p:cNvSpPr>
          <p:nvPr/>
        </p:nvSpPr>
        <p:spPr bwMode="auto">
          <a:xfrm>
            <a:off x="2647950" y="219075"/>
            <a:ext cx="5810250" cy="542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sz="2000" b="1" dirty="0">
                <a:solidFill>
                  <a:srgbClr val="007CB2"/>
                </a:solidFill>
                <a:latin typeface="Arial" pitchFamily="34" charset="0"/>
              </a:rPr>
              <a:t>THE PRICE OF EGGS AND THE PRICE OF A COLLEGE EDUCATION REVISITED</a:t>
            </a:r>
          </a:p>
        </p:txBody>
      </p:sp>
      <p:pic>
        <p:nvPicPr>
          <p:cNvPr id="16396" name="Picture 1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715000" y="1086683"/>
            <a:ext cx="3148013" cy="2098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500"/>
                                        <p:tgtEl>
                                          <p:spTgt spid="13"/>
                                        </p:tgtEl>
                                      </p:cBhvr>
                                    </p:animEffect>
                                  </p:childTnLst>
                                </p:cTn>
                              </p:par>
                            </p:childTnLst>
                          </p:cTn>
                        </p:par>
                        <p:par>
                          <p:cTn id="15" fill="hold" nodeType="afterGroup">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par>
                          <p:cTn id="19" fill="hold" nodeType="afterGroup">
                            <p:stCondLst>
                              <p:cond delay="1500"/>
                            </p:stCondLst>
                            <p:childTnLst>
                              <p:par>
                                <p:cTn id="20" presetID="10" presetClass="entr" presetSubtype="0" fill="hold" nodeType="afterEffect">
                                  <p:stCondLst>
                                    <p:cond delay="0"/>
                                  </p:stCondLst>
                                  <p:childTnLst>
                                    <p:set>
                                      <p:cBhvr>
                                        <p:cTn id="21" dur="1" fill="hold">
                                          <p:stCondLst>
                                            <p:cond delay="0"/>
                                          </p:stCondLst>
                                        </p:cTn>
                                        <p:tgtEl>
                                          <p:spTgt spid="16396"/>
                                        </p:tgtEl>
                                        <p:attrNameLst>
                                          <p:attrName>style.visibility</p:attrName>
                                        </p:attrNameLst>
                                      </p:cBhvr>
                                      <p:to>
                                        <p:strVal val="visible"/>
                                      </p:to>
                                    </p:set>
                                    <p:animEffect transition="in" filter="fade">
                                      <p:cBhvr>
                                        <p:cTn id="22" dur="500"/>
                                        <p:tgtEl>
                                          <p:spTgt spid="16396"/>
                                        </p:tgtEl>
                                      </p:cBhvr>
                                    </p:animEffect>
                                  </p:childTnLst>
                                </p:cTn>
                              </p:par>
                            </p:childTnLst>
                          </p:cTn>
                        </p:par>
                        <p:par>
                          <p:cTn id="23" fill="hold" nodeType="afterGroup">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Effect transition="in" filter="wipe(left)">
                                      <p:cBhvr>
                                        <p:cTn id="26" dur="500"/>
                                        <p:tgtEl>
                                          <p:spTgt spid="11">
                                            <p:txEl>
                                              <p:pRg st="0" end="0"/>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1">
                                            <p:txEl>
                                              <p:pRg st="2" end="2"/>
                                            </p:txEl>
                                          </p:spTgt>
                                        </p:tgtEl>
                                        <p:attrNameLst>
                                          <p:attrName>style.visibility</p:attrName>
                                        </p:attrNameLst>
                                      </p:cBhvr>
                                      <p:to>
                                        <p:strVal val="visible"/>
                                      </p:to>
                                    </p:set>
                                    <p:animEffect transition="in" filter="wipe(left)">
                                      <p:cBhvr>
                                        <p:cTn id="31" dur="500"/>
                                        <p:tgtEl>
                                          <p:spTgt spid="11">
                                            <p:txEl>
                                              <p:pRg st="2" end="2"/>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1">
                                            <p:txEl>
                                              <p:pRg st="4" end="4"/>
                                            </p:txEl>
                                          </p:spTgt>
                                        </p:tgtEl>
                                        <p:attrNameLst>
                                          <p:attrName>style.visibility</p:attrName>
                                        </p:attrNameLst>
                                      </p:cBhvr>
                                      <p:to>
                                        <p:strVal val="visible"/>
                                      </p:to>
                                    </p:set>
                                    <p:animEffect transition="in" filter="wipe(left)">
                                      <p:cBhvr>
                                        <p:cTn id="36"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1" grpId="0" build="p"/>
      <p:bldP spid="12"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3"/>
          <p:cNvSpPr>
            <a:spLocks noChangeArrowheads="1"/>
          </p:cNvSpPr>
          <p:nvPr/>
        </p:nvSpPr>
        <p:spPr bwMode="auto">
          <a:xfrm>
            <a:off x="0" y="0"/>
            <a:ext cx="9144000" cy="6553200"/>
          </a:xfrm>
          <a:prstGeom prst="rect">
            <a:avLst/>
          </a:prstGeom>
          <a:solidFill>
            <a:srgbClr val="FFF2B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en-US"/>
          </a:p>
        </p:txBody>
      </p:sp>
      <p:sp>
        <p:nvSpPr>
          <p:cNvPr id="17411" name="Rectangle 6"/>
          <p:cNvSpPr>
            <a:spLocks noChangeArrowheads="1"/>
          </p:cNvSpPr>
          <p:nvPr/>
        </p:nvSpPr>
        <p:spPr bwMode="auto">
          <a:xfrm>
            <a:off x="685800" y="76200"/>
            <a:ext cx="1847850" cy="487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sz="2000">
                <a:solidFill>
                  <a:srgbClr val="007CB2"/>
                </a:solidFill>
                <a:latin typeface="Arial" pitchFamily="34" charset="0"/>
              </a:rPr>
              <a:t>EXAMPLE 2.1 </a:t>
            </a:r>
          </a:p>
        </p:txBody>
      </p:sp>
      <p:cxnSp>
        <p:nvCxnSpPr>
          <p:cNvPr id="17412" name="Straight Connector 26"/>
          <p:cNvCxnSpPr>
            <a:cxnSpLocks noChangeShapeType="1"/>
          </p:cNvCxnSpPr>
          <p:nvPr/>
        </p:nvCxnSpPr>
        <p:spPr bwMode="auto">
          <a:xfrm flipH="1">
            <a:off x="685800" y="533400"/>
            <a:ext cx="1847850" cy="0"/>
          </a:xfrm>
          <a:prstGeom prst="line">
            <a:avLst/>
          </a:prstGeom>
          <a:noFill/>
          <a:ln w="50800" algn="ctr">
            <a:solidFill>
              <a:srgbClr val="007CB2"/>
            </a:solidFill>
            <a:round/>
            <a:headEnd/>
            <a:tailEnd/>
          </a:ln>
          <a:extLst>
            <a:ext uri="{909E8E84-426E-40DD-AFC4-6F175D3DCCD1}">
              <a14:hiddenFill xmlns:a14="http://schemas.microsoft.com/office/drawing/2010/main" xmlns="">
                <a:noFill/>
              </a14:hiddenFill>
            </a:ext>
          </a:extLst>
        </p:spPr>
      </p:cxnSp>
      <p:sp>
        <p:nvSpPr>
          <p:cNvPr id="17413" name="Rectangle 6"/>
          <p:cNvSpPr>
            <a:spLocks noChangeArrowheads="1"/>
          </p:cNvSpPr>
          <p:nvPr/>
        </p:nvSpPr>
        <p:spPr bwMode="auto">
          <a:xfrm>
            <a:off x="2647950" y="0"/>
            <a:ext cx="634365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sz="2000" b="1" dirty="0">
                <a:solidFill>
                  <a:srgbClr val="007CB2"/>
                </a:solidFill>
                <a:latin typeface="Arial" pitchFamily="34" charset="0"/>
              </a:rPr>
              <a:t>THE PRICE OF EGGS AND THE PRICE OF A COLLEGE EDUCATION </a:t>
            </a:r>
            <a:r>
              <a:rPr lang="en-US" sz="2000" b="1" dirty="0" smtClean="0">
                <a:solidFill>
                  <a:srgbClr val="007CB2"/>
                </a:solidFill>
                <a:latin typeface="Arial" pitchFamily="34" charset="0"/>
              </a:rPr>
              <a:t>REVISITED</a:t>
            </a:r>
            <a:endParaRPr lang="en-US" sz="2000" b="1" dirty="0">
              <a:solidFill>
                <a:srgbClr val="007CB2"/>
              </a:solidFill>
              <a:latin typeface="Arial" pitchFamily="34" charset="0"/>
            </a:endParaRPr>
          </a:p>
        </p:txBody>
      </p:sp>
      <p:sp>
        <p:nvSpPr>
          <p:cNvPr id="21" name="Rectangle 20"/>
          <p:cNvSpPr>
            <a:spLocks noChangeArrowheads="1"/>
          </p:cNvSpPr>
          <p:nvPr/>
        </p:nvSpPr>
        <p:spPr bwMode="auto">
          <a:xfrm>
            <a:off x="462104" y="1143001"/>
            <a:ext cx="8529495" cy="3505200"/>
          </a:xfrm>
          <a:prstGeom prst="rect">
            <a:avLst/>
          </a:prstGeom>
          <a:solidFill>
            <a:schemeClr val="bg1"/>
          </a:solidFill>
          <a:ln>
            <a:noFill/>
          </a:ln>
          <a:extLst>
            <a:ext uri="{91240B29-F687-4F45-9708-019B960494DF}">
              <a14:hiddenLine xmlns:a14="http://schemas.microsoft.com/office/drawing/2010/main" xmlns="" w="9525" algn="ctr">
                <a:solidFill>
                  <a:srgbClr val="000000"/>
                </a:solidFill>
                <a:round/>
                <a:headEnd/>
                <a:tailEnd/>
              </a14:hiddenLine>
            </a:ext>
          </a:extLst>
        </p:spPr>
        <p:txBody>
          <a:bodyPr/>
          <a:lstStyle/>
          <a:p>
            <a:pPr indent="290513">
              <a:buFontTx/>
              <a:buAutoNum type="arabicPeriod"/>
            </a:pPr>
            <a:endParaRPr lang="en-US"/>
          </a:p>
        </p:txBody>
      </p:sp>
      <p:sp>
        <p:nvSpPr>
          <p:cNvPr id="22" name="Rectangle 5"/>
          <p:cNvSpPr>
            <a:spLocks noChangeArrowheads="1"/>
          </p:cNvSpPr>
          <p:nvPr/>
        </p:nvSpPr>
        <p:spPr bwMode="auto">
          <a:xfrm>
            <a:off x="590550" y="4710752"/>
            <a:ext cx="24574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nchor="ctr"/>
          <a:lstStyle/>
          <a:p>
            <a:pPr>
              <a:spcBef>
                <a:spcPct val="20000"/>
              </a:spcBef>
            </a:pPr>
            <a:r>
              <a:rPr lang="en-US" sz="1600" b="1" dirty="0">
                <a:latin typeface="Arial" pitchFamily="34" charset="0"/>
              </a:rPr>
              <a:t>(a) MARKET FOR EGGS</a:t>
            </a:r>
          </a:p>
        </p:txBody>
      </p:sp>
      <p:sp>
        <p:nvSpPr>
          <p:cNvPr id="23" name="Rectangle 4"/>
          <p:cNvSpPr>
            <a:spLocks noChangeArrowheads="1"/>
          </p:cNvSpPr>
          <p:nvPr/>
        </p:nvSpPr>
        <p:spPr bwMode="auto">
          <a:xfrm>
            <a:off x="514350" y="4993944"/>
            <a:ext cx="375285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1600" b="1" dirty="0" smtClean="0">
                <a:latin typeface="+mn-lt"/>
              </a:rPr>
              <a:t>(a) </a:t>
            </a:r>
            <a:r>
              <a:rPr lang="en-US" sz="1600" dirty="0" smtClean="0">
                <a:latin typeface="+mn-lt"/>
              </a:rPr>
              <a:t>The </a:t>
            </a:r>
            <a:r>
              <a:rPr lang="en-US" sz="1600" dirty="0">
                <a:latin typeface="+mn-lt"/>
              </a:rPr>
              <a:t>supply curve for eggs shifted downward as production costs fell; the demand curve shifted to the left as </a:t>
            </a:r>
            <a:r>
              <a:rPr lang="en-US" sz="1600" dirty="0" smtClean="0">
                <a:latin typeface="+mn-lt"/>
              </a:rPr>
              <a:t>consumer preferences </a:t>
            </a:r>
            <a:r>
              <a:rPr lang="en-US" sz="1600" dirty="0">
                <a:latin typeface="+mn-lt"/>
              </a:rPr>
              <a:t>changed. </a:t>
            </a:r>
            <a:r>
              <a:rPr lang="en-US" sz="1600" dirty="0" smtClean="0">
                <a:latin typeface="+mn-lt"/>
              </a:rPr>
              <a:t>As </a:t>
            </a:r>
            <a:r>
              <a:rPr lang="en-US" sz="1600" dirty="0">
                <a:latin typeface="+mn-lt"/>
              </a:rPr>
              <a:t>a result, the real price of eggs fell sharply and egg consumption rose</a:t>
            </a:r>
            <a:r>
              <a:rPr lang="en-US" sz="1600" dirty="0" smtClean="0">
                <a:latin typeface="+mn-lt"/>
              </a:rPr>
              <a:t>.</a:t>
            </a:r>
          </a:p>
        </p:txBody>
      </p:sp>
      <p:sp>
        <p:nvSpPr>
          <p:cNvPr id="24" name="Rectangle 10"/>
          <p:cNvSpPr>
            <a:spLocks noChangeArrowheads="1"/>
          </p:cNvSpPr>
          <p:nvPr/>
        </p:nvSpPr>
        <p:spPr bwMode="auto">
          <a:xfrm>
            <a:off x="609600" y="762000"/>
            <a:ext cx="15240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nchor="ctr"/>
          <a:lstStyle/>
          <a:p>
            <a:pPr marL="342900" indent="-342900">
              <a:spcBef>
                <a:spcPct val="20000"/>
              </a:spcBef>
            </a:pPr>
            <a:r>
              <a:rPr lang="en-US" sz="2000" b="1" dirty="0">
                <a:solidFill>
                  <a:srgbClr val="ED1B2F"/>
                </a:solidFill>
                <a:latin typeface="Arial" pitchFamily="34" charset="0"/>
              </a:rPr>
              <a:t>F</a:t>
            </a:r>
            <a:r>
              <a:rPr lang="en-US" sz="1600" b="1" dirty="0">
                <a:solidFill>
                  <a:srgbClr val="ED1B2F"/>
                </a:solidFill>
                <a:latin typeface="Arial" pitchFamily="34" charset="0"/>
              </a:rPr>
              <a:t>IGURE </a:t>
            </a:r>
            <a:r>
              <a:rPr lang="en-US" sz="2000" b="1" dirty="0">
                <a:solidFill>
                  <a:srgbClr val="ED1B2F"/>
                </a:solidFill>
                <a:latin typeface="Arial" pitchFamily="34" charset="0"/>
              </a:rPr>
              <a:t>2.7</a:t>
            </a:r>
          </a:p>
        </p:txBody>
      </p:sp>
      <p:cxnSp>
        <p:nvCxnSpPr>
          <p:cNvPr id="17429" name="Straight Connector 26"/>
          <p:cNvCxnSpPr>
            <a:cxnSpLocks noChangeShapeType="1"/>
          </p:cNvCxnSpPr>
          <p:nvPr/>
        </p:nvCxnSpPr>
        <p:spPr bwMode="auto">
          <a:xfrm>
            <a:off x="0" y="6553200"/>
            <a:ext cx="9144000" cy="0"/>
          </a:xfrm>
          <a:prstGeom prst="line">
            <a:avLst/>
          </a:prstGeom>
          <a:noFill/>
          <a:ln w="34925">
            <a:solidFill>
              <a:srgbClr val="F4792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0" name="Rectangle 4"/>
          <p:cNvSpPr>
            <a:spLocks noChangeArrowheads="1"/>
          </p:cNvSpPr>
          <p:nvPr/>
        </p:nvSpPr>
        <p:spPr bwMode="auto">
          <a:xfrm>
            <a:off x="4267200" y="4993944"/>
            <a:ext cx="4800600"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1600" b="1" dirty="0" smtClean="0">
                <a:latin typeface="+mn-lt"/>
              </a:rPr>
              <a:t>(</a:t>
            </a:r>
            <a:r>
              <a:rPr lang="en-US" sz="1600" b="1" dirty="0">
                <a:latin typeface="+mn-lt"/>
              </a:rPr>
              <a:t>b) </a:t>
            </a:r>
            <a:r>
              <a:rPr lang="en-US" sz="1600" dirty="0">
                <a:latin typeface="+mn-lt"/>
              </a:rPr>
              <a:t>The </a:t>
            </a:r>
            <a:r>
              <a:rPr lang="en-US" sz="1600" dirty="0" smtClean="0">
                <a:latin typeface="+mn-lt"/>
              </a:rPr>
              <a:t>supply curve </a:t>
            </a:r>
            <a:r>
              <a:rPr lang="en-US" sz="1600" dirty="0">
                <a:latin typeface="+mn-lt"/>
              </a:rPr>
              <a:t>for </a:t>
            </a:r>
            <a:r>
              <a:rPr lang="en-US" sz="1600" dirty="0" smtClean="0">
                <a:latin typeface="+mn-lt"/>
              </a:rPr>
              <a:t>a college </a:t>
            </a:r>
            <a:r>
              <a:rPr lang="en-US" sz="1600" dirty="0">
                <a:latin typeface="+mn-lt"/>
              </a:rPr>
              <a:t>education shifted up as the costs of equipment, maintenance, and staffing rose. The demand curve shifted to </a:t>
            </a:r>
            <a:r>
              <a:rPr lang="en-US" sz="1600" dirty="0" smtClean="0">
                <a:latin typeface="+mn-lt"/>
              </a:rPr>
              <a:t>the right </a:t>
            </a:r>
            <a:r>
              <a:rPr lang="en-US" sz="1600" dirty="0">
                <a:latin typeface="+mn-lt"/>
              </a:rPr>
              <a:t>as a growing number of high school graduates desired a college education. As a result, both price and </a:t>
            </a:r>
            <a:r>
              <a:rPr lang="en-US" sz="1600" dirty="0" smtClean="0">
                <a:latin typeface="+mn-lt"/>
              </a:rPr>
              <a:t>enrollments rose </a:t>
            </a:r>
            <a:r>
              <a:rPr lang="en-US" sz="1600" dirty="0">
                <a:latin typeface="+mn-lt"/>
              </a:rPr>
              <a:t>sharply.</a:t>
            </a:r>
          </a:p>
        </p:txBody>
      </p:sp>
      <p:sp>
        <p:nvSpPr>
          <p:cNvPr id="31" name="Rectangle 5"/>
          <p:cNvSpPr>
            <a:spLocks noChangeArrowheads="1"/>
          </p:cNvSpPr>
          <p:nvPr/>
        </p:nvSpPr>
        <p:spPr bwMode="auto">
          <a:xfrm>
            <a:off x="4343401" y="4710752"/>
            <a:ext cx="4724399"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nchor="ctr"/>
          <a:lstStyle/>
          <a:p>
            <a:pPr>
              <a:spcBef>
                <a:spcPct val="20000"/>
              </a:spcBef>
            </a:pPr>
            <a:r>
              <a:rPr lang="en-US" sz="1600" b="1" dirty="0" smtClean="0">
                <a:latin typeface="Arial" pitchFamily="34" charset="0"/>
              </a:rPr>
              <a:t>(b) MARKET FOR COLLEGE EDUCATION</a:t>
            </a:r>
            <a:endParaRPr lang="en-US" sz="1600" b="1" dirty="0">
              <a:latin typeface="Arial"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85800" y="1147763"/>
            <a:ext cx="3124200" cy="349567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85800" y="1147763"/>
            <a:ext cx="3124200" cy="349567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85800" y="1147763"/>
            <a:ext cx="3124200" cy="349567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85800" y="1147763"/>
            <a:ext cx="3124200" cy="3495675"/>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685800" y="1147763"/>
            <a:ext cx="3124200" cy="3495675"/>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685800" y="1147763"/>
            <a:ext cx="3124200" cy="3495675"/>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685800" y="1147763"/>
            <a:ext cx="3124200" cy="3495675"/>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4724400" y="1127811"/>
            <a:ext cx="3400425" cy="3505200"/>
          </a:xfrm>
          <a:prstGeom prst="rect">
            <a:avLst/>
          </a:prstGeom>
        </p:spPr>
      </p:pic>
      <p:pic>
        <p:nvPicPr>
          <p:cNvPr id="14" name="Picture 13"/>
          <p:cNvPicPr>
            <a:picLocks noChangeAspect="1"/>
          </p:cNvPicPr>
          <p:nvPr/>
        </p:nvPicPr>
        <p:blipFill>
          <a:blip r:embed="rId10">
            <a:extLst>
              <a:ext uri="{28A0092B-C50C-407E-A947-70E740481C1C}">
                <a14:useLocalDpi xmlns:a14="http://schemas.microsoft.com/office/drawing/2010/main" xmlns="" val="0"/>
              </a:ext>
            </a:extLst>
          </a:blip>
          <a:stretch>
            <a:fillRect/>
          </a:stretch>
        </p:blipFill>
        <p:spPr>
          <a:xfrm>
            <a:off x="4724400" y="1127811"/>
            <a:ext cx="3400425" cy="3505200"/>
          </a:xfrm>
          <a:prstGeom prst="rect">
            <a:avLst/>
          </a:prstGeom>
        </p:spPr>
      </p:pic>
      <p:pic>
        <p:nvPicPr>
          <p:cNvPr id="15" name="Picture 14"/>
          <p:cNvPicPr>
            <a:picLocks noChangeAspect="1"/>
          </p:cNvPicPr>
          <p:nvPr/>
        </p:nvPicPr>
        <p:blipFill>
          <a:blip r:embed="rId11">
            <a:extLst>
              <a:ext uri="{28A0092B-C50C-407E-A947-70E740481C1C}">
                <a14:useLocalDpi xmlns:a14="http://schemas.microsoft.com/office/drawing/2010/main" xmlns="" val="0"/>
              </a:ext>
            </a:extLst>
          </a:blip>
          <a:stretch>
            <a:fillRect/>
          </a:stretch>
        </p:blipFill>
        <p:spPr>
          <a:xfrm>
            <a:off x="4724400" y="1127811"/>
            <a:ext cx="3400425" cy="3505200"/>
          </a:xfrm>
          <a:prstGeom prst="rect">
            <a:avLst/>
          </a:prstGeom>
        </p:spPr>
      </p:pic>
      <p:pic>
        <p:nvPicPr>
          <p:cNvPr id="16" name="Picture 15"/>
          <p:cNvPicPr>
            <a:picLocks noChangeAspect="1"/>
          </p:cNvPicPr>
          <p:nvPr/>
        </p:nvPicPr>
        <p:blipFill>
          <a:blip r:embed="rId12">
            <a:extLst>
              <a:ext uri="{28A0092B-C50C-407E-A947-70E740481C1C}">
                <a14:useLocalDpi xmlns:a14="http://schemas.microsoft.com/office/drawing/2010/main" xmlns="" val="0"/>
              </a:ext>
            </a:extLst>
          </a:blip>
          <a:stretch>
            <a:fillRect/>
          </a:stretch>
        </p:blipFill>
        <p:spPr>
          <a:xfrm>
            <a:off x="4724400" y="1127811"/>
            <a:ext cx="3400425" cy="3505200"/>
          </a:xfrm>
          <a:prstGeom prst="rect">
            <a:avLst/>
          </a:prstGeom>
        </p:spPr>
      </p:pic>
      <p:pic>
        <p:nvPicPr>
          <p:cNvPr id="17" name="Picture 16"/>
          <p:cNvPicPr>
            <a:picLocks noChangeAspect="1"/>
          </p:cNvPicPr>
          <p:nvPr/>
        </p:nvPicPr>
        <p:blipFill>
          <a:blip r:embed="rId13">
            <a:extLst>
              <a:ext uri="{28A0092B-C50C-407E-A947-70E740481C1C}">
                <a14:useLocalDpi xmlns:a14="http://schemas.microsoft.com/office/drawing/2010/main" xmlns="" val="0"/>
              </a:ext>
            </a:extLst>
          </a:blip>
          <a:stretch>
            <a:fillRect/>
          </a:stretch>
        </p:blipFill>
        <p:spPr>
          <a:xfrm>
            <a:off x="4724400" y="1127811"/>
            <a:ext cx="3400425" cy="3505200"/>
          </a:xfrm>
          <a:prstGeom prst="rect">
            <a:avLst/>
          </a:prstGeom>
        </p:spPr>
      </p:pic>
      <p:pic>
        <p:nvPicPr>
          <p:cNvPr id="20" name="Picture 19"/>
          <p:cNvPicPr>
            <a:picLocks noChangeAspect="1"/>
          </p:cNvPicPr>
          <p:nvPr/>
        </p:nvPicPr>
        <p:blipFill>
          <a:blip r:embed="rId14">
            <a:extLst>
              <a:ext uri="{28A0092B-C50C-407E-A947-70E740481C1C}">
                <a14:useLocalDpi xmlns:a14="http://schemas.microsoft.com/office/drawing/2010/main" xmlns="" val="0"/>
              </a:ext>
            </a:extLst>
          </a:blip>
          <a:stretch>
            <a:fillRect/>
          </a:stretch>
        </p:blipFill>
        <p:spPr>
          <a:xfrm>
            <a:off x="4724400" y="1127811"/>
            <a:ext cx="3400425" cy="3505200"/>
          </a:xfrm>
          <a:prstGeom prst="rect">
            <a:avLst/>
          </a:prstGeom>
        </p:spPr>
      </p:pic>
      <p:pic>
        <p:nvPicPr>
          <p:cNvPr id="25" name="Picture 24"/>
          <p:cNvPicPr>
            <a:picLocks noChangeAspect="1"/>
          </p:cNvPicPr>
          <p:nvPr/>
        </p:nvPicPr>
        <p:blipFill>
          <a:blip r:embed="rId15">
            <a:extLst>
              <a:ext uri="{28A0092B-C50C-407E-A947-70E740481C1C}">
                <a14:useLocalDpi xmlns:a14="http://schemas.microsoft.com/office/drawing/2010/main" xmlns="" val="0"/>
              </a:ext>
            </a:extLst>
          </a:blip>
          <a:stretch>
            <a:fillRect/>
          </a:stretch>
        </p:blipFill>
        <p:spPr>
          <a:xfrm>
            <a:off x="4724400" y="1127811"/>
            <a:ext cx="3400425" cy="3505200"/>
          </a:xfrm>
          <a:prstGeom prst="rect">
            <a:avLst/>
          </a:prstGeom>
        </p:spPr>
      </p:pic>
      <p:grpSp>
        <p:nvGrpSpPr>
          <p:cNvPr id="50177" name="Group 50176"/>
          <p:cNvGrpSpPr/>
          <p:nvPr/>
        </p:nvGrpSpPr>
        <p:grpSpPr>
          <a:xfrm>
            <a:off x="361950" y="762000"/>
            <a:ext cx="193983" cy="5715000"/>
            <a:chOff x="415618" y="762000"/>
            <a:chExt cx="193983" cy="5715000"/>
          </a:xfrm>
        </p:grpSpPr>
        <p:cxnSp>
          <p:nvCxnSpPr>
            <p:cNvPr id="17433" name="Straight Connector 21"/>
            <p:cNvCxnSpPr>
              <a:cxnSpLocks noChangeShapeType="1"/>
            </p:cNvCxnSpPr>
            <p:nvPr/>
          </p:nvCxnSpPr>
          <p:spPr bwMode="auto">
            <a:xfrm rot="16200000">
              <a:off x="515772" y="668171"/>
              <a:ext cx="0" cy="187658"/>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grpSp>
          <p:nvGrpSpPr>
            <p:cNvPr id="50176" name="Group 50175"/>
            <p:cNvGrpSpPr/>
            <p:nvPr/>
          </p:nvGrpSpPr>
          <p:grpSpPr>
            <a:xfrm>
              <a:off x="415618" y="762000"/>
              <a:ext cx="187658" cy="5715000"/>
              <a:chOff x="415618" y="838200"/>
              <a:chExt cx="187658" cy="5638800"/>
            </a:xfrm>
          </p:grpSpPr>
          <p:cxnSp>
            <p:nvCxnSpPr>
              <p:cNvPr id="17432" name="Straight Connector 19"/>
              <p:cNvCxnSpPr>
                <a:cxnSpLocks noChangeShapeType="1"/>
              </p:cNvCxnSpPr>
              <p:nvPr/>
            </p:nvCxnSpPr>
            <p:spPr bwMode="auto">
              <a:xfrm flipV="1">
                <a:off x="512840" y="838200"/>
                <a:ext cx="0" cy="563880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cxnSp>
            <p:nvCxnSpPr>
              <p:cNvPr id="49" name="Straight Connector 21"/>
              <p:cNvCxnSpPr>
                <a:cxnSpLocks noChangeShapeType="1"/>
              </p:cNvCxnSpPr>
              <p:nvPr/>
            </p:nvCxnSpPr>
            <p:spPr bwMode="auto">
              <a:xfrm rot="16200000">
                <a:off x="509447" y="6383171"/>
                <a:ext cx="0" cy="187658"/>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par>
                                <p:cTn id="20" presetID="22" presetClass="entr" presetSubtype="1"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3500"/>
                            </p:stCondLst>
                            <p:childTnLst>
                              <p:par>
                                <p:cTn id="36" presetID="22" presetClass="entr" presetSubtype="8"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par>
                          <p:cTn id="43" fill="hold" nodeType="afterGroup">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23">
                                            <p:txEl>
                                              <p:pRg st="0" end="0"/>
                                            </p:txEl>
                                          </p:spTgt>
                                        </p:tgtEl>
                                        <p:attrNameLst>
                                          <p:attrName>style.visibility</p:attrName>
                                        </p:attrNameLst>
                                      </p:cBhvr>
                                      <p:to>
                                        <p:strVal val="visible"/>
                                      </p:to>
                                    </p:set>
                                    <p:animEffect transition="in" filter="wipe(left)">
                                      <p:cBhvr>
                                        <p:cTn id="46" dur="500"/>
                                        <p:tgtEl>
                                          <p:spTgt spid="23">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00"/>
                            </p:stCondLst>
                            <p:childTnLst>
                              <p:par>
                                <p:cTn id="53" presetID="22" presetClass="entr" presetSubtype="4" fill="hold"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wipe(down)">
                                      <p:cBhvr>
                                        <p:cTn id="55" dur="500"/>
                                        <p:tgtEl>
                                          <p:spTgt spid="13"/>
                                        </p:tgtEl>
                                      </p:cBhvr>
                                    </p:animEffect>
                                  </p:childTnLst>
                                </p:cTn>
                              </p:par>
                            </p:childTnLst>
                          </p:cTn>
                        </p:par>
                        <p:par>
                          <p:cTn id="56" fill="hold">
                            <p:stCondLst>
                              <p:cond delay="1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15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2000"/>
                            </p:stCondLst>
                            <p:childTnLst>
                              <p:par>
                                <p:cTn id="65" presetID="22" presetClass="entr" presetSubtype="8" fill="hold"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left)">
                                      <p:cBhvr>
                                        <p:cTn id="67" dur="500"/>
                                        <p:tgtEl>
                                          <p:spTgt spid="16"/>
                                        </p:tgtEl>
                                      </p:cBhvr>
                                    </p:animEffect>
                                  </p:childTnLst>
                                </p:cTn>
                              </p:par>
                            </p:childTnLst>
                          </p:cTn>
                        </p:par>
                        <p:par>
                          <p:cTn id="68" fill="hold">
                            <p:stCondLst>
                              <p:cond delay="2500"/>
                            </p:stCondLst>
                            <p:childTnLst>
                              <p:par>
                                <p:cTn id="69" presetID="22" presetClass="entr" presetSubtype="8" fill="hold"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wipe(left)">
                                      <p:cBhvr>
                                        <p:cTn id="71" dur="500"/>
                                        <p:tgtEl>
                                          <p:spTgt spid="17"/>
                                        </p:tgtEl>
                                      </p:cBhvr>
                                    </p:animEffect>
                                  </p:childTnLst>
                                </p:cTn>
                              </p:par>
                            </p:childTnLst>
                          </p:cTn>
                        </p:par>
                        <p:par>
                          <p:cTn id="72" fill="hold">
                            <p:stCondLst>
                              <p:cond delay="3000"/>
                            </p:stCondLst>
                            <p:childTnLst>
                              <p:par>
                                <p:cTn id="73" presetID="22" presetClass="entr" presetSubtype="8"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wipe(left)">
                                      <p:cBhvr>
                                        <p:cTn id="75" dur="500"/>
                                        <p:tgtEl>
                                          <p:spTgt spid="20"/>
                                        </p:tgtEl>
                                      </p:cBhvr>
                                    </p:animEffect>
                                  </p:childTnLst>
                                </p:cTn>
                              </p:par>
                            </p:childTnLst>
                          </p:cTn>
                        </p:par>
                        <p:par>
                          <p:cTn id="76" fill="hold">
                            <p:stCondLst>
                              <p:cond delay="3500"/>
                            </p:stCondLst>
                            <p:childTnLst>
                              <p:par>
                                <p:cTn id="77" presetID="22" presetClass="entr" presetSubtype="8" fill="hold"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left)">
                                      <p:cBhvr>
                                        <p:cTn id="79" dur="500"/>
                                        <p:tgtEl>
                                          <p:spTgt spid="25"/>
                                        </p:tgtEl>
                                      </p:cBhvr>
                                    </p:animEffect>
                                  </p:childTnLst>
                                </p:cTn>
                              </p:par>
                            </p:childTnLst>
                          </p:cTn>
                        </p:par>
                        <p:par>
                          <p:cTn id="80" fill="hold">
                            <p:stCondLst>
                              <p:cond delay="4000"/>
                            </p:stCondLst>
                            <p:childTnLst>
                              <p:par>
                                <p:cTn id="81" presetID="22" presetClass="entr" presetSubtype="8" fill="hold" grpId="0" nodeType="afterEffect">
                                  <p:stCondLst>
                                    <p:cond delay="0"/>
                                  </p:stCondLst>
                                  <p:childTnLst>
                                    <p:set>
                                      <p:cBhvr>
                                        <p:cTn id="82" dur="1" fill="hold">
                                          <p:stCondLst>
                                            <p:cond delay="0"/>
                                          </p:stCondLst>
                                        </p:cTn>
                                        <p:tgtEl>
                                          <p:spTgt spid="30">
                                            <p:txEl>
                                              <p:pRg st="0" end="0"/>
                                            </p:txEl>
                                          </p:spTgt>
                                        </p:tgtEl>
                                        <p:attrNameLst>
                                          <p:attrName>style.visibility</p:attrName>
                                        </p:attrNameLst>
                                      </p:cBhvr>
                                      <p:to>
                                        <p:strVal val="visible"/>
                                      </p:to>
                                    </p:set>
                                    <p:animEffect transition="in" filter="wipe(left)">
                                      <p:cBhvr>
                                        <p:cTn id="83" dur="500"/>
                                        <p:tgtEl>
                                          <p:spTgt spid="30">
                                            <p:txEl>
                                              <p:pRg st="0" end="0"/>
                                            </p:txEl>
                                          </p:spTgt>
                                        </p:tgtEl>
                                      </p:cBhvr>
                                    </p:animEffect>
                                  </p:childTnLst>
                                </p:cTn>
                              </p:par>
                            </p:childTnLst>
                          </p:cTn>
                        </p:par>
                        <p:par>
                          <p:cTn id="84" fill="hold">
                            <p:stCondLst>
                              <p:cond delay="4500"/>
                            </p:stCondLst>
                            <p:childTnLst>
                              <p:par>
                                <p:cTn id="85" presetID="22" presetClass="entr" presetSubtype="8" fill="hold" nodeType="afterEffect">
                                  <p:stCondLst>
                                    <p:cond delay="0"/>
                                  </p:stCondLst>
                                  <p:childTnLst>
                                    <p:set>
                                      <p:cBhvr>
                                        <p:cTn id="86" dur="1" fill="hold">
                                          <p:stCondLst>
                                            <p:cond delay="0"/>
                                          </p:stCondLst>
                                        </p:cTn>
                                        <p:tgtEl>
                                          <p:spTgt spid="17429"/>
                                        </p:tgtEl>
                                        <p:attrNameLst>
                                          <p:attrName>style.visibility</p:attrName>
                                        </p:attrNameLst>
                                      </p:cBhvr>
                                      <p:to>
                                        <p:strVal val="visible"/>
                                      </p:to>
                                    </p:set>
                                    <p:animEffect transition="in" filter="wipe(left)">
                                      <p:cBhvr>
                                        <p:cTn id="87" dur="500"/>
                                        <p:tgtEl>
                                          <p:spTgt spid="17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23" grpId="0" build="p"/>
      <p:bldP spid="24" grpId="0"/>
      <p:bldP spid="30" grpId="0" build="p"/>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3"/>
          <p:cNvSpPr>
            <a:spLocks noChangeArrowheads="1"/>
          </p:cNvSpPr>
          <p:nvPr/>
        </p:nvSpPr>
        <p:spPr bwMode="auto">
          <a:xfrm>
            <a:off x="0" y="0"/>
            <a:ext cx="9144000" cy="6553200"/>
          </a:xfrm>
          <a:prstGeom prst="rect">
            <a:avLst/>
          </a:prstGeom>
          <a:solidFill>
            <a:srgbClr val="FFF2B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en-US"/>
          </a:p>
        </p:txBody>
      </p:sp>
      <p:sp>
        <p:nvSpPr>
          <p:cNvPr id="14" name="Rectangle 6"/>
          <p:cNvSpPr>
            <a:spLocks noChangeArrowheads="1"/>
          </p:cNvSpPr>
          <p:nvPr/>
        </p:nvSpPr>
        <p:spPr bwMode="auto">
          <a:xfrm>
            <a:off x="685800" y="76200"/>
            <a:ext cx="1847850" cy="487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sz="2000">
                <a:solidFill>
                  <a:srgbClr val="007CB2"/>
                </a:solidFill>
                <a:latin typeface="Arial" pitchFamily="34" charset="0"/>
              </a:rPr>
              <a:t>EXAMPLE 2.2 </a:t>
            </a:r>
          </a:p>
        </p:txBody>
      </p:sp>
      <p:cxnSp>
        <p:nvCxnSpPr>
          <p:cNvPr id="15" name="Straight Connector 14"/>
          <p:cNvCxnSpPr>
            <a:cxnSpLocks noChangeShapeType="1"/>
          </p:cNvCxnSpPr>
          <p:nvPr/>
        </p:nvCxnSpPr>
        <p:spPr bwMode="auto">
          <a:xfrm flipH="1">
            <a:off x="685800" y="533400"/>
            <a:ext cx="1847850" cy="0"/>
          </a:xfrm>
          <a:prstGeom prst="line">
            <a:avLst/>
          </a:prstGeom>
          <a:noFill/>
          <a:ln w="50800" algn="ctr">
            <a:solidFill>
              <a:srgbClr val="007CB2"/>
            </a:solidFill>
            <a:round/>
            <a:headEnd/>
            <a:tailEnd/>
          </a:ln>
          <a:extLst>
            <a:ext uri="{909E8E84-426E-40DD-AFC4-6F175D3DCCD1}">
              <a14:hiddenFill xmlns:a14="http://schemas.microsoft.com/office/drawing/2010/main" xmlns="">
                <a:noFill/>
              </a14:hiddenFill>
            </a:ext>
          </a:extLst>
        </p:spPr>
      </p:cxnSp>
      <p:sp>
        <p:nvSpPr>
          <p:cNvPr id="16" name="Rectangle 6"/>
          <p:cNvSpPr>
            <a:spLocks noChangeArrowheads="1"/>
          </p:cNvSpPr>
          <p:nvPr/>
        </p:nvSpPr>
        <p:spPr bwMode="auto">
          <a:xfrm>
            <a:off x="2647950" y="76200"/>
            <a:ext cx="5657850" cy="487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sz="2000" b="1">
                <a:solidFill>
                  <a:srgbClr val="007CB2"/>
                </a:solidFill>
                <a:latin typeface="Arial" pitchFamily="34" charset="0"/>
              </a:rPr>
              <a:t>WAGE INEQUALITY IN THE UNITED STATES</a:t>
            </a:r>
          </a:p>
        </p:txBody>
      </p:sp>
      <p:sp>
        <p:nvSpPr>
          <p:cNvPr id="21" name="TextBox 20"/>
          <p:cNvSpPr txBox="1">
            <a:spLocks noChangeArrowheads="1"/>
          </p:cNvSpPr>
          <p:nvPr/>
        </p:nvSpPr>
        <p:spPr bwMode="auto">
          <a:xfrm>
            <a:off x="457200" y="990600"/>
            <a:ext cx="8229600" cy="480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Palatino" pitchFamily="2" charset="0"/>
                <a:cs typeface="Arial" pitchFamily="34" charset="0"/>
              </a:defRPr>
            </a:lvl1pPr>
            <a:lvl2pPr marL="742950" indent="-285750" eaLnBrk="0" hangingPunct="0">
              <a:defRPr>
                <a:solidFill>
                  <a:schemeClr val="tx1"/>
                </a:solidFill>
                <a:latin typeface="Palatino" pitchFamily="2" charset="0"/>
                <a:cs typeface="Arial" pitchFamily="34" charset="0"/>
              </a:defRPr>
            </a:lvl2pPr>
            <a:lvl3pPr marL="1143000" indent="-228600" eaLnBrk="0" hangingPunct="0">
              <a:defRPr>
                <a:solidFill>
                  <a:schemeClr val="tx1"/>
                </a:solidFill>
                <a:latin typeface="Palatino" pitchFamily="2" charset="0"/>
                <a:cs typeface="Arial" pitchFamily="34" charset="0"/>
              </a:defRPr>
            </a:lvl3pPr>
            <a:lvl4pPr marL="1600200" indent="-228600" eaLnBrk="0" hangingPunct="0">
              <a:defRPr>
                <a:solidFill>
                  <a:schemeClr val="tx1"/>
                </a:solidFill>
                <a:latin typeface="Palatino" pitchFamily="2" charset="0"/>
                <a:cs typeface="Arial" pitchFamily="34" charset="0"/>
              </a:defRPr>
            </a:lvl4pPr>
            <a:lvl5pPr marL="2057400" indent="-228600" eaLnBrk="0" hangingPunct="0">
              <a:defRPr>
                <a:solidFill>
                  <a:schemeClr val="tx1"/>
                </a:solidFill>
                <a:latin typeface="Palatino" pitchFamily="2" charset="0"/>
                <a:cs typeface="Arial" pitchFamily="34" charset="0"/>
              </a:defRPr>
            </a:lvl5pPr>
            <a:lvl6pPr marL="2514600" indent="-228600" eaLnBrk="0" fontAlgn="base" hangingPunct="0">
              <a:spcBef>
                <a:spcPct val="0"/>
              </a:spcBef>
              <a:spcAft>
                <a:spcPct val="0"/>
              </a:spcAft>
              <a:defRPr>
                <a:solidFill>
                  <a:schemeClr val="tx1"/>
                </a:solidFill>
                <a:latin typeface="Palatino" pitchFamily="2" charset="0"/>
                <a:cs typeface="Arial" pitchFamily="34" charset="0"/>
              </a:defRPr>
            </a:lvl6pPr>
            <a:lvl7pPr marL="2971800" indent="-228600" eaLnBrk="0" fontAlgn="base" hangingPunct="0">
              <a:spcBef>
                <a:spcPct val="0"/>
              </a:spcBef>
              <a:spcAft>
                <a:spcPct val="0"/>
              </a:spcAft>
              <a:defRPr>
                <a:solidFill>
                  <a:schemeClr val="tx1"/>
                </a:solidFill>
                <a:latin typeface="Palatino" pitchFamily="2" charset="0"/>
                <a:cs typeface="Arial" pitchFamily="34" charset="0"/>
              </a:defRPr>
            </a:lvl7pPr>
            <a:lvl8pPr marL="3429000" indent="-228600" eaLnBrk="0" fontAlgn="base" hangingPunct="0">
              <a:spcBef>
                <a:spcPct val="0"/>
              </a:spcBef>
              <a:spcAft>
                <a:spcPct val="0"/>
              </a:spcAft>
              <a:defRPr>
                <a:solidFill>
                  <a:schemeClr val="tx1"/>
                </a:solidFill>
                <a:latin typeface="Palatino" pitchFamily="2" charset="0"/>
                <a:cs typeface="Arial" pitchFamily="34" charset="0"/>
              </a:defRPr>
            </a:lvl8pPr>
            <a:lvl9pPr marL="3886200" indent="-228600" eaLnBrk="0" fontAlgn="base" hangingPunct="0">
              <a:spcBef>
                <a:spcPct val="0"/>
              </a:spcBef>
              <a:spcAft>
                <a:spcPct val="0"/>
              </a:spcAft>
              <a:defRPr>
                <a:solidFill>
                  <a:schemeClr val="tx1"/>
                </a:solidFill>
                <a:latin typeface="Palatino" pitchFamily="2" charset="0"/>
                <a:cs typeface="Arial" pitchFamily="34" charset="0"/>
              </a:defRPr>
            </a:lvl9pPr>
          </a:lstStyle>
          <a:p>
            <a:pPr eaLnBrk="1" hangingPunct="1"/>
            <a:r>
              <a:rPr lang="en-US" dirty="0">
                <a:latin typeface="Arial" pitchFamily="34" charset="0"/>
              </a:rPr>
              <a:t>Over the past two decades, the wages of skilled high-income workers have grown substantially, while the wages of unskilled low-income workers have fallen slightly.</a:t>
            </a:r>
          </a:p>
          <a:p>
            <a:pPr eaLnBrk="1" hangingPunct="1"/>
            <a:endParaRPr lang="en-US" dirty="0">
              <a:latin typeface="Arial" pitchFamily="34" charset="0"/>
            </a:endParaRPr>
          </a:p>
          <a:p>
            <a:pPr eaLnBrk="1" hangingPunct="1"/>
            <a:r>
              <a:rPr lang="en-US" dirty="0">
                <a:latin typeface="Arial" pitchFamily="34" charset="0"/>
              </a:rPr>
              <a:t>From 1978 to 2009, people in the top 20 percent of the income distribution experienced an increase in their average real (inflation-adjusted) pretax household income of 45 percent, while those in the bottom 20 percent saw their average real pretax income increase by only 4 percent.</a:t>
            </a:r>
          </a:p>
          <a:p>
            <a:pPr eaLnBrk="1" hangingPunct="1"/>
            <a:endParaRPr lang="en-US" dirty="0">
              <a:latin typeface="Arial" pitchFamily="34" charset="0"/>
            </a:endParaRPr>
          </a:p>
          <a:p>
            <a:pPr eaLnBrk="1" hangingPunct="1"/>
            <a:r>
              <a:rPr lang="en-US" dirty="0">
                <a:latin typeface="Arial" pitchFamily="34" charset="0"/>
              </a:rPr>
              <a:t>While the supply of unskilled workers—people with limited  educations—has grown substantially, the demand for them has risen only slightly.</a:t>
            </a:r>
          </a:p>
          <a:p>
            <a:pPr eaLnBrk="1" hangingPunct="1"/>
            <a:endParaRPr lang="en-US" dirty="0">
              <a:latin typeface="Arial" pitchFamily="34" charset="0"/>
            </a:endParaRPr>
          </a:p>
          <a:p>
            <a:pPr eaLnBrk="1" hangingPunct="1"/>
            <a:r>
              <a:rPr lang="en-US" dirty="0">
                <a:latin typeface="Arial" pitchFamily="34" charset="0"/>
              </a:rPr>
              <a:t>On the other hand, while the supply of skilled workers—e.g., engineers, scientists, managers, and economists—has grown slowly, the demand has risen dramatically, pushing wages up.</a:t>
            </a:r>
          </a:p>
        </p:txBody>
      </p:sp>
      <p:cxnSp>
        <p:nvCxnSpPr>
          <p:cNvPr id="7" name="Straight Connector 6"/>
          <p:cNvCxnSpPr>
            <a:cxnSpLocks noChangeShapeType="1"/>
          </p:cNvCxnSpPr>
          <p:nvPr/>
        </p:nvCxnSpPr>
        <p:spPr bwMode="auto">
          <a:xfrm>
            <a:off x="0" y="6553200"/>
            <a:ext cx="9144000" cy="0"/>
          </a:xfrm>
          <a:prstGeom prst="line">
            <a:avLst/>
          </a:prstGeom>
          <a:noFill/>
          <a:ln w="34925">
            <a:solidFill>
              <a:srgbClr val="F4792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par>
                                <p:cTn id="12" presetID="22" presetClass="entr" presetSubtype="8"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nodeType="afterGroup">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childTnLst>
                          </p:cTn>
                        </p:par>
                        <p:par>
                          <p:cTn id="19" fill="hold" nodeType="afterGroup">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1">
                                            <p:txEl>
                                              <p:pRg st="0" end="0"/>
                                            </p:txEl>
                                          </p:spTgt>
                                        </p:tgtEl>
                                        <p:attrNameLst>
                                          <p:attrName>style.visibility</p:attrName>
                                        </p:attrNameLst>
                                      </p:cBhvr>
                                      <p:to>
                                        <p:strVal val="visible"/>
                                      </p:to>
                                    </p:set>
                                    <p:animEffect transition="in" filter="wipe(left)">
                                      <p:cBhvr>
                                        <p:cTn id="22" dur="500"/>
                                        <p:tgtEl>
                                          <p:spTgt spid="21">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1">
                                            <p:txEl>
                                              <p:pRg st="2" end="2"/>
                                            </p:txEl>
                                          </p:spTgt>
                                        </p:tgtEl>
                                        <p:attrNameLst>
                                          <p:attrName>style.visibility</p:attrName>
                                        </p:attrNameLst>
                                      </p:cBhvr>
                                      <p:to>
                                        <p:strVal val="visible"/>
                                      </p:to>
                                    </p:set>
                                    <p:animEffect transition="in" filter="wipe(left)">
                                      <p:cBhvr>
                                        <p:cTn id="27" dur="500"/>
                                        <p:tgtEl>
                                          <p:spTgt spid="21">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1">
                                            <p:txEl>
                                              <p:pRg st="4" end="4"/>
                                            </p:txEl>
                                          </p:spTgt>
                                        </p:tgtEl>
                                        <p:attrNameLst>
                                          <p:attrName>style.visibility</p:attrName>
                                        </p:attrNameLst>
                                      </p:cBhvr>
                                      <p:to>
                                        <p:strVal val="visible"/>
                                      </p:to>
                                    </p:set>
                                    <p:animEffect transition="in" filter="wipe(left)">
                                      <p:cBhvr>
                                        <p:cTn id="32" dur="500"/>
                                        <p:tgtEl>
                                          <p:spTgt spid="21">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1">
                                            <p:txEl>
                                              <p:pRg st="6" end="6"/>
                                            </p:txEl>
                                          </p:spTgt>
                                        </p:tgtEl>
                                        <p:attrNameLst>
                                          <p:attrName>style.visibility</p:attrName>
                                        </p:attrNameLst>
                                      </p:cBhvr>
                                      <p:to>
                                        <p:strVal val="visible"/>
                                      </p:to>
                                    </p:set>
                                    <p:animEffect transition="in" filter="wipe(left)">
                                      <p:cBhvr>
                                        <p:cTn id="37" dur="500"/>
                                        <p:tgtEl>
                                          <p:spTgt spid="21">
                                            <p:txEl>
                                              <p:pRg st="6" end="6"/>
                                            </p:txEl>
                                          </p:spTgt>
                                        </p:tgtEl>
                                      </p:cBhvr>
                                    </p:animEffect>
                                  </p:childTnLst>
                                </p:cTn>
                              </p:par>
                            </p:childTnLst>
                          </p:cTn>
                        </p:par>
                        <p:par>
                          <p:cTn id="38" fill="hold" nodeType="afterGroup">
                            <p:stCondLst>
                              <p:cond delay="500"/>
                            </p:stCondLst>
                            <p:childTnLst>
                              <p:par>
                                <p:cTn id="39" presetID="22" presetClass="entr" presetSubtype="8" fill="hold"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6" grpId="0"/>
      <p:bldP spid="2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3"/>
          <p:cNvSpPr>
            <a:spLocks noChangeArrowheads="1"/>
          </p:cNvSpPr>
          <p:nvPr/>
        </p:nvSpPr>
        <p:spPr bwMode="auto">
          <a:xfrm>
            <a:off x="0" y="0"/>
            <a:ext cx="9143999" cy="6553200"/>
          </a:xfrm>
          <a:prstGeom prst="rect">
            <a:avLst/>
          </a:prstGeom>
          <a:solidFill>
            <a:srgbClr val="FFF2B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en-US"/>
          </a:p>
        </p:txBody>
      </p:sp>
      <p:sp>
        <p:nvSpPr>
          <p:cNvPr id="18" name="Rectangle 6"/>
          <p:cNvSpPr>
            <a:spLocks noChangeArrowheads="1"/>
          </p:cNvSpPr>
          <p:nvPr/>
        </p:nvSpPr>
        <p:spPr bwMode="auto">
          <a:xfrm>
            <a:off x="685800" y="76200"/>
            <a:ext cx="1847850" cy="487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sz="2000">
                <a:solidFill>
                  <a:srgbClr val="007CB2"/>
                </a:solidFill>
                <a:latin typeface="Arial" pitchFamily="34" charset="0"/>
              </a:rPr>
              <a:t>EXAMPLE 2.3 </a:t>
            </a:r>
          </a:p>
        </p:txBody>
      </p:sp>
      <p:cxnSp>
        <p:nvCxnSpPr>
          <p:cNvPr id="20" name="Straight Connector 19"/>
          <p:cNvCxnSpPr>
            <a:cxnSpLocks noChangeShapeType="1"/>
          </p:cNvCxnSpPr>
          <p:nvPr/>
        </p:nvCxnSpPr>
        <p:spPr bwMode="auto">
          <a:xfrm flipH="1">
            <a:off x="685800" y="533400"/>
            <a:ext cx="1847850" cy="0"/>
          </a:xfrm>
          <a:prstGeom prst="line">
            <a:avLst/>
          </a:prstGeom>
          <a:noFill/>
          <a:ln w="50800" algn="ctr">
            <a:solidFill>
              <a:srgbClr val="007CB2"/>
            </a:solidFill>
            <a:round/>
            <a:headEnd/>
            <a:tailEnd/>
          </a:ln>
          <a:extLst>
            <a:ext uri="{909E8E84-426E-40DD-AFC4-6F175D3DCCD1}">
              <a14:hiddenFill xmlns:a14="http://schemas.microsoft.com/office/drawing/2010/main" xmlns="">
                <a:noFill/>
              </a14:hiddenFill>
            </a:ext>
          </a:extLst>
        </p:spPr>
      </p:cxnSp>
      <p:sp>
        <p:nvSpPr>
          <p:cNvPr id="21" name="Rectangle 6"/>
          <p:cNvSpPr>
            <a:spLocks noChangeArrowheads="1"/>
          </p:cNvSpPr>
          <p:nvPr/>
        </p:nvSpPr>
        <p:spPr bwMode="auto">
          <a:xfrm>
            <a:off x="2647950" y="166688"/>
            <a:ext cx="634365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sz="2000" b="1">
                <a:solidFill>
                  <a:srgbClr val="007CB2"/>
                </a:solidFill>
                <a:latin typeface="Arial" pitchFamily="34" charset="0"/>
              </a:rPr>
              <a:t>THE LONG-RUN BEHAVIOR OF NATURAL</a:t>
            </a:r>
          </a:p>
          <a:p>
            <a:r>
              <a:rPr lang="en-US" sz="2000" b="1">
                <a:solidFill>
                  <a:srgbClr val="007CB2"/>
                </a:solidFill>
                <a:latin typeface="Arial" pitchFamily="34" charset="0"/>
              </a:rPr>
              <a:t>RESOURCE PRICES</a:t>
            </a:r>
          </a:p>
        </p:txBody>
      </p:sp>
      <p:sp>
        <p:nvSpPr>
          <p:cNvPr id="19" name="Rectangle 18"/>
          <p:cNvSpPr>
            <a:spLocks noChangeArrowheads="1"/>
          </p:cNvSpPr>
          <p:nvPr/>
        </p:nvSpPr>
        <p:spPr bwMode="auto">
          <a:xfrm>
            <a:off x="3048000" y="990599"/>
            <a:ext cx="5943600" cy="5140657"/>
          </a:xfrm>
          <a:prstGeom prst="rect">
            <a:avLst/>
          </a:prstGeom>
          <a:solidFill>
            <a:schemeClr val="bg1"/>
          </a:solidFill>
          <a:ln>
            <a:noFill/>
          </a:ln>
          <a:extLst>
            <a:ext uri="{91240B29-F687-4F45-9708-019B960494DF}">
              <a14:hiddenLine xmlns:a14="http://schemas.microsoft.com/office/drawing/2010/main" xmlns="" w="9525" algn="ctr">
                <a:solidFill>
                  <a:srgbClr val="000000"/>
                </a:solidFill>
                <a:round/>
                <a:headEnd/>
                <a:tailEnd/>
              </a14:hiddenLine>
            </a:ext>
          </a:extLst>
        </p:spPr>
        <p:txBody>
          <a:bodyPr>
            <a:noAutofit/>
          </a:bodyPr>
          <a:lstStyle/>
          <a:p>
            <a:pPr indent="290513">
              <a:buFontTx/>
              <a:buAutoNum type="arabicPeriod"/>
            </a:pPr>
            <a:endParaRPr lang="en-US"/>
          </a:p>
        </p:txBody>
      </p:sp>
      <p:sp>
        <p:nvSpPr>
          <p:cNvPr id="14" name="Rectangle 5"/>
          <p:cNvSpPr>
            <a:spLocks noChangeArrowheads="1"/>
          </p:cNvSpPr>
          <p:nvPr/>
        </p:nvSpPr>
        <p:spPr bwMode="auto">
          <a:xfrm>
            <a:off x="478230" y="1304558"/>
            <a:ext cx="249357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nchor="ctr"/>
          <a:lstStyle/>
          <a:p>
            <a:pPr>
              <a:spcBef>
                <a:spcPct val="20000"/>
              </a:spcBef>
            </a:pPr>
            <a:r>
              <a:rPr lang="en-US" sz="1600" b="1" dirty="0">
                <a:latin typeface="Arial" pitchFamily="34" charset="0"/>
              </a:rPr>
              <a:t>CONSUMPTION AND </a:t>
            </a:r>
            <a:r>
              <a:rPr lang="en-US" sz="1600" b="1" dirty="0" smtClean="0">
                <a:latin typeface="Arial" pitchFamily="34" charset="0"/>
              </a:rPr>
              <a:t>PRICE </a:t>
            </a:r>
            <a:r>
              <a:rPr lang="en-US" sz="1600" b="1" dirty="0">
                <a:latin typeface="Arial" pitchFamily="34" charset="0"/>
              </a:rPr>
              <a:t>OF COPPER</a:t>
            </a:r>
          </a:p>
        </p:txBody>
      </p:sp>
      <p:sp>
        <p:nvSpPr>
          <p:cNvPr id="15" name="Rectangle 4"/>
          <p:cNvSpPr>
            <a:spLocks noChangeArrowheads="1"/>
          </p:cNvSpPr>
          <p:nvPr/>
        </p:nvSpPr>
        <p:spPr bwMode="auto">
          <a:xfrm>
            <a:off x="478229" y="1885583"/>
            <a:ext cx="2169721" cy="198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20000"/>
              </a:spcBef>
            </a:pPr>
            <a:r>
              <a:rPr lang="en-US" sz="1600" dirty="0">
                <a:latin typeface="Arial" pitchFamily="34" charset="0"/>
              </a:rPr>
              <a:t>Although annual consumption of copper has increased about a </a:t>
            </a:r>
            <a:r>
              <a:rPr lang="en-US" sz="1600" dirty="0" smtClean="0">
                <a:latin typeface="Arial" pitchFamily="34" charset="0"/>
              </a:rPr>
              <a:t>hundredfold,</a:t>
            </a:r>
          </a:p>
          <a:p>
            <a:pPr>
              <a:spcBef>
                <a:spcPct val="20000"/>
              </a:spcBef>
            </a:pPr>
            <a:r>
              <a:rPr lang="en-US" sz="1600" dirty="0" smtClean="0">
                <a:latin typeface="Arial" pitchFamily="34" charset="0"/>
              </a:rPr>
              <a:t>the </a:t>
            </a:r>
            <a:r>
              <a:rPr lang="en-US" sz="1600" dirty="0">
                <a:latin typeface="Arial" pitchFamily="34" charset="0"/>
              </a:rPr>
              <a:t>real (inflation-adjusted) </a:t>
            </a:r>
            <a:r>
              <a:rPr lang="en-US" sz="1600" dirty="0" smtClean="0">
                <a:latin typeface="Arial" pitchFamily="34" charset="0"/>
              </a:rPr>
              <a:t>price has </a:t>
            </a:r>
            <a:r>
              <a:rPr lang="en-US" sz="1600" dirty="0">
                <a:latin typeface="Arial" pitchFamily="34" charset="0"/>
              </a:rPr>
              <a:t>not changed much.</a:t>
            </a:r>
          </a:p>
        </p:txBody>
      </p:sp>
      <p:sp>
        <p:nvSpPr>
          <p:cNvPr id="16" name="Rectangle 10"/>
          <p:cNvSpPr>
            <a:spLocks noChangeArrowheads="1"/>
          </p:cNvSpPr>
          <p:nvPr/>
        </p:nvSpPr>
        <p:spPr bwMode="auto">
          <a:xfrm>
            <a:off x="478230" y="999758"/>
            <a:ext cx="15049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nchor="ctr"/>
          <a:lstStyle/>
          <a:p>
            <a:pPr marL="342900" indent="-342900">
              <a:spcBef>
                <a:spcPct val="20000"/>
              </a:spcBef>
            </a:pPr>
            <a:r>
              <a:rPr lang="en-US" sz="2000" b="1" dirty="0">
                <a:solidFill>
                  <a:srgbClr val="ED1B2F"/>
                </a:solidFill>
                <a:latin typeface="Arial" pitchFamily="34" charset="0"/>
              </a:rPr>
              <a:t>F</a:t>
            </a:r>
            <a:r>
              <a:rPr lang="en-US" sz="1600" b="1" dirty="0">
                <a:solidFill>
                  <a:srgbClr val="ED1B2F"/>
                </a:solidFill>
                <a:latin typeface="Arial" pitchFamily="34" charset="0"/>
              </a:rPr>
              <a:t>IGURE </a:t>
            </a:r>
            <a:r>
              <a:rPr lang="en-US" sz="2000" b="1" dirty="0">
                <a:solidFill>
                  <a:srgbClr val="ED1B2F"/>
                </a:solidFill>
                <a:latin typeface="Arial" pitchFamily="34" charset="0"/>
              </a:rPr>
              <a:t>2.8</a:t>
            </a:r>
          </a:p>
        </p:txBody>
      </p:sp>
      <p:pic>
        <p:nvPicPr>
          <p:cNvPr id="20498" name="Picture 18"/>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28269" y="877887"/>
            <a:ext cx="2489388" cy="1865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23" name="Group 22"/>
          <p:cNvGrpSpPr>
            <a:grpSpLocks/>
          </p:cNvGrpSpPr>
          <p:nvPr/>
        </p:nvGrpSpPr>
        <p:grpSpPr bwMode="auto">
          <a:xfrm>
            <a:off x="2971800" y="990599"/>
            <a:ext cx="155576" cy="5146344"/>
            <a:chOff x="3574256" y="2209800"/>
            <a:chExt cx="152400" cy="4114800"/>
          </a:xfrm>
        </p:grpSpPr>
        <p:cxnSp>
          <p:nvCxnSpPr>
            <p:cNvPr id="20502" name="Straight Connector 19"/>
            <p:cNvCxnSpPr>
              <a:cxnSpLocks noChangeShapeType="1"/>
            </p:cNvCxnSpPr>
            <p:nvPr/>
          </p:nvCxnSpPr>
          <p:spPr bwMode="auto">
            <a:xfrm flipV="1">
              <a:off x="3648075" y="2209800"/>
              <a:ext cx="0" cy="411480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cxnSp>
          <p:nvCxnSpPr>
            <p:cNvPr id="20503" name="Straight Connector 21"/>
            <p:cNvCxnSpPr>
              <a:cxnSpLocks noChangeShapeType="1"/>
            </p:cNvCxnSpPr>
            <p:nvPr/>
          </p:nvCxnSpPr>
          <p:spPr bwMode="auto">
            <a:xfrm rot="-5400000">
              <a:off x="3650456" y="2133600"/>
              <a:ext cx="0" cy="15240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grpSp>
      <p:grpSp>
        <p:nvGrpSpPr>
          <p:cNvPr id="26" name="Group 25"/>
          <p:cNvGrpSpPr>
            <a:grpSpLocks/>
          </p:cNvGrpSpPr>
          <p:nvPr/>
        </p:nvGrpSpPr>
        <p:grpSpPr bwMode="auto">
          <a:xfrm>
            <a:off x="457200" y="3866783"/>
            <a:ext cx="2592388" cy="152400"/>
            <a:chOff x="457199" y="5791200"/>
            <a:chExt cx="3193257" cy="152400"/>
          </a:xfrm>
        </p:grpSpPr>
        <p:cxnSp>
          <p:nvCxnSpPr>
            <p:cNvPr id="20500" name="Straight Connector 22"/>
            <p:cNvCxnSpPr>
              <a:cxnSpLocks noChangeShapeType="1"/>
            </p:cNvCxnSpPr>
            <p:nvPr/>
          </p:nvCxnSpPr>
          <p:spPr bwMode="auto">
            <a:xfrm flipH="1">
              <a:off x="457200" y="5869781"/>
              <a:ext cx="3193256" cy="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cxnSp>
          <p:nvCxnSpPr>
            <p:cNvPr id="20501" name="Straight Connector 23"/>
            <p:cNvCxnSpPr>
              <a:cxnSpLocks noChangeShapeType="1"/>
            </p:cNvCxnSpPr>
            <p:nvPr/>
          </p:nvCxnSpPr>
          <p:spPr bwMode="auto">
            <a:xfrm rot="10800000">
              <a:off x="457199" y="5791200"/>
              <a:ext cx="0" cy="15240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grpSp>
      <p:grpSp>
        <p:nvGrpSpPr>
          <p:cNvPr id="29" name="Group 28"/>
          <p:cNvGrpSpPr>
            <a:grpSpLocks/>
          </p:cNvGrpSpPr>
          <p:nvPr/>
        </p:nvGrpSpPr>
        <p:grpSpPr bwMode="auto">
          <a:xfrm>
            <a:off x="3041911" y="6086475"/>
            <a:ext cx="5930639" cy="111568"/>
            <a:chOff x="3657600" y="1678781"/>
            <a:chExt cx="4800600" cy="152400"/>
          </a:xfrm>
        </p:grpSpPr>
        <p:cxnSp>
          <p:nvCxnSpPr>
            <p:cNvPr id="2" name="Straight Connector 17"/>
            <p:cNvCxnSpPr>
              <a:cxnSpLocks noChangeShapeType="1"/>
            </p:cNvCxnSpPr>
            <p:nvPr/>
          </p:nvCxnSpPr>
          <p:spPr bwMode="auto">
            <a:xfrm>
              <a:off x="3657600" y="1752600"/>
              <a:ext cx="4800600" cy="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cxnSp>
          <p:nvCxnSpPr>
            <p:cNvPr id="20499" name="Straight Connector 18"/>
            <p:cNvCxnSpPr>
              <a:cxnSpLocks noChangeShapeType="1"/>
            </p:cNvCxnSpPr>
            <p:nvPr/>
          </p:nvCxnSpPr>
          <p:spPr bwMode="auto">
            <a:xfrm>
              <a:off x="8458200" y="1678781"/>
              <a:ext cx="0" cy="15240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gr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076575" y="1190625"/>
            <a:ext cx="5915025" cy="490537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076575" y="1190625"/>
            <a:ext cx="5915025" cy="490537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076575" y="1190625"/>
            <a:ext cx="5915025" cy="4905375"/>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3076575" y="1190625"/>
            <a:ext cx="5915025" cy="49053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par>
                                <p:cTn id="12" presetID="22" presetClass="entr" presetSubtype="8" fill="hold"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left)">
                                      <p:cBhvr>
                                        <p:cTn id="14" dur="500"/>
                                        <p:tgtEl>
                                          <p:spTgt spid="20"/>
                                        </p:tgtEl>
                                      </p:cBhvr>
                                    </p:animEffect>
                                  </p:childTnLst>
                                </p:cTn>
                              </p:par>
                            </p:childTnLst>
                          </p:cTn>
                        </p:par>
                        <p:par>
                          <p:cTn id="15" fill="hold" nodeType="afterGroup">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left)">
                                      <p:cBhvr>
                                        <p:cTn id="18" dur="500"/>
                                        <p:tgtEl>
                                          <p:spTgt spid="21"/>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20498"/>
                                        </p:tgtEl>
                                        <p:attrNameLst>
                                          <p:attrName>style.visibility</p:attrName>
                                        </p:attrNameLst>
                                      </p:cBhvr>
                                      <p:to>
                                        <p:strVal val="visible"/>
                                      </p:to>
                                    </p:set>
                                    <p:animEffect transition="in" filter="fade">
                                      <p:cBhvr>
                                        <p:cTn id="22" dur="500"/>
                                        <p:tgtEl>
                                          <p:spTgt spid="20498"/>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nodeType="afterGroup">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nodeType="afterGroup">
                            <p:stCondLst>
                              <p:cond delay="3000"/>
                            </p:stCondLst>
                            <p:childTnLst>
                              <p:par>
                                <p:cTn id="32" presetID="22" presetClass="entr" presetSubtype="4" fill="hold"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ipe(down)">
                                      <p:cBhvr>
                                        <p:cTn id="34" dur="500"/>
                                        <p:tgtEl>
                                          <p:spTgt spid="23"/>
                                        </p:tgtEl>
                                      </p:cBhvr>
                                    </p:animEffect>
                                  </p:childTnLst>
                                </p:cTn>
                              </p:par>
                              <p:par>
                                <p:cTn id="35" presetID="22" presetClass="entr" presetSubtype="8"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left)">
                                      <p:cBhvr>
                                        <p:cTn id="37" dur="500"/>
                                        <p:tgtEl>
                                          <p:spTgt spid="29"/>
                                        </p:tgtEl>
                                      </p:cBhvr>
                                    </p:animEffect>
                                  </p:childTnLst>
                                </p:cTn>
                              </p:par>
                            </p:childTnLst>
                          </p:cTn>
                        </p:par>
                        <p:par>
                          <p:cTn id="38" fill="hold" nodeType="afterGroup">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childTnLst>
                          </p:cTn>
                        </p:par>
                        <p:par>
                          <p:cTn id="42" fill="hold">
                            <p:stCondLst>
                              <p:cond delay="4000"/>
                            </p:stCondLst>
                            <p:childTnLst>
                              <p:par>
                                <p:cTn id="43" presetID="22" presetClass="entr" presetSubtype="4"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down)">
                                      <p:cBhvr>
                                        <p:cTn id="45" dur="500"/>
                                        <p:tgtEl>
                                          <p:spTgt spid="4"/>
                                        </p:tgtEl>
                                      </p:cBhvr>
                                    </p:animEffect>
                                  </p:childTnLst>
                                </p:cTn>
                              </p:par>
                              <p:par>
                                <p:cTn id="46" presetID="22" presetClass="entr" presetSubtype="8" fill="hold" nodeType="with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wipe(left)">
                                      <p:cBhvr>
                                        <p:cTn id="48" dur="500"/>
                                        <p:tgtEl>
                                          <p:spTgt spid="5"/>
                                        </p:tgtEl>
                                      </p:cBhvr>
                                    </p:animEffect>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ipe(left)">
                                      <p:cBhvr>
                                        <p:cTn id="52" dur="1000"/>
                                        <p:tgtEl>
                                          <p:spTgt spid="6"/>
                                        </p:tgtEl>
                                      </p:cBhvr>
                                    </p:animEffect>
                                  </p:childTnLst>
                                </p:cTn>
                              </p:par>
                            </p:childTnLst>
                          </p:cTn>
                        </p:par>
                        <p:par>
                          <p:cTn id="53" fill="hold">
                            <p:stCondLst>
                              <p:cond delay="5500"/>
                            </p:stCondLst>
                            <p:childTnLst>
                              <p:par>
                                <p:cTn id="54" presetID="22" presetClass="entr" presetSubtype="8" fill="hold" grpId="0" nodeType="afterEffect">
                                  <p:stCondLst>
                                    <p:cond delay="0"/>
                                  </p:stCondLst>
                                  <p:childTnLst>
                                    <p:set>
                                      <p:cBhvr>
                                        <p:cTn id="55" dur="1" fill="hold">
                                          <p:stCondLst>
                                            <p:cond delay="0"/>
                                          </p:stCondLst>
                                        </p:cTn>
                                        <p:tgtEl>
                                          <p:spTgt spid="15">
                                            <p:txEl>
                                              <p:pRg st="0" end="0"/>
                                            </p:txEl>
                                          </p:spTgt>
                                        </p:tgtEl>
                                        <p:attrNameLst>
                                          <p:attrName>style.visibility</p:attrName>
                                        </p:attrNameLst>
                                      </p:cBhvr>
                                      <p:to>
                                        <p:strVal val="visible"/>
                                      </p:to>
                                    </p:set>
                                    <p:animEffect transition="in" filter="wipe(left)">
                                      <p:cBhvr>
                                        <p:cTn id="56" dur="500"/>
                                        <p:tgtEl>
                                          <p:spTgt spid="15">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wipe(left)">
                                      <p:cBhvr>
                                        <p:cTn id="61" dur="750"/>
                                        <p:tgtEl>
                                          <p:spTgt spid="7"/>
                                        </p:tgtEl>
                                      </p:cBhvr>
                                    </p:animEffect>
                                  </p:childTnLst>
                                </p:cTn>
                              </p:par>
                            </p:childTnLst>
                          </p:cTn>
                        </p:par>
                        <p:par>
                          <p:cTn id="62" fill="hold">
                            <p:stCondLst>
                              <p:cond delay="750"/>
                            </p:stCondLst>
                            <p:childTnLst>
                              <p:par>
                                <p:cTn id="63" presetID="22" presetClass="entr" presetSubtype="8" fill="hold" grpId="0" nodeType="afterEffect">
                                  <p:stCondLst>
                                    <p:cond delay="0"/>
                                  </p:stCondLst>
                                  <p:childTnLst>
                                    <p:set>
                                      <p:cBhvr>
                                        <p:cTn id="64" dur="1" fill="hold">
                                          <p:stCondLst>
                                            <p:cond delay="0"/>
                                          </p:stCondLst>
                                        </p:cTn>
                                        <p:tgtEl>
                                          <p:spTgt spid="15">
                                            <p:txEl>
                                              <p:pRg st="1" end="1"/>
                                            </p:txEl>
                                          </p:spTgt>
                                        </p:tgtEl>
                                        <p:attrNameLst>
                                          <p:attrName>style.visibility</p:attrName>
                                        </p:attrNameLst>
                                      </p:cBhvr>
                                      <p:to>
                                        <p:strVal val="visible"/>
                                      </p:to>
                                    </p:set>
                                    <p:animEffect transition="in" filter="wipe(left)">
                                      <p:cBhvr>
                                        <p:cTn id="65" dur="500"/>
                                        <p:tgtEl>
                                          <p:spTgt spid="15">
                                            <p:txEl>
                                              <p:pRg st="1" end="1"/>
                                            </p:txEl>
                                          </p:spTgt>
                                        </p:tgtEl>
                                      </p:cBhvr>
                                    </p:animEffect>
                                  </p:childTnLst>
                                </p:cTn>
                              </p:par>
                            </p:childTnLst>
                          </p:cTn>
                        </p:par>
                        <p:par>
                          <p:cTn id="66" fill="hold">
                            <p:stCondLst>
                              <p:cond delay="1250"/>
                            </p:stCondLst>
                            <p:childTnLst>
                              <p:par>
                                <p:cTn id="67" presetID="22" presetClass="entr" presetSubtype="2" fill="hold"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right)">
                                      <p:cBhvr>
                                        <p:cTn id="6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21" grpId="0"/>
      <p:bldP spid="19" grpId="0" animBg="1"/>
      <p:bldP spid="14" grpId="0"/>
      <p:bldP spid="15" grpId="0" uiExpand="1" build="p" bldLvl="2"/>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3"/>
          <p:cNvSpPr>
            <a:spLocks noChangeArrowheads="1"/>
          </p:cNvSpPr>
          <p:nvPr/>
        </p:nvSpPr>
        <p:spPr bwMode="auto">
          <a:xfrm>
            <a:off x="0" y="0"/>
            <a:ext cx="9144000" cy="6562725"/>
          </a:xfrm>
          <a:prstGeom prst="rect">
            <a:avLst/>
          </a:prstGeom>
          <a:solidFill>
            <a:srgbClr val="FFF2B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en-US"/>
          </a:p>
        </p:txBody>
      </p:sp>
      <p:sp>
        <p:nvSpPr>
          <p:cNvPr id="21507" name="Rectangle 23"/>
          <p:cNvSpPr>
            <a:spLocks noChangeArrowheads="1"/>
          </p:cNvSpPr>
          <p:nvPr/>
        </p:nvSpPr>
        <p:spPr bwMode="auto">
          <a:xfrm>
            <a:off x="457200" y="76200"/>
            <a:ext cx="8534400" cy="647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en-US"/>
          </a:p>
        </p:txBody>
      </p:sp>
      <p:sp>
        <p:nvSpPr>
          <p:cNvPr id="21508" name="Rectangle 6"/>
          <p:cNvSpPr>
            <a:spLocks noChangeArrowheads="1"/>
          </p:cNvSpPr>
          <p:nvPr/>
        </p:nvSpPr>
        <p:spPr bwMode="auto">
          <a:xfrm>
            <a:off x="685800" y="76200"/>
            <a:ext cx="1847850" cy="487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sz="2000">
                <a:solidFill>
                  <a:srgbClr val="007CB2"/>
                </a:solidFill>
                <a:latin typeface="Arial" pitchFamily="34" charset="0"/>
              </a:rPr>
              <a:t>EXAMPLE 2.3 </a:t>
            </a:r>
          </a:p>
        </p:txBody>
      </p:sp>
      <p:cxnSp>
        <p:nvCxnSpPr>
          <p:cNvPr id="21509" name="Straight Connector 27"/>
          <p:cNvCxnSpPr>
            <a:cxnSpLocks noChangeShapeType="1"/>
          </p:cNvCxnSpPr>
          <p:nvPr/>
        </p:nvCxnSpPr>
        <p:spPr bwMode="auto">
          <a:xfrm flipH="1">
            <a:off x="685800" y="533400"/>
            <a:ext cx="1847850" cy="0"/>
          </a:xfrm>
          <a:prstGeom prst="line">
            <a:avLst/>
          </a:prstGeom>
          <a:noFill/>
          <a:ln w="50800" algn="ctr">
            <a:solidFill>
              <a:srgbClr val="007CB2"/>
            </a:solidFill>
            <a:round/>
            <a:headEnd/>
            <a:tailEnd/>
          </a:ln>
          <a:extLst>
            <a:ext uri="{909E8E84-426E-40DD-AFC4-6F175D3DCCD1}">
              <a14:hiddenFill xmlns:a14="http://schemas.microsoft.com/office/drawing/2010/main" xmlns="">
                <a:noFill/>
              </a14:hiddenFill>
            </a:ext>
          </a:extLst>
        </p:spPr>
      </p:cxnSp>
      <p:sp>
        <p:nvSpPr>
          <p:cNvPr id="21510" name="Rectangle 6"/>
          <p:cNvSpPr>
            <a:spLocks noChangeArrowheads="1"/>
          </p:cNvSpPr>
          <p:nvPr/>
        </p:nvSpPr>
        <p:spPr bwMode="auto">
          <a:xfrm>
            <a:off x="2647950" y="166688"/>
            <a:ext cx="634365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sz="2000" b="1" dirty="0">
                <a:solidFill>
                  <a:srgbClr val="007CB2"/>
                </a:solidFill>
                <a:latin typeface="Arial" pitchFamily="34" charset="0"/>
              </a:rPr>
              <a:t>THE LONG-RUN BEHAVIOR OF NATURAL</a:t>
            </a:r>
          </a:p>
          <a:p>
            <a:r>
              <a:rPr lang="en-US" sz="2000" b="1" dirty="0">
                <a:solidFill>
                  <a:srgbClr val="007CB2"/>
                </a:solidFill>
                <a:latin typeface="Arial" pitchFamily="34" charset="0"/>
              </a:rPr>
              <a:t>RESOURCE </a:t>
            </a:r>
            <a:r>
              <a:rPr lang="en-US" sz="2000" b="1" dirty="0" smtClean="0">
                <a:solidFill>
                  <a:srgbClr val="007CB2"/>
                </a:solidFill>
                <a:latin typeface="Arial" pitchFamily="34" charset="0"/>
              </a:rPr>
              <a:t>PRICES</a:t>
            </a:r>
            <a:endParaRPr lang="en-US" sz="2000" b="1" dirty="0">
              <a:solidFill>
                <a:srgbClr val="007CB2"/>
              </a:solidFill>
              <a:latin typeface="Arial" pitchFamily="34" charset="0"/>
            </a:endParaRPr>
          </a:p>
        </p:txBody>
      </p:sp>
      <p:sp>
        <p:nvSpPr>
          <p:cNvPr id="13" name="Rectangle 12"/>
          <p:cNvSpPr>
            <a:spLocks noChangeArrowheads="1"/>
          </p:cNvSpPr>
          <p:nvPr/>
        </p:nvSpPr>
        <p:spPr bwMode="auto">
          <a:xfrm>
            <a:off x="472907" y="1113309"/>
            <a:ext cx="8137693" cy="3762802"/>
          </a:xfrm>
          <a:prstGeom prst="rect">
            <a:avLst/>
          </a:prstGeom>
          <a:solidFill>
            <a:schemeClr val="bg1"/>
          </a:solidFill>
          <a:ln>
            <a:noFill/>
          </a:ln>
          <a:extLst>
            <a:ext uri="{91240B29-F687-4F45-9708-019B960494DF}">
              <a14:hiddenLine xmlns:a14="http://schemas.microsoft.com/office/drawing/2010/main" xmlns="" w="9525" algn="ctr">
                <a:solidFill>
                  <a:srgbClr val="000000"/>
                </a:solidFill>
                <a:round/>
                <a:headEnd/>
                <a:tailEnd/>
              </a14:hiddenLine>
            </a:ext>
          </a:extLst>
        </p:spPr>
        <p:txBody>
          <a:bodyPr wrap="square">
            <a:noAutofit/>
          </a:bodyPr>
          <a:lstStyle/>
          <a:p>
            <a:pPr indent="290513">
              <a:buFontTx/>
              <a:buAutoNum type="arabicPeriod"/>
            </a:pPr>
            <a:endParaRPr lang="en-US"/>
          </a:p>
        </p:txBody>
      </p:sp>
      <p:pic>
        <p:nvPicPr>
          <p:cNvPr id="17" name="Picture 1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647825" y="1104211"/>
            <a:ext cx="6200775" cy="3771900"/>
          </a:xfrm>
          <a:prstGeom prst="rect">
            <a:avLst/>
          </a:prstGeom>
        </p:spPr>
      </p:pic>
      <p:sp>
        <p:nvSpPr>
          <p:cNvPr id="14" name="Rectangle 5"/>
          <p:cNvSpPr>
            <a:spLocks noChangeArrowheads="1"/>
          </p:cNvSpPr>
          <p:nvPr/>
        </p:nvSpPr>
        <p:spPr bwMode="auto">
          <a:xfrm>
            <a:off x="762001" y="5180911"/>
            <a:ext cx="8000999"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nchor="ctr"/>
          <a:lstStyle/>
          <a:p>
            <a:pPr>
              <a:spcBef>
                <a:spcPct val="20000"/>
              </a:spcBef>
            </a:pPr>
            <a:r>
              <a:rPr lang="en-US" sz="1600" b="1" dirty="0">
                <a:latin typeface="Arial" pitchFamily="34" charset="0"/>
              </a:rPr>
              <a:t>LONG-RUN MOVEMENTS OF SUPPLY AND DEMAND FOR MINERAL RESOURCES</a:t>
            </a:r>
          </a:p>
        </p:txBody>
      </p:sp>
      <p:sp>
        <p:nvSpPr>
          <p:cNvPr id="15" name="Rectangle 4"/>
          <p:cNvSpPr>
            <a:spLocks noChangeArrowheads="1"/>
          </p:cNvSpPr>
          <p:nvPr/>
        </p:nvSpPr>
        <p:spPr bwMode="auto">
          <a:xfrm>
            <a:off x="685799" y="5485711"/>
            <a:ext cx="8000999" cy="8388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20000"/>
              </a:spcBef>
            </a:pPr>
            <a:r>
              <a:rPr lang="en-US" sz="1600" dirty="0">
                <a:latin typeface="Arial" pitchFamily="34" charset="0"/>
              </a:rPr>
              <a:t>Although demand for most resources has increased dramatically over the past century, prices have fallen or risen only slightly in real (inflation-adjusted) terms because cost reductions have shifted the supply curve to the right just as dramatically.</a:t>
            </a:r>
          </a:p>
        </p:txBody>
      </p:sp>
      <p:sp>
        <p:nvSpPr>
          <p:cNvPr id="16" name="Rectangle 10"/>
          <p:cNvSpPr>
            <a:spLocks noChangeArrowheads="1"/>
          </p:cNvSpPr>
          <p:nvPr/>
        </p:nvSpPr>
        <p:spPr bwMode="auto">
          <a:xfrm>
            <a:off x="762000" y="4876111"/>
            <a:ext cx="13335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nchor="ctr"/>
          <a:lstStyle/>
          <a:p>
            <a:pPr marL="342900" indent="-342900">
              <a:spcBef>
                <a:spcPct val="20000"/>
              </a:spcBef>
            </a:pPr>
            <a:r>
              <a:rPr lang="en-US" sz="2000" b="1" dirty="0">
                <a:solidFill>
                  <a:srgbClr val="ED1B2F"/>
                </a:solidFill>
                <a:latin typeface="Arial" pitchFamily="34" charset="0"/>
              </a:rPr>
              <a:t>F</a:t>
            </a:r>
            <a:r>
              <a:rPr lang="en-US" sz="1600" b="1" dirty="0">
                <a:solidFill>
                  <a:srgbClr val="ED1B2F"/>
                </a:solidFill>
                <a:latin typeface="Arial" pitchFamily="34" charset="0"/>
              </a:rPr>
              <a:t>IGURE </a:t>
            </a:r>
            <a:r>
              <a:rPr lang="en-US" sz="2000" b="1" dirty="0">
                <a:solidFill>
                  <a:srgbClr val="ED1B2F"/>
                </a:solidFill>
                <a:latin typeface="Arial" pitchFamily="34" charset="0"/>
              </a:rPr>
              <a:t>2.9</a:t>
            </a:r>
          </a:p>
        </p:txBody>
      </p:sp>
      <p:cxnSp>
        <p:nvCxnSpPr>
          <p:cNvPr id="21530" name="Straight Connector 32"/>
          <p:cNvCxnSpPr>
            <a:cxnSpLocks noChangeShapeType="1"/>
          </p:cNvCxnSpPr>
          <p:nvPr/>
        </p:nvCxnSpPr>
        <p:spPr bwMode="auto">
          <a:xfrm>
            <a:off x="0" y="6553200"/>
            <a:ext cx="9144000" cy="9525"/>
          </a:xfrm>
          <a:prstGeom prst="line">
            <a:avLst/>
          </a:prstGeom>
          <a:noFill/>
          <a:ln w="34925">
            <a:solidFill>
              <a:srgbClr val="F4792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647825" y="1104211"/>
            <a:ext cx="6200775" cy="37719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647825" y="1104211"/>
            <a:ext cx="6200775" cy="37719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647825" y="1104211"/>
            <a:ext cx="6200775" cy="377190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1647825" y="1104211"/>
            <a:ext cx="6200775" cy="3771900"/>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1647825" y="1104211"/>
            <a:ext cx="6200775" cy="3771900"/>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1647825" y="1104211"/>
            <a:ext cx="6200775" cy="3771900"/>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1647825" y="1104211"/>
            <a:ext cx="6200775" cy="3771900"/>
          </a:xfrm>
          <a:prstGeom prst="rect">
            <a:avLst/>
          </a:prstGeom>
        </p:spPr>
      </p:pic>
      <p:pic>
        <p:nvPicPr>
          <p:cNvPr id="10" name="Picture 9"/>
          <p:cNvPicPr>
            <a:picLocks noChangeAspect="1"/>
          </p:cNvPicPr>
          <p:nvPr/>
        </p:nvPicPr>
        <p:blipFill>
          <a:blip r:embed="rId10">
            <a:extLst>
              <a:ext uri="{28A0092B-C50C-407E-A947-70E740481C1C}">
                <a14:useLocalDpi xmlns:a14="http://schemas.microsoft.com/office/drawing/2010/main" xmlns="" val="0"/>
              </a:ext>
            </a:extLst>
          </a:blip>
          <a:stretch>
            <a:fillRect/>
          </a:stretch>
        </p:blipFill>
        <p:spPr>
          <a:xfrm>
            <a:off x="1647825" y="1104211"/>
            <a:ext cx="6200775" cy="3771900"/>
          </a:xfrm>
          <a:prstGeom prst="rect">
            <a:avLst/>
          </a:prstGeom>
        </p:spPr>
      </p:pic>
      <p:pic>
        <p:nvPicPr>
          <p:cNvPr id="11" name="Picture 10"/>
          <p:cNvPicPr>
            <a:picLocks noChangeAspect="1"/>
          </p:cNvPicPr>
          <p:nvPr/>
        </p:nvPicPr>
        <p:blipFill>
          <a:blip r:embed="rId11">
            <a:extLst>
              <a:ext uri="{28A0092B-C50C-407E-A947-70E740481C1C}">
                <a14:useLocalDpi xmlns:a14="http://schemas.microsoft.com/office/drawing/2010/main" xmlns="" val="0"/>
              </a:ext>
            </a:extLst>
          </a:blip>
          <a:stretch>
            <a:fillRect/>
          </a:stretch>
        </p:blipFill>
        <p:spPr>
          <a:xfrm>
            <a:off x="1647825" y="1104211"/>
            <a:ext cx="6200775" cy="3771900"/>
          </a:xfrm>
          <a:prstGeom prst="rect">
            <a:avLst/>
          </a:prstGeom>
        </p:spPr>
      </p:pic>
      <p:pic>
        <p:nvPicPr>
          <p:cNvPr id="12" name="Picture 11"/>
          <p:cNvPicPr>
            <a:picLocks noChangeAspect="1"/>
          </p:cNvPicPr>
          <p:nvPr/>
        </p:nvPicPr>
        <p:blipFill>
          <a:blip r:embed="rId12">
            <a:extLst>
              <a:ext uri="{28A0092B-C50C-407E-A947-70E740481C1C}">
                <a14:useLocalDpi xmlns:a14="http://schemas.microsoft.com/office/drawing/2010/main" xmlns="" val="0"/>
              </a:ext>
            </a:extLst>
          </a:blip>
          <a:stretch>
            <a:fillRect/>
          </a:stretch>
        </p:blipFill>
        <p:spPr>
          <a:xfrm>
            <a:off x="1647825" y="1104211"/>
            <a:ext cx="6200775" cy="3771900"/>
          </a:xfrm>
          <a:prstGeom prst="rect">
            <a:avLst/>
          </a:prstGeom>
        </p:spPr>
      </p:pic>
      <p:pic>
        <p:nvPicPr>
          <p:cNvPr id="18" name="Picture 17"/>
          <p:cNvPicPr>
            <a:picLocks noChangeAspect="1"/>
          </p:cNvPicPr>
          <p:nvPr/>
        </p:nvPicPr>
        <p:blipFill>
          <a:blip r:embed="rId13">
            <a:extLst>
              <a:ext uri="{28A0092B-C50C-407E-A947-70E740481C1C}">
                <a14:useLocalDpi xmlns:a14="http://schemas.microsoft.com/office/drawing/2010/main" xmlns="" val="0"/>
              </a:ext>
            </a:extLst>
          </a:blip>
          <a:stretch>
            <a:fillRect/>
          </a:stretch>
        </p:blipFill>
        <p:spPr>
          <a:xfrm>
            <a:off x="1647825" y="1104211"/>
            <a:ext cx="6200775" cy="3771900"/>
          </a:xfrm>
          <a:prstGeom prst="rect">
            <a:avLst/>
          </a:prstGeom>
        </p:spPr>
      </p:pic>
      <p:grpSp>
        <p:nvGrpSpPr>
          <p:cNvPr id="49" name="Group 48"/>
          <p:cNvGrpSpPr/>
          <p:nvPr/>
        </p:nvGrpSpPr>
        <p:grpSpPr>
          <a:xfrm>
            <a:off x="410853" y="1104210"/>
            <a:ext cx="100154" cy="5220389"/>
            <a:chOff x="415618" y="762000"/>
            <a:chExt cx="193983" cy="5715000"/>
          </a:xfrm>
        </p:grpSpPr>
        <p:cxnSp>
          <p:nvCxnSpPr>
            <p:cNvPr id="50" name="Straight Connector 21"/>
            <p:cNvCxnSpPr>
              <a:cxnSpLocks noChangeShapeType="1"/>
            </p:cNvCxnSpPr>
            <p:nvPr/>
          </p:nvCxnSpPr>
          <p:spPr bwMode="auto">
            <a:xfrm rot="16200000">
              <a:off x="515772" y="668171"/>
              <a:ext cx="0" cy="187658"/>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grpSp>
          <p:nvGrpSpPr>
            <p:cNvPr id="51" name="Group 50"/>
            <p:cNvGrpSpPr/>
            <p:nvPr/>
          </p:nvGrpSpPr>
          <p:grpSpPr>
            <a:xfrm>
              <a:off x="415618" y="762000"/>
              <a:ext cx="187658" cy="5715000"/>
              <a:chOff x="415618" y="838200"/>
              <a:chExt cx="187658" cy="5638800"/>
            </a:xfrm>
          </p:grpSpPr>
          <p:cxnSp>
            <p:nvCxnSpPr>
              <p:cNvPr id="52" name="Straight Connector 19"/>
              <p:cNvCxnSpPr>
                <a:cxnSpLocks noChangeShapeType="1"/>
              </p:cNvCxnSpPr>
              <p:nvPr/>
            </p:nvCxnSpPr>
            <p:spPr bwMode="auto">
              <a:xfrm flipV="1">
                <a:off x="512840" y="838200"/>
                <a:ext cx="0" cy="563880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cxnSp>
            <p:nvCxnSpPr>
              <p:cNvPr id="53" name="Straight Connector 21"/>
              <p:cNvCxnSpPr>
                <a:cxnSpLocks noChangeShapeType="1"/>
              </p:cNvCxnSpPr>
              <p:nvPr/>
            </p:nvCxnSpPr>
            <p:spPr bwMode="auto">
              <a:xfrm rot="16200000">
                <a:off x="509447" y="6383171"/>
                <a:ext cx="0" cy="187658"/>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wipe(left)">
                                      <p:cBhvr>
                                        <p:cTn id="7" dur="500"/>
                                        <p:tgtEl>
                                          <p:spTgt spid="2150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1509"/>
                                        </p:tgtEl>
                                        <p:attrNameLst>
                                          <p:attrName>style.visibility</p:attrName>
                                        </p:attrNameLst>
                                      </p:cBhvr>
                                      <p:to>
                                        <p:strVal val="visible"/>
                                      </p:to>
                                    </p:set>
                                    <p:animEffect transition="in" filter="wipe(left)">
                                      <p:cBhvr>
                                        <p:cTn id="11" dur="500"/>
                                        <p:tgtEl>
                                          <p:spTgt spid="2150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1510"/>
                                        </p:tgtEl>
                                        <p:attrNameLst>
                                          <p:attrName>style.visibility</p:attrName>
                                        </p:attrNameLst>
                                      </p:cBhvr>
                                      <p:to>
                                        <p:strVal val="visible"/>
                                      </p:to>
                                    </p:set>
                                    <p:animEffect transition="in" filter="wipe(left)">
                                      <p:cBhvr>
                                        <p:cTn id="15" dur="500"/>
                                        <p:tgtEl>
                                          <p:spTgt spid="2151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childTnLst>
                          </p:cTn>
                        </p:par>
                        <p:par>
                          <p:cTn id="24" fill="hold" nodeType="afterGroup">
                            <p:stCondLst>
                              <p:cond delay="2500"/>
                            </p:stCondLst>
                            <p:childTnLst>
                              <p:par>
                                <p:cTn id="25" presetID="22" presetClass="entr" presetSubtype="1"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wipe(up)">
                                      <p:cBhvr>
                                        <p:cTn id="27" dur="500"/>
                                        <p:tgtEl>
                                          <p:spTgt spid="49"/>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down)">
                                      <p:cBhvr>
                                        <p:cTn id="35" dur="750"/>
                                        <p:tgtEl>
                                          <p:spTgt spid="3"/>
                                        </p:tgtEl>
                                      </p:cBhvr>
                                    </p:animEffect>
                                  </p:childTnLst>
                                </p:cTn>
                              </p:par>
                            </p:childTnLst>
                          </p:cTn>
                        </p:par>
                        <p:par>
                          <p:cTn id="36" fill="hold">
                            <p:stCondLst>
                              <p:cond delay="4250"/>
                            </p:stCondLst>
                            <p:childTnLst>
                              <p:par>
                                <p:cTn id="37" presetID="22" presetClass="entr" presetSubtype="1"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up)">
                                      <p:cBhvr>
                                        <p:cTn id="39" dur="750"/>
                                        <p:tgtEl>
                                          <p:spTgt spid="4"/>
                                        </p:tgtEl>
                                      </p:cBhvr>
                                    </p:animEffect>
                                  </p:childTnLst>
                                </p:cTn>
                              </p:par>
                            </p:childTnLst>
                          </p:cTn>
                        </p:par>
                        <p:par>
                          <p:cTn id="40" fill="hold">
                            <p:stCondLst>
                              <p:cond delay="5000"/>
                            </p:stCondLst>
                            <p:childTnLst>
                              <p:par>
                                <p:cTn id="41" presetID="22" presetClass="entr" presetSubtype="1" fill="hold"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up)">
                                      <p:cBhvr>
                                        <p:cTn id="43" dur="750"/>
                                        <p:tgtEl>
                                          <p:spTgt spid="5"/>
                                        </p:tgtEl>
                                      </p:cBhvr>
                                    </p:animEffect>
                                  </p:childTnLst>
                                </p:cTn>
                              </p:par>
                            </p:childTnLst>
                          </p:cTn>
                        </p:par>
                        <p:par>
                          <p:cTn id="44" fill="hold">
                            <p:stCondLst>
                              <p:cond delay="5750"/>
                            </p:stCondLst>
                            <p:childTnLst>
                              <p:par>
                                <p:cTn id="45" presetID="22" presetClass="entr" presetSubtype="1"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up)">
                                      <p:cBhvr>
                                        <p:cTn id="47" dur="750"/>
                                        <p:tgtEl>
                                          <p:spTgt spid="6"/>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up)">
                                      <p:cBhvr>
                                        <p:cTn id="51" dur="750"/>
                                        <p:tgtEl>
                                          <p:spTgt spid="7"/>
                                        </p:tgtEl>
                                      </p:cBhvr>
                                    </p:animEffect>
                                  </p:childTnLst>
                                </p:cTn>
                              </p:par>
                            </p:childTnLst>
                          </p:cTn>
                        </p:par>
                        <p:par>
                          <p:cTn id="52" fill="hold">
                            <p:stCondLst>
                              <p:cond delay="7250"/>
                            </p:stCondLst>
                            <p:childTnLst>
                              <p:par>
                                <p:cTn id="53" presetID="22" presetClass="entr" presetSubtype="1" fill="hold" nodeType="after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up)">
                                      <p:cBhvr>
                                        <p:cTn id="55" dur="750"/>
                                        <p:tgtEl>
                                          <p:spTgt spid="8"/>
                                        </p:tgtEl>
                                      </p:cBhvr>
                                    </p:animEffect>
                                  </p:childTnLst>
                                </p:cTn>
                              </p:par>
                            </p:childTnLst>
                          </p:cTn>
                        </p:par>
                        <p:par>
                          <p:cTn id="56" fill="hold">
                            <p:stCondLst>
                              <p:cond delay="8000"/>
                            </p:stCondLst>
                            <p:childTnLst>
                              <p:par>
                                <p:cTn id="57" presetID="22" presetClass="entr" presetSubtype="1" fill="hold"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up)">
                                      <p:cBhvr>
                                        <p:cTn id="59" dur="750"/>
                                        <p:tgtEl>
                                          <p:spTgt spid="9"/>
                                        </p:tgtEl>
                                      </p:cBhvr>
                                    </p:animEffect>
                                  </p:childTnLst>
                                </p:cTn>
                              </p:par>
                            </p:childTnLst>
                          </p:cTn>
                        </p:par>
                        <p:par>
                          <p:cTn id="60" fill="hold">
                            <p:stCondLst>
                              <p:cond delay="8750"/>
                            </p:stCondLst>
                            <p:childTnLst>
                              <p:par>
                                <p:cTn id="61" presetID="22" presetClass="entr" presetSubtype="1" fill="hold" nodeType="after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wipe(up)">
                                      <p:cBhvr>
                                        <p:cTn id="63" dur="750"/>
                                        <p:tgtEl>
                                          <p:spTgt spid="10"/>
                                        </p:tgtEl>
                                      </p:cBhvr>
                                    </p:animEffect>
                                  </p:childTnLst>
                                </p:cTn>
                              </p:par>
                            </p:childTnLst>
                          </p:cTn>
                        </p:par>
                        <p:par>
                          <p:cTn id="64" fill="hold">
                            <p:stCondLst>
                              <p:cond delay="9500"/>
                            </p:stCondLst>
                            <p:childTnLst>
                              <p:par>
                                <p:cTn id="65" presetID="22" presetClass="entr" presetSubtype="1" fill="hold" nodeType="after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wipe(up)">
                                      <p:cBhvr>
                                        <p:cTn id="67" dur="750"/>
                                        <p:tgtEl>
                                          <p:spTgt spid="11"/>
                                        </p:tgtEl>
                                      </p:cBhvr>
                                    </p:animEffect>
                                  </p:childTnLst>
                                </p:cTn>
                              </p:par>
                            </p:childTnLst>
                          </p:cTn>
                        </p:par>
                        <p:par>
                          <p:cTn id="68" fill="hold">
                            <p:stCondLst>
                              <p:cond delay="10250"/>
                            </p:stCondLst>
                            <p:childTnLst>
                              <p:par>
                                <p:cTn id="69" presetID="22" presetClass="entr" presetSubtype="1"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wipe(up)">
                                      <p:cBhvr>
                                        <p:cTn id="71" dur="750"/>
                                        <p:tgtEl>
                                          <p:spTgt spid="12"/>
                                        </p:tgtEl>
                                      </p:cBhvr>
                                    </p:animEffect>
                                  </p:childTnLst>
                                </p:cTn>
                              </p:par>
                            </p:childTnLst>
                          </p:cTn>
                        </p:par>
                        <p:par>
                          <p:cTn id="72" fill="hold">
                            <p:stCondLst>
                              <p:cond delay="11000"/>
                            </p:stCondLst>
                            <p:childTnLst>
                              <p:par>
                                <p:cTn id="73" presetID="22" presetClass="entr" presetSubtype="8"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wipe(left)">
                                      <p:cBhvr>
                                        <p:cTn id="75" dur="1000"/>
                                        <p:tgtEl>
                                          <p:spTgt spid="17"/>
                                        </p:tgtEl>
                                      </p:cBhvr>
                                    </p:animEffect>
                                  </p:childTnLst>
                                </p:cTn>
                              </p:par>
                            </p:childTnLst>
                          </p:cTn>
                        </p:par>
                        <p:par>
                          <p:cTn id="76" fill="hold">
                            <p:stCondLst>
                              <p:cond delay="12000"/>
                            </p:stCondLst>
                            <p:childTnLst>
                              <p:par>
                                <p:cTn id="77" presetID="22" presetClass="entr" presetSubtype="2" fill="hold" nodeType="after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wipe(right)">
                                      <p:cBhvr>
                                        <p:cTn id="79" dur="750"/>
                                        <p:tgtEl>
                                          <p:spTgt spid="18"/>
                                        </p:tgtEl>
                                      </p:cBhvr>
                                    </p:animEffect>
                                  </p:childTnLst>
                                </p:cTn>
                              </p:par>
                            </p:childTnLst>
                          </p:cTn>
                        </p:par>
                        <p:par>
                          <p:cTn id="80" fill="hold">
                            <p:stCondLst>
                              <p:cond delay="12750"/>
                            </p:stCondLst>
                            <p:childTnLst>
                              <p:par>
                                <p:cTn id="81" presetID="22" presetClass="entr" presetSubtype="8" fill="hold" grpId="0" nodeType="afterEffect">
                                  <p:stCondLst>
                                    <p:cond delay="0"/>
                                  </p:stCondLst>
                                  <p:childTnLst>
                                    <p:set>
                                      <p:cBhvr>
                                        <p:cTn id="82" dur="1" fill="hold">
                                          <p:stCondLst>
                                            <p:cond delay="0"/>
                                          </p:stCondLst>
                                        </p:cTn>
                                        <p:tgtEl>
                                          <p:spTgt spid="15">
                                            <p:txEl>
                                              <p:pRg st="0" end="0"/>
                                            </p:txEl>
                                          </p:spTgt>
                                        </p:tgtEl>
                                        <p:attrNameLst>
                                          <p:attrName>style.visibility</p:attrName>
                                        </p:attrNameLst>
                                      </p:cBhvr>
                                      <p:to>
                                        <p:strVal val="visible"/>
                                      </p:to>
                                    </p:set>
                                    <p:animEffect transition="in" filter="wipe(left)">
                                      <p:cBhvr>
                                        <p:cTn id="83" dur="500"/>
                                        <p:tgtEl>
                                          <p:spTgt spid="15">
                                            <p:txEl>
                                              <p:pRg st="0" end="0"/>
                                            </p:txEl>
                                          </p:spTgt>
                                        </p:tgtEl>
                                      </p:cBhvr>
                                    </p:animEffect>
                                  </p:childTnLst>
                                </p:cTn>
                              </p:par>
                            </p:childTnLst>
                          </p:cTn>
                        </p:par>
                        <p:par>
                          <p:cTn id="84" fill="hold">
                            <p:stCondLst>
                              <p:cond delay="13250"/>
                            </p:stCondLst>
                            <p:childTnLst>
                              <p:par>
                                <p:cTn id="85" presetID="22" presetClass="entr" presetSubtype="8" fill="hold" nodeType="afterEffect">
                                  <p:stCondLst>
                                    <p:cond delay="0"/>
                                  </p:stCondLst>
                                  <p:childTnLst>
                                    <p:set>
                                      <p:cBhvr>
                                        <p:cTn id="86" dur="1" fill="hold">
                                          <p:stCondLst>
                                            <p:cond delay="0"/>
                                          </p:stCondLst>
                                        </p:cTn>
                                        <p:tgtEl>
                                          <p:spTgt spid="21530"/>
                                        </p:tgtEl>
                                        <p:attrNameLst>
                                          <p:attrName>style.visibility</p:attrName>
                                        </p:attrNameLst>
                                      </p:cBhvr>
                                      <p:to>
                                        <p:strVal val="visible"/>
                                      </p:to>
                                    </p:set>
                                    <p:animEffect transition="in" filter="wipe(left)">
                                      <p:cBhvr>
                                        <p:cTn id="87" dur="500"/>
                                        <p:tgtEl>
                                          <p:spTgt spid="21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p:bldP spid="21510" grpId="0"/>
      <p:bldP spid="13" grpId="0" animBg="1"/>
      <p:bldP spid="14" grpId="0"/>
      <p:bldP spid="15" grpId="0" build="p"/>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23"/>
          <p:cNvSpPr>
            <a:spLocks noChangeArrowheads="1"/>
          </p:cNvSpPr>
          <p:nvPr/>
        </p:nvSpPr>
        <p:spPr bwMode="auto">
          <a:xfrm>
            <a:off x="0" y="19050"/>
            <a:ext cx="9144000" cy="6553200"/>
          </a:xfrm>
          <a:prstGeom prst="rect">
            <a:avLst/>
          </a:prstGeom>
          <a:solidFill>
            <a:srgbClr val="FFF2B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en-US"/>
          </a:p>
        </p:txBody>
      </p:sp>
      <p:sp>
        <p:nvSpPr>
          <p:cNvPr id="14" name="Rectangle 5"/>
          <p:cNvSpPr>
            <a:spLocks noChangeArrowheads="1"/>
          </p:cNvSpPr>
          <p:nvPr/>
        </p:nvSpPr>
        <p:spPr bwMode="auto">
          <a:xfrm>
            <a:off x="762000" y="5181599"/>
            <a:ext cx="8001000" cy="352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nchor="ctr"/>
          <a:lstStyle/>
          <a:p>
            <a:pPr>
              <a:spcBef>
                <a:spcPct val="20000"/>
              </a:spcBef>
            </a:pPr>
            <a:r>
              <a:rPr lang="en-US" sz="1600" b="1" dirty="0">
                <a:latin typeface="Arial" pitchFamily="34" charset="0"/>
              </a:rPr>
              <a:t>SUPPLY AND DEMAND FOR NEW YORK CITY OFFICE SPACE</a:t>
            </a:r>
          </a:p>
        </p:txBody>
      </p:sp>
      <p:sp>
        <p:nvSpPr>
          <p:cNvPr id="15" name="Rectangle 4"/>
          <p:cNvSpPr>
            <a:spLocks noChangeArrowheads="1"/>
          </p:cNvSpPr>
          <p:nvPr/>
        </p:nvSpPr>
        <p:spPr bwMode="auto">
          <a:xfrm>
            <a:off x="666750" y="5534025"/>
            <a:ext cx="8172450" cy="71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20000"/>
              </a:spcBef>
            </a:pPr>
            <a:r>
              <a:rPr lang="en-US" sz="1600" dirty="0">
                <a:latin typeface="Arial" pitchFamily="34" charset="0"/>
              </a:rPr>
              <a:t>Following 9/11 the supply curve shifted to the left</a:t>
            </a:r>
            <a:r>
              <a:rPr lang="en-US" sz="1600" dirty="0" smtClean="0">
                <a:latin typeface="Arial" pitchFamily="34" charset="0"/>
              </a:rPr>
              <a:t>,</a:t>
            </a:r>
          </a:p>
          <a:p>
            <a:pPr>
              <a:spcBef>
                <a:spcPct val="20000"/>
              </a:spcBef>
            </a:pPr>
            <a:r>
              <a:rPr lang="en-US" sz="1600" dirty="0" smtClean="0">
                <a:latin typeface="Arial" pitchFamily="34" charset="0"/>
              </a:rPr>
              <a:t>but </a:t>
            </a:r>
            <a:r>
              <a:rPr lang="en-US" sz="1600" dirty="0">
                <a:latin typeface="Arial" pitchFamily="34" charset="0"/>
              </a:rPr>
              <a:t>the demand curve also shifted to the left, so that the average rental price fell.</a:t>
            </a:r>
          </a:p>
        </p:txBody>
      </p:sp>
      <p:sp>
        <p:nvSpPr>
          <p:cNvPr id="16" name="Rectangle 10"/>
          <p:cNvSpPr>
            <a:spLocks noChangeArrowheads="1"/>
          </p:cNvSpPr>
          <p:nvPr/>
        </p:nvSpPr>
        <p:spPr bwMode="auto">
          <a:xfrm>
            <a:off x="762000" y="4876800"/>
            <a:ext cx="15240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nchor="ctr"/>
          <a:lstStyle/>
          <a:p>
            <a:pPr marL="342900" indent="-342900">
              <a:spcBef>
                <a:spcPct val="20000"/>
              </a:spcBef>
            </a:pPr>
            <a:r>
              <a:rPr lang="en-US" sz="2000" b="1" dirty="0">
                <a:solidFill>
                  <a:srgbClr val="ED1B2F"/>
                </a:solidFill>
                <a:latin typeface="Arial" pitchFamily="34" charset="0"/>
              </a:rPr>
              <a:t>F</a:t>
            </a:r>
            <a:r>
              <a:rPr lang="en-US" sz="1600" b="1" dirty="0">
                <a:solidFill>
                  <a:srgbClr val="ED1B2F"/>
                </a:solidFill>
                <a:latin typeface="Arial" pitchFamily="34" charset="0"/>
              </a:rPr>
              <a:t>IGURE </a:t>
            </a:r>
            <a:r>
              <a:rPr lang="en-US" sz="2000" b="1" dirty="0">
                <a:solidFill>
                  <a:srgbClr val="ED1B2F"/>
                </a:solidFill>
                <a:latin typeface="Arial" pitchFamily="34" charset="0"/>
              </a:rPr>
              <a:t>2.10</a:t>
            </a:r>
          </a:p>
        </p:txBody>
      </p:sp>
      <p:sp>
        <p:nvSpPr>
          <p:cNvPr id="28" name="Rectangle 6"/>
          <p:cNvSpPr>
            <a:spLocks noChangeArrowheads="1"/>
          </p:cNvSpPr>
          <p:nvPr/>
        </p:nvSpPr>
        <p:spPr bwMode="auto">
          <a:xfrm>
            <a:off x="685800" y="76200"/>
            <a:ext cx="1847850" cy="487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sz="2000">
                <a:solidFill>
                  <a:srgbClr val="007CB2"/>
                </a:solidFill>
                <a:latin typeface="Arial" pitchFamily="34" charset="0"/>
              </a:rPr>
              <a:t>EXAMPLE 2.4 </a:t>
            </a:r>
          </a:p>
        </p:txBody>
      </p:sp>
      <p:cxnSp>
        <p:nvCxnSpPr>
          <p:cNvPr id="29" name="Straight Connector 28"/>
          <p:cNvCxnSpPr>
            <a:cxnSpLocks noChangeShapeType="1"/>
          </p:cNvCxnSpPr>
          <p:nvPr/>
        </p:nvCxnSpPr>
        <p:spPr bwMode="auto">
          <a:xfrm flipH="1">
            <a:off x="685800" y="533400"/>
            <a:ext cx="1847850" cy="0"/>
          </a:xfrm>
          <a:prstGeom prst="line">
            <a:avLst/>
          </a:prstGeom>
          <a:noFill/>
          <a:ln w="50800" algn="ctr">
            <a:solidFill>
              <a:srgbClr val="007CB2"/>
            </a:solidFill>
            <a:round/>
            <a:headEnd/>
            <a:tailEnd/>
          </a:ln>
          <a:extLst>
            <a:ext uri="{909E8E84-426E-40DD-AFC4-6F175D3DCCD1}">
              <a14:hiddenFill xmlns:a14="http://schemas.microsoft.com/office/drawing/2010/main" xmlns="">
                <a:noFill/>
              </a14:hiddenFill>
            </a:ext>
          </a:extLst>
        </p:spPr>
      </p:cxnSp>
      <p:sp>
        <p:nvSpPr>
          <p:cNvPr id="30" name="Rectangle 6"/>
          <p:cNvSpPr>
            <a:spLocks noChangeArrowheads="1"/>
          </p:cNvSpPr>
          <p:nvPr/>
        </p:nvSpPr>
        <p:spPr bwMode="auto">
          <a:xfrm>
            <a:off x="2647950" y="166688"/>
            <a:ext cx="634365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sz="2000" b="1" dirty="0">
                <a:solidFill>
                  <a:srgbClr val="007CB2"/>
                </a:solidFill>
                <a:latin typeface="Arial" pitchFamily="34" charset="0"/>
              </a:rPr>
              <a:t>THE EFFECTS OF 9/11 ON THE SUPPLY AND DEMAND FOR NEW YORK CITY </a:t>
            </a:r>
            <a:r>
              <a:rPr lang="en-US" sz="2000" b="1" dirty="0" smtClean="0">
                <a:solidFill>
                  <a:srgbClr val="007CB2"/>
                </a:solidFill>
                <a:latin typeface="Arial" pitchFamily="34" charset="0"/>
              </a:rPr>
              <a:t>OFFICE SPACE</a:t>
            </a:r>
            <a:endParaRPr lang="en-US" sz="2000" b="1" dirty="0">
              <a:solidFill>
                <a:srgbClr val="007CB2"/>
              </a:solidFill>
              <a:latin typeface="Arial" pitchFamily="34" charset="0"/>
            </a:endParaRPr>
          </a:p>
        </p:txBody>
      </p:sp>
      <p:cxnSp>
        <p:nvCxnSpPr>
          <p:cNvPr id="27" name="Straight Connector 26"/>
          <p:cNvCxnSpPr>
            <a:cxnSpLocks noChangeShapeType="1"/>
          </p:cNvCxnSpPr>
          <p:nvPr/>
        </p:nvCxnSpPr>
        <p:spPr bwMode="auto">
          <a:xfrm>
            <a:off x="0" y="6553200"/>
            <a:ext cx="9144000" cy="0"/>
          </a:xfrm>
          <a:prstGeom prst="line">
            <a:avLst/>
          </a:prstGeom>
          <a:noFill/>
          <a:ln w="34925">
            <a:solidFill>
              <a:srgbClr val="F4792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40" name="Rectangle 39"/>
          <p:cNvSpPr>
            <a:spLocks noChangeArrowheads="1"/>
          </p:cNvSpPr>
          <p:nvPr/>
        </p:nvSpPr>
        <p:spPr bwMode="auto">
          <a:xfrm>
            <a:off x="457200" y="1085423"/>
            <a:ext cx="8144018" cy="3762802"/>
          </a:xfrm>
          <a:prstGeom prst="rect">
            <a:avLst/>
          </a:prstGeom>
          <a:solidFill>
            <a:schemeClr val="bg1"/>
          </a:solidFill>
          <a:ln>
            <a:noFill/>
          </a:ln>
          <a:extLst>
            <a:ext uri="{91240B29-F687-4F45-9708-019B960494DF}">
              <a14:hiddenLine xmlns:a14="http://schemas.microsoft.com/office/drawing/2010/main" xmlns="" w="9525" algn="ctr">
                <a:solidFill>
                  <a:srgbClr val="000000"/>
                </a:solidFill>
                <a:round/>
                <a:headEnd/>
                <a:tailEnd/>
              </a14:hiddenLine>
            </a:ext>
          </a:extLst>
        </p:spPr>
        <p:txBody>
          <a:bodyPr wrap="square">
            <a:noAutofit/>
          </a:bodyPr>
          <a:lstStyle/>
          <a:p>
            <a:pPr indent="290513">
              <a:buFontTx/>
              <a:buAutoNum type="arabicPeriod"/>
            </a:pP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105025" y="1109023"/>
            <a:ext cx="5362575" cy="371475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105025" y="1109023"/>
            <a:ext cx="5362575" cy="371475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105025" y="1109023"/>
            <a:ext cx="5362575" cy="371475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105025" y="1109023"/>
            <a:ext cx="5362575" cy="371475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2105025" y="1109023"/>
            <a:ext cx="5362575" cy="3714750"/>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2105025" y="1109023"/>
            <a:ext cx="5362575" cy="3714750"/>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2105025" y="1109023"/>
            <a:ext cx="5362575" cy="3714750"/>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2105025" y="1109023"/>
            <a:ext cx="5362575" cy="3714750"/>
          </a:xfrm>
          <a:prstGeom prst="rect">
            <a:avLst/>
          </a:prstGeom>
        </p:spPr>
      </p:pic>
      <p:grpSp>
        <p:nvGrpSpPr>
          <p:cNvPr id="33" name="Group 32"/>
          <p:cNvGrpSpPr/>
          <p:nvPr/>
        </p:nvGrpSpPr>
        <p:grpSpPr>
          <a:xfrm>
            <a:off x="400050" y="1066800"/>
            <a:ext cx="93830" cy="5257800"/>
            <a:chOff x="415618" y="762000"/>
            <a:chExt cx="193983" cy="5715000"/>
          </a:xfrm>
        </p:grpSpPr>
        <p:cxnSp>
          <p:nvCxnSpPr>
            <p:cNvPr id="34" name="Straight Connector 21"/>
            <p:cNvCxnSpPr>
              <a:cxnSpLocks noChangeShapeType="1"/>
            </p:cNvCxnSpPr>
            <p:nvPr/>
          </p:nvCxnSpPr>
          <p:spPr bwMode="auto">
            <a:xfrm rot="16200000">
              <a:off x="515772" y="668171"/>
              <a:ext cx="0" cy="187658"/>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grpSp>
          <p:nvGrpSpPr>
            <p:cNvPr id="36" name="Group 35"/>
            <p:cNvGrpSpPr/>
            <p:nvPr/>
          </p:nvGrpSpPr>
          <p:grpSpPr>
            <a:xfrm>
              <a:off x="415618" y="762000"/>
              <a:ext cx="187658" cy="5715000"/>
              <a:chOff x="415618" y="838200"/>
              <a:chExt cx="187658" cy="5638800"/>
            </a:xfrm>
          </p:grpSpPr>
          <p:cxnSp>
            <p:nvCxnSpPr>
              <p:cNvPr id="37" name="Straight Connector 19"/>
              <p:cNvCxnSpPr>
                <a:cxnSpLocks noChangeShapeType="1"/>
              </p:cNvCxnSpPr>
              <p:nvPr/>
            </p:nvCxnSpPr>
            <p:spPr bwMode="auto">
              <a:xfrm flipV="1">
                <a:off x="512840" y="838200"/>
                <a:ext cx="0" cy="563880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cxnSp>
            <p:nvCxnSpPr>
              <p:cNvPr id="39" name="Straight Connector 21"/>
              <p:cNvCxnSpPr>
                <a:cxnSpLocks noChangeShapeType="1"/>
              </p:cNvCxnSpPr>
              <p:nvPr/>
            </p:nvCxnSpPr>
            <p:spPr bwMode="auto">
              <a:xfrm rot="16200000">
                <a:off x="509447" y="6383171"/>
                <a:ext cx="0" cy="187658"/>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par>
                                <p:cTn id="12" presetID="22" presetClass="entr" presetSubtype="8" fill="hold" nodeType="with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wipe(left)">
                                      <p:cBhvr>
                                        <p:cTn id="14" dur="500"/>
                                        <p:tgtEl>
                                          <p:spTgt spid="29"/>
                                        </p:tgtEl>
                                      </p:cBhvr>
                                    </p:animEffect>
                                  </p:childTnLst>
                                </p:cTn>
                              </p:par>
                            </p:childTnLst>
                          </p:cTn>
                        </p:par>
                        <p:par>
                          <p:cTn id="15" fill="hold" nodeType="afterGroup">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left)">
                                      <p:cBhvr>
                                        <p:cTn id="18" dur="500"/>
                                        <p:tgtEl>
                                          <p:spTgt spid="30"/>
                                        </p:tgtEl>
                                      </p:cBhvr>
                                    </p:animEffect>
                                  </p:childTnLst>
                                </p:cTn>
                              </p:par>
                            </p:childTnLst>
                          </p:cTn>
                        </p:par>
                        <p:par>
                          <p:cTn id="19" fill="hold" nodeType="afterGroup">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nodeType="afterGroup">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childTnLst>
                          </p:cTn>
                        </p:par>
                        <p:par>
                          <p:cTn id="27" fill="hold">
                            <p:stCondLst>
                              <p:cond delay="2500"/>
                            </p:stCondLst>
                            <p:childTnLst>
                              <p:par>
                                <p:cTn id="28" presetID="2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wipe(up)">
                                      <p:cBhvr>
                                        <p:cTn id="30" dur="500"/>
                                        <p:tgtEl>
                                          <p:spTgt spid="33"/>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500"/>
                                        <p:tgtEl>
                                          <p:spTgt spid="40"/>
                                        </p:tgtEl>
                                      </p:cBhvr>
                                    </p:animEffect>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wipe(down)">
                                      <p:cBhvr>
                                        <p:cTn id="38" dur="500"/>
                                        <p:tgtEl>
                                          <p:spTgt spid="3"/>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left)">
                                      <p:cBhvr>
                                        <p:cTn id="42" dur="500"/>
                                        <p:tgtEl>
                                          <p:spTgt spid="4"/>
                                        </p:tgtEl>
                                      </p:cBhvr>
                                    </p:animEffect>
                                  </p:childTnLst>
                                </p:cTn>
                              </p:par>
                            </p:childTnLst>
                          </p:cTn>
                        </p:par>
                        <p:par>
                          <p:cTn id="43" fill="hold">
                            <p:stCondLst>
                              <p:cond delay="4500"/>
                            </p:stCondLst>
                            <p:childTnLst>
                              <p:par>
                                <p:cTn id="44" presetID="22" presetClass="entr" presetSubtype="8" fill="hold"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left)">
                                      <p:cBhvr>
                                        <p:cTn id="46" dur="500"/>
                                        <p:tgtEl>
                                          <p:spTgt spid="5"/>
                                        </p:tgtEl>
                                      </p:cBhvr>
                                    </p:animEffect>
                                  </p:childTnLst>
                                </p:cTn>
                              </p:par>
                            </p:childTnLst>
                          </p:cTn>
                        </p:par>
                        <p:par>
                          <p:cTn id="47" fill="hold">
                            <p:stCondLst>
                              <p:cond delay="5000"/>
                            </p:stCondLst>
                            <p:childTnLst>
                              <p:par>
                                <p:cTn id="48" presetID="22" presetClass="entr" presetSubtype="8"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left)">
                                      <p:cBhvr>
                                        <p:cTn id="50" dur="500"/>
                                        <p:tgtEl>
                                          <p:spTgt spid="6"/>
                                        </p:tgtEl>
                                      </p:cBhvr>
                                    </p:animEffect>
                                  </p:childTnLst>
                                </p:cTn>
                              </p:par>
                            </p:childTnLst>
                          </p:cTn>
                        </p:par>
                        <p:par>
                          <p:cTn id="51" fill="hold">
                            <p:stCondLst>
                              <p:cond delay="5500"/>
                            </p:stCondLst>
                            <p:childTnLst>
                              <p:par>
                                <p:cTn id="52" presetID="22" presetClass="entr" presetSubtype="8" fill="hold" nodeType="after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wipe(left)">
                                      <p:cBhvr>
                                        <p:cTn id="54" dur="500"/>
                                        <p:tgtEl>
                                          <p:spTgt spid="7"/>
                                        </p:tgtEl>
                                      </p:cBhvr>
                                    </p:animEffect>
                                  </p:childTnLst>
                                </p:cTn>
                              </p:par>
                            </p:childTnLst>
                          </p:cTn>
                        </p:par>
                        <p:par>
                          <p:cTn id="55" fill="hold">
                            <p:stCondLst>
                              <p:cond delay="6000"/>
                            </p:stCondLst>
                            <p:childTnLst>
                              <p:par>
                                <p:cTn id="56" presetID="22" presetClass="entr" presetSubtype="2"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wipe(right)">
                                      <p:cBhvr>
                                        <p:cTn id="58" dur="500"/>
                                        <p:tgtEl>
                                          <p:spTgt spid="8"/>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5">
                                            <p:txEl>
                                              <p:pRg st="0" end="0"/>
                                            </p:txEl>
                                          </p:spTgt>
                                        </p:tgtEl>
                                        <p:attrNameLst>
                                          <p:attrName>style.visibility</p:attrName>
                                        </p:attrNameLst>
                                      </p:cBhvr>
                                      <p:to>
                                        <p:strVal val="visible"/>
                                      </p:to>
                                    </p:set>
                                    <p:animEffect transition="in" filter="wipe(left)">
                                      <p:cBhvr>
                                        <p:cTn id="62" dur="500"/>
                                        <p:tgtEl>
                                          <p:spTgt spid="15">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500"/>
                            </p:stCondLst>
                            <p:childTnLst>
                              <p:par>
                                <p:cTn id="69" presetID="22" presetClass="entr" presetSubtype="8"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wipe(left)">
                                      <p:cBhvr>
                                        <p:cTn id="71" dur="500"/>
                                        <p:tgtEl>
                                          <p:spTgt spid="10"/>
                                        </p:tgtEl>
                                      </p:cBhvr>
                                    </p:animEffect>
                                  </p:childTnLst>
                                </p:cTn>
                              </p:par>
                            </p:childTnLst>
                          </p:cTn>
                        </p:par>
                        <p:par>
                          <p:cTn id="72" fill="hold">
                            <p:stCondLst>
                              <p:cond delay="1000"/>
                            </p:stCondLst>
                            <p:childTnLst>
                              <p:par>
                                <p:cTn id="73" presetID="22" presetClass="entr" presetSubtype="8" fill="hold" grpId="0" nodeType="afterEffect">
                                  <p:stCondLst>
                                    <p:cond delay="0"/>
                                  </p:stCondLst>
                                  <p:childTnLst>
                                    <p:set>
                                      <p:cBhvr>
                                        <p:cTn id="74" dur="1" fill="hold">
                                          <p:stCondLst>
                                            <p:cond delay="0"/>
                                          </p:stCondLst>
                                        </p:cTn>
                                        <p:tgtEl>
                                          <p:spTgt spid="15">
                                            <p:txEl>
                                              <p:pRg st="1" end="1"/>
                                            </p:txEl>
                                          </p:spTgt>
                                        </p:tgtEl>
                                        <p:attrNameLst>
                                          <p:attrName>style.visibility</p:attrName>
                                        </p:attrNameLst>
                                      </p:cBhvr>
                                      <p:to>
                                        <p:strVal val="visible"/>
                                      </p:to>
                                    </p:set>
                                    <p:animEffect transition="in" filter="wipe(left)">
                                      <p:cBhvr>
                                        <p:cTn id="75" dur="500"/>
                                        <p:tgtEl>
                                          <p:spTgt spid="15">
                                            <p:txEl>
                                              <p:pRg st="1" end="1"/>
                                            </p:txEl>
                                          </p:spTgt>
                                        </p:tgtEl>
                                      </p:cBhvr>
                                    </p:animEffect>
                                  </p:childTnLst>
                                </p:cTn>
                              </p:par>
                            </p:childTnLst>
                          </p:cTn>
                        </p:par>
                        <p:par>
                          <p:cTn id="76" fill="hold">
                            <p:stCondLst>
                              <p:cond delay="1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14" grpId="0"/>
      <p:bldP spid="15" grpId="0" uiExpand="1" build="p"/>
      <p:bldP spid="16" grpId="0"/>
      <p:bldP spid="28" grpId="0"/>
      <p:bldP spid="30" grpId="0"/>
      <p:bldP spid="4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62"/>
          <p:cNvSpPr txBox="1">
            <a:spLocks noChangeArrowheads="1"/>
          </p:cNvSpPr>
          <p:nvPr/>
        </p:nvSpPr>
        <p:spPr bwMode="auto">
          <a:xfrm>
            <a:off x="457200" y="1143000"/>
            <a:ext cx="82296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31775" indent="-231775" eaLnBrk="0" hangingPunct="0">
              <a:defRPr>
                <a:solidFill>
                  <a:schemeClr val="tx1"/>
                </a:solidFill>
                <a:latin typeface="Palatino" pitchFamily="2" charset="0"/>
                <a:cs typeface="Arial" pitchFamily="34" charset="0"/>
              </a:defRPr>
            </a:lvl1pPr>
            <a:lvl2pPr marL="742950" indent="-285750" eaLnBrk="0" hangingPunct="0">
              <a:defRPr>
                <a:solidFill>
                  <a:schemeClr val="tx1"/>
                </a:solidFill>
                <a:latin typeface="Palatino" pitchFamily="2" charset="0"/>
                <a:cs typeface="Arial" pitchFamily="34" charset="0"/>
              </a:defRPr>
            </a:lvl2pPr>
            <a:lvl3pPr marL="1143000" indent="-228600" eaLnBrk="0" hangingPunct="0">
              <a:defRPr>
                <a:solidFill>
                  <a:schemeClr val="tx1"/>
                </a:solidFill>
                <a:latin typeface="Palatino" pitchFamily="2" charset="0"/>
                <a:cs typeface="Arial" pitchFamily="34" charset="0"/>
              </a:defRPr>
            </a:lvl3pPr>
            <a:lvl4pPr marL="1600200" indent="-228600" eaLnBrk="0" hangingPunct="0">
              <a:defRPr>
                <a:solidFill>
                  <a:schemeClr val="tx1"/>
                </a:solidFill>
                <a:latin typeface="Palatino" pitchFamily="2" charset="0"/>
                <a:cs typeface="Arial" pitchFamily="34" charset="0"/>
              </a:defRPr>
            </a:lvl4pPr>
            <a:lvl5pPr marL="2057400" indent="-228600" eaLnBrk="0" hangingPunct="0">
              <a:defRPr>
                <a:solidFill>
                  <a:schemeClr val="tx1"/>
                </a:solidFill>
                <a:latin typeface="Palatino" pitchFamily="2" charset="0"/>
                <a:cs typeface="Arial" pitchFamily="34" charset="0"/>
              </a:defRPr>
            </a:lvl5pPr>
            <a:lvl6pPr marL="2514600" indent="-228600" eaLnBrk="0" fontAlgn="base" hangingPunct="0">
              <a:spcBef>
                <a:spcPct val="0"/>
              </a:spcBef>
              <a:spcAft>
                <a:spcPct val="0"/>
              </a:spcAft>
              <a:defRPr>
                <a:solidFill>
                  <a:schemeClr val="tx1"/>
                </a:solidFill>
                <a:latin typeface="Palatino" pitchFamily="2" charset="0"/>
                <a:cs typeface="Arial" pitchFamily="34" charset="0"/>
              </a:defRPr>
            </a:lvl6pPr>
            <a:lvl7pPr marL="2971800" indent="-228600" eaLnBrk="0" fontAlgn="base" hangingPunct="0">
              <a:spcBef>
                <a:spcPct val="0"/>
              </a:spcBef>
              <a:spcAft>
                <a:spcPct val="0"/>
              </a:spcAft>
              <a:defRPr>
                <a:solidFill>
                  <a:schemeClr val="tx1"/>
                </a:solidFill>
                <a:latin typeface="Palatino" pitchFamily="2" charset="0"/>
                <a:cs typeface="Arial" pitchFamily="34" charset="0"/>
              </a:defRPr>
            </a:lvl7pPr>
            <a:lvl8pPr marL="3429000" indent="-228600" eaLnBrk="0" fontAlgn="base" hangingPunct="0">
              <a:spcBef>
                <a:spcPct val="0"/>
              </a:spcBef>
              <a:spcAft>
                <a:spcPct val="0"/>
              </a:spcAft>
              <a:defRPr>
                <a:solidFill>
                  <a:schemeClr val="tx1"/>
                </a:solidFill>
                <a:latin typeface="Palatino" pitchFamily="2" charset="0"/>
                <a:cs typeface="Arial" pitchFamily="34" charset="0"/>
              </a:defRPr>
            </a:lvl8pPr>
            <a:lvl9pPr marL="3886200" indent="-228600" eaLnBrk="0" fontAlgn="base" hangingPunct="0">
              <a:spcBef>
                <a:spcPct val="0"/>
              </a:spcBef>
              <a:spcAft>
                <a:spcPct val="0"/>
              </a:spcAft>
              <a:defRPr>
                <a:solidFill>
                  <a:schemeClr val="tx1"/>
                </a:solidFill>
                <a:latin typeface="Palatino" pitchFamily="2" charset="0"/>
                <a:cs typeface="Arial" pitchFamily="34" charset="0"/>
              </a:defRPr>
            </a:lvl9pPr>
          </a:lstStyle>
          <a:p>
            <a:pPr marL="0" indent="0" eaLnBrk="1" hangingPunct="1">
              <a:buClr>
                <a:srgbClr val="939598"/>
              </a:buClr>
              <a:buSzPct val="100000"/>
              <a:buFont typeface="Arial" pitchFamily="34" charset="0"/>
              <a:buChar char="●"/>
            </a:pPr>
            <a:r>
              <a:rPr lang="en-US" b="1" dirty="0" smtClean="0">
                <a:solidFill>
                  <a:srgbClr val="382344"/>
                </a:solidFill>
                <a:latin typeface="Arial" pitchFamily="34" charset="0"/>
              </a:rPr>
              <a:t> elasticity    </a:t>
            </a:r>
            <a:r>
              <a:rPr lang="en-US" dirty="0">
                <a:solidFill>
                  <a:srgbClr val="2A5CAA"/>
                </a:solidFill>
                <a:latin typeface="Arial" pitchFamily="34" charset="0"/>
              </a:rPr>
              <a:t>Percentage change in one variable resulting from a 1-percent increase in another.</a:t>
            </a:r>
          </a:p>
        </p:txBody>
      </p:sp>
      <p:sp>
        <p:nvSpPr>
          <p:cNvPr id="25" name="Text Box 62"/>
          <p:cNvSpPr txBox="1">
            <a:spLocks noChangeArrowheads="1"/>
          </p:cNvSpPr>
          <p:nvPr/>
        </p:nvSpPr>
        <p:spPr bwMode="auto">
          <a:xfrm>
            <a:off x="457200" y="2809875"/>
            <a:ext cx="82296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31775" indent="-231775" eaLnBrk="0" hangingPunct="0">
              <a:defRPr>
                <a:solidFill>
                  <a:schemeClr val="tx1"/>
                </a:solidFill>
                <a:latin typeface="Palatino" pitchFamily="2" charset="0"/>
                <a:cs typeface="Arial" pitchFamily="34" charset="0"/>
              </a:defRPr>
            </a:lvl1pPr>
            <a:lvl2pPr marL="742950" indent="-285750" eaLnBrk="0" hangingPunct="0">
              <a:defRPr>
                <a:solidFill>
                  <a:schemeClr val="tx1"/>
                </a:solidFill>
                <a:latin typeface="Palatino" pitchFamily="2" charset="0"/>
                <a:cs typeface="Arial" pitchFamily="34" charset="0"/>
              </a:defRPr>
            </a:lvl2pPr>
            <a:lvl3pPr marL="1143000" indent="-228600" eaLnBrk="0" hangingPunct="0">
              <a:defRPr>
                <a:solidFill>
                  <a:schemeClr val="tx1"/>
                </a:solidFill>
                <a:latin typeface="Palatino" pitchFamily="2" charset="0"/>
                <a:cs typeface="Arial" pitchFamily="34" charset="0"/>
              </a:defRPr>
            </a:lvl3pPr>
            <a:lvl4pPr marL="1600200" indent="-228600" eaLnBrk="0" hangingPunct="0">
              <a:defRPr>
                <a:solidFill>
                  <a:schemeClr val="tx1"/>
                </a:solidFill>
                <a:latin typeface="Palatino" pitchFamily="2" charset="0"/>
                <a:cs typeface="Arial" pitchFamily="34" charset="0"/>
              </a:defRPr>
            </a:lvl4pPr>
            <a:lvl5pPr marL="2057400" indent="-228600" eaLnBrk="0" hangingPunct="0">
              <a:defRPr>
                <a:solidFill>
                  <a:schemeClr val="tx1"/>
                </a:solidFill>
                <a:latin typeface="Palatino" pitchFamily="2" charset="0"/>
                <a:cs typeface="Arial" pitchFamily="34" charset="0"/>
              </a:defRPr>
            </a:lvl5pPr>
            <a:lvl6pPr marL="2514600" indent="-228600" eaLnBrk="0" fontAlgn="base" hangingPunct="0">
              <a:spcBef>
                <a:spcPct val="0"/>
              </a:spcBef>
              <a:spcAft>
                <a:spcPct val="0"/>
              </a:spcAft>
              <a:defRPr>
                <a:solidFill>
                  <a:schemeClr val="tx1"/>
                </a:solidFill>
                <a:latin typeface="Palatino" pitchFamily="2" charset="0"/>
                <a:cs typeface="Arial" pitchFamily="34" charset="0"/>
              </a:defRPr>
            </a:lvl6pPr>
            <a:lvl7pPr marL="2971800" indent="-228600" eaLnBrk="0" fontAlgn="base" hangingPunct="0">
              <a:spcBef>
                <a:spcPct val="0"/>
              </a:spcBef>
              <a:spcAft>
                <a:spcPct val="0"/>
              </a:spcAft>
              <a:defRPr>
                <a:solidFill>
                  <a:schemeClr val="tx1"/>
                </a:solidFill>
                <a:latin typeface="Palatino" pitchFamily="2" charset="0"/>
                <a:cs typeface="Arial" pitchFamily="34" charset="0"/>
              </a:defRPr>
            </a:lvl7pPr>
            <a:lvl8pPr marL="3429000" indent="-228600" eaLnBrk="0" fontAlgn="base" hangingPunct="0">
              <a:spcBef>
                <a:spcPct val="0"/>
              </a:spcBef>
              <a:spcAft>
                <a:spcPct val="0"/>
              </a:spcAft>
              <a:defRPr>
                <a:solidFill>
                  <a:schemeClr val="tx1"/>
                </a:solidFill>
                <a:latin typeface="Palatino" pitchFamily="2" charset="0"/>
                <a:cs typeface="Arial" pitchFamily="34" charset="0"/>
              </a:defRPr>
            </a:lvl8pPr>
            <a:lvl9pPr marL="3886200" indent="-228600" eaLnBrk="0" fontAlgn="base" hangingPunct="0">
              <a:spcBef>
                <a:spcPct val="0"/>
              </a:spcBef>
              <a:spcAft>
                <a:spcPct val="0"/>
              </a:spcAft>
              <a:defRPr>
                <a:solidFill>
                  <a:schemeClr val="tx1"/>
                </a:solidFill>
                <a:latin typeface="Palatino" pitchFamily="2" charset="0"/>
                <a:cs typeface="Arial" pitchFamily="34" charset="0"/>
              </a:defRPr>
            </a:lvl9pPr>
          </a:lstStyle>
          <a:p>
            <a:pPr marL="0" indent="0" eaLnBrk="1" hangingPunct="1">
              <a:buClr>
                <a:srgbClr val="939598"/>
              </a:buClr>
              <a:buSzPct val="100000"/>
              <a:buFont typeface="Arial" pitchFamily="34" charset="0"/>
              <a:buChar char="●"/>
            </a:pPr>
            <a:r>
              <a:rPr lang="en-US" b="1" dirty="0" smtClean="0">
                <a:solidFill>
                  <a:srgbClr val="382344"/>
                </a:solidFill>
                <a:latin typeface="Arial" pitchFamily="34" charset="0"/>
              </a:rPr>
              <a:t> price </a:t>
            </a:r>
            <a:r>
              <a:rPr lang="en-US" b="1" dirty="0">
                <a:solidFill>
                  <a:srgbClr val="382344"/>
                </a:solidFill>
                <a:latin typeface="Arial" pitchFamily="34" charset="0"/>
              </a:rPr>
              <a:t>elasticity of demand    </a:t>
            </a:r>
            <a:r>
              <a:rPr lang="en-US" dirty="0">
                <a:solidFill>
                  <a:srgbClr val="2A5CAA"/>
                </a:solidFill>
                <a:latin typeface="Arial" pitchFamily="34" charset="0"/>
              </a:rPr>
              <a:t>Percentage change in quantity demanded of a good resulting from a 1-percent  increase in its price.</a:t>
            </a:r>
          </a:p>
        </p:txBody>
      </p:sp>
      <p:sp>
        <p:nvSpPr>
          <p:cNvPr id="26" name="Rectangle 52"/>
          <p:cNvSpPr>
            <a:spLocks noGrp="1" noChangeArrowheads="1"/>
          </p:cNvSpPr>
          <p:nvPr>
            <p:ph type="body" idx="4294967295"/>
          </p:nvPr>
        </p:nvSpPr>
        <p:spPr bwMode="auto">
          <a:xfrm>
            <a:off x="457200" y="2209800"/>
            <a:ext cx="3962400" cy="3810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buFontTx/>
              <a:buNone/>
            </a:pPr>
            <a:r>
              <a:rPr lang="en-US" sz="1800" b="1" smtClean="0">
                <a:solidFill>
                  <a:srgbClr val="2A5CAA"/>
                </a:solidFill>
              </a:rPr>
              <a:t>PRICE ELASTICITY OF DEMAND</a:t>
            </a:r>
          </a:p>
        </p:txBody>
      </p:sp>
      <p:sp>
        <p:nvSpPr>
          <p:cNvPr id="13" name="TextBox 12"/>
          <p:cNvSpPr txBox="1">
            <a:spLocks noChangeArrowheads="1"/>
          </p:cNvSpPr>
          <p:nvPr/>
        </p:nvSpPr>
        <p:spPr bwMode="auto">
          <a:xfrm>
            <a:off x="7772400" y="4899025"/>
            <a:ext cx="7620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Palatino" pitchFamily="2" charset="0"/>
                <a:cs typeface="Arial" pitchFamily="34" charset="0"/>
              </a:defRPr>
            </a:lvl1pPr>
            <a:lvl2pPr marL="742950" indent="-285750" eaLnBrk="0" hangingPunct="0">
              <a:defRPr>
                <a:solidFill>
                  <a:schemeClr val="tx1"/>
                </a:solidFill>
                <a:latin typeface="Palatino" pitchFamily="2" charset="0"/>
                <a:cs typeface="Arial" pitchFamily="34" charset="0"/>
              </a:defRPr>
            </a:lvl2pPr>
            <a:lvl3pPr marL="1143000" indent="-228600" eaLnBrk="0" hangingPunct="0">
              <a:defRPr>
                <a:solidFill>
                  <a:schemeClr val="tx1"/>
                </a:solidFill>
                <a:latin typeface="Palatino" pitchFamily="2" charset="0"/>
                <a:cs typeface="Arial" pitchFamily="34" charset="0"/>
              </a:defRPr>
            </a:lvl3pPr>
            <a:lvl4pPr marL="1600200" indent="-228600" eaLnBrk="0" hangingPunct="0">
              <a:defRPr>
                <a:solidFill>
                  <a:schemeClr val="tx1"/>
                </a:solidFill>
                <a:latin typeface="Palatino" pitchFamily="2" charset="0"/>
                <a:cs typeface="Arial" pitchFamily="34" charset="0"/>
              </a:defRPr>
            </a:lvl4pPr>
            <a:lvl5pPr marL="2057400" indent="-228600" eaLnBrk="0" hangingPunct="0">
              <a:defRPr>
                <a:solidFill>
                  <a:schemeClr val="tx1"/>
                </a:solidFill>
                <a:latin typeface="Palatino" pitchFamily="2" charset="0"/>
                <a:cs typeface="Arial" pitchFamily="34" charset="0"/>
              </a:defRPr>
            </a:lvl5pPr>
            <a:lvl6pPr marL="2514600" indent="-228600" eaLnBrk="0" fontAlgn="base" hangingPunct="0">
              <a:spcBef>
                <a:spcPct val="0"/>
              </a:spcBef>
              <a:spcAft>
                <a:spcPct val="0"/>
              </a:spcAft>
              <a:defRPr>
                <a:solidFill>
                  <a:schemeClr val="tx1"/>
                </a:solidFill>
                <a:latin typeface="Palatino" pitchFamily="2" charset="0"/>
                <a:cs typeface="Arial" pitchFamily="34" charset="0"/>
              </a:defRPr>
            </a:lvl6pPr>
            <a:lvl7pPr marL="2971800" indent="-228600" eaLnBrk="0" fontAlgn="base" hangingPunct="0">
              <a:spcBef>
                <a:spcPct val="0"/>
              </a:spcBef>
              <a:spcAft>
                <a:spcPct val="0"/>
              </a:spcAft>
              <a:defRPr>
                <a:solidFill>
                  <a:schemeClr val="tx1"/>
                </a:solidFill>
                <a:latin typeface="Palatino" pitchFamily="2" charset="0"/>
                <a:cs typeface="Arial" pitchFamily="34" charset="0"/>
              </a:defRPr>
            </a:lvl7pPr>
            <a:lvl8pPr marL="3429000" indent="-228600" eaLnBrk="0" fontAlgn="base" hangingPunct="0">
              <a:spcBef>
                <a:spcPct val="0"/>
              </a:spcBef>
              <a:spcAft>
                <a:spcPct val="0"/>
              </a:spcAft>
              <a:defRPr>
                <a:solidFill>
                  <a:schemeClr val="tx1"/>
                </a:solidFill>
                <a:latin typeface="Palatino" pitchFamily="2" charset="0"/>
                <a:cs typeface="Arial" pitchFamily="34" charset="0"/>
              </a:defRPr>
            </a:lvl8pPr>
            <a:lvl9pPr marL="3886200" indent="-228600" eaLnBrk="0" fontAlgn="base" hangingPunct="0">
              <a:spcBef>
                <a:spcPct val="0"/>
              </a:spcBef>
              <a:spcAft>
                <a:spcPct val="0"/>
              </a:spcAft>
              <a:defRPr>
                <a:solidFill>
                  <a:schemeClr val="tx1"/>
                </a:solidFill>
                <a:latin typeface="Palatino" pitchFamily="2" charset="0"/>
                <a:cs typeface="Arial" pitchFamily="34" charset="0"/>
              </a:defRPr>
            </a:lvl9pPr>
          </a:lstStyle>
          <a:p>
            <a:pPr eaLnBrk="1" hangingPunct="1"/>
            <a:r>
              <a:rPr lang="en-US" sz="2000" b="1" dirty="0">
                <a:latin typeface="Arial" pitchFamily="34" charset="0"/>
                <a:cs typeface="Times New Roman" pitchFamily="18" charset="0"/>
              </a:rPr>
              <a:t>(2.1)</a:t>
            </a:r>
          </a:p>
        </p:txBody>
      </p:sp>
      <p:sp>
        <p:nvSpPr>
          <p:cNvPr id="14" name="Rectangle 4"/>
          <p:cNvSpPr txBox="1">
            <a:spLocks noChangeArrowheads="1"/>
          </p:cNvSpPr>
          <p:nvPr/>
        </p:nvSpPr>
        <p:spPr bwMode="auto">
          <a:xfrm>
            <a:off x="1295400" y="198438"/>
            <a:ext cx="7391400" cy="487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419100" indent="-419100" eaLnBrk="0" hangingPunct="0">
              <a:defRPr>
                <a:solidFill>
                  <a:schemeClr val="tx1"/>
                </a:solidFill>
                <a:latin typeface="Palatino" pitchFamily="2" charset="0"/>
                <a:cs typeface="Arial" pitchFamily="34" charset="0"/>
              </a:defRPr>
            </a:lvl1pPr>
            <a:lvl2pPr marL="742950" indent="-285750" eaLnBrk="0" hangingPunct="0">
              <a:defRPr>
                <a:solidFill>
                  <a:schemeClr val="tx1"/>
                </a:solidFill>
                <a:latin typeface="Palatino" pitchFamily="2" charset="0"/>
                <a:cs typeface="Arial" pitchFamily="34" charset="0"/>
              </a:defRPr>
            </a:lvl2pPr>
            <a:lvl3pPr marL="1143000" indent="-228600" eaLnBrk="0" hangingPunct="0">
              <a:defRPr>
                <a:solidFill>
                  <a:schemeClr val="tx1"/>
                </a:solidFill>
                <a:latin typeface="Palatino" pitchFamily="2" charset="0"/>
                <a:cs typeface="Arial" pitchFamily="34" charset="0"/>
              </a:defRPr>
            </a:lvl3pPr>
            <a:lvl4pPr marL="1600200" indent="-228600" eaLnBrk="0" hangingPunct="0">
              <a:defRPr>
                <a:solidFill>
                  <a:schemeClr val="tx1"/>
                </a:solidFill>
                <a:latin typeface="Palatino" pitchFamily="2" charset="0"/>
                <a:cs typeface="Arial" pitchFamily="34" charset="0"/>
              </a:defRPr>
            </a:lvl4pPr>
            <a:lvl5pPr marL="2057400" indent="-228600" eaLnBrk="0" hangingPunct="0">
              <a:defRPr>
                <a:solidFill>
                  <a:schemeClr val="tx1"/>
                </a:solidFill>
                <a:latin typeface="Palatino" pitchFamily="2" charset="0"/>
                <a:cs typeface="Arial" pitchFamily="34" charset="0"/>
              </a:defRPr>
            </a:lvl5pPr>
            <a:lvl6pPr marL="2514600" indent="-228600" eaLnBrk="0" fontAlgn="base" hangingPunct="0">
              <a:spcBef>
                <a:spcPct val="0"/>
              </a:spcBef>
              <a:spcAft>
                <a:spcPct val="0"/>
              </a:spcAft>
              <a:defRPr>
                <a:solidFill>
                  <a:schemeClr val="tx1"/>
                </a:solidFill>
                <a:latin typeface="Palatino" pitchFamily="2" charset="0"/>
                <a:cs typeface="Arial" pitchFamily="34" charset="0"/>
              </a:defRPr>
            </a:lvl6pPr>
            <a:lvl7pPr marL="2971800" indent="-228600" eaLnBrk="0" fontAlgn="base" hangingPunct="0">
              <a:spcBef>
                <a:spcPct val="0"/>
              </a:spcBef>
              <a:spcAft>
                <a:spcPct val="0"/>
              </a:spcAft>
              <a:defRPr>
                <a:solidFill>
                  <a:schemeClr val="tx1"/>
                </a:solidFill>
                <a:latin typeface="Palatino" pitchFamily="2" charset="0"/>
                <a:cs typeface="Arial" pitchFamily="34" charset="0"/>
              </a:defRPr>
            </a:lvl7pPr>
            <a:lvl8pPr marL="3429000" indent="-228600" eaLnBrk="0" fontAlgn="base" hangingPunct="0">
              <a:spcBef>
                <a:spcPct val="0"/>
              </a:spcBef>
              <a:spcAft>
                <a:spcPct val="0"/>
              </a:spcAft>
              <a:defRPr>
                <a:solidFill>
                  <a:schemeClr val="tx1"/>
                </a:solidFill>
                <a:latin typeface="Palatino" pitchFamily="2" charset="0"/>
                <a:cs typeface="Arial" pitchFamily="34" charset="0"/>
              </a:defRPr>
            </a:lvl8pPr>
            <a:lvl9pPr marL="3886200" indent="-228600" eaLnBrk="0" fontAlgn="base" hangingPunct="0">
              <a:spcBef>
                <a:spcPct val="0"/>
              </a:spcBef>
              <a:spcAft>
                <a:spcPct val="0"/>
              </a:spcAft>
              <a:defRPr>
                <a:solidFill>
                  <a:schemeClr val="tx1"/>
                </a:solidFill>
                <a:latin typeface="Palatino" pitchFamily="2" charset="0"/>
                <a:cs typeface="Arial" pitchFamily="34" charset="0"/>
              </a:defRPr>
            </a:lvl9pPr>
          </a:lstStyle>
          <a:p>
            <a:pPr eaLnBrk="1" hangingPunct="1"/>
            <a:r>
              <a:rPr lang="en-US" sz="2800" b="1" dirty="0">
                <a:solidFill>
                  <a:srgbClr val="008FD0"/>
                </a:solidFill>
                <a:latin typeface="Arial" pitchFamily="34" charset="0"/>
              </a:rPr>
              <a:t>Elasticities of Supply and Demand</a:t>
            </a:r>
          </a:p>
        </p:txBody>
      </p:sp>
      <p:sp>
        <p:nvSpPr>
          <p:cNvPr id="16" name="Rectangle 6"/>
          <p:cNvSpPr>
            <a:spLocks noChangeArrowheads="1"/>
          </p:cNvSpPr>
          <p:nvPr/>
        </p:nvSpPr>
        <p:spPr bwMode="auto">
          <a:xfrm>
            <a:off x="457200" y="198438"/>
            <a:ext cx="838200" cy="487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r>
              <a:rPr lang="en-US" sz="2800" b="1" dirty="0">
                <a:solidFill>
                  <a:srgbClr val="008FD0"/>
                </a:solidFill>
                <a:latin typeface="Arial" pitchFamily="34" charset="0"/>
              </a:rPr>
              <a:t>2.4</a:t>
            </a:r>
          </a:p>
        </p:txBody>
      </p:sp>
      <p:graphicFrame>
        <p:nvGraphicFramePr>
          <p:cNvPr id="3" name="Object 2"/>
          <p:cNvGraphicFramePr>
            <a:graphicFrameLocks noChangeAspect="1"/>
          </p:cNvGraphicFramePr>
          <p:nvPr>
            <p:extLst>
              <p:ext uri="{D42A27DB-BD31-4B8C-83A1-F6EECF244321}">
                <p14:modId xmlns:p14="http://schemas.microsoft.com/office/powerpoint/2010/main" xmlns="" val="2267881821"/>
              </p:ext>
            </p:extLst>
          </p:nvPr>
        </p:nvGraphicFramePr>
        <p:xfrm>
          <a:off x="3238500" y="4630738"/>
          <a:ext cx="2708275" cy="876300"/>
        </p:xfrm>
        <a:graphic>
          <a:graphicData uri="http://schemas.openxmlformats.org/presentationml/2006/ole">
            <p:oleObj spid="_x0000_s23685" name="Equation" r:id="rId4" imgW="1295400" imgH="419100" progId="Equation.3">
              <p:embed/>
            </p:oleObj>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xmlns="" val="2126007893"/>
              </p:ext>
            </p:extLst>
          </p:nvPr>
        </p:nvGraphicFramePr>
        <p:xfrm>
          <a:off x="3232150" y="3810000"/>
          <a:ext cx="2720975" cy="506413"/>
        </p:xfrm>
        <a:graphic>
          <a:graphicData uri="http://schemas.openxmlformats.org/presentationml/2006/ole">
            <p:oleObj spid="_x0000_s23686" name="Equation" r:id="rId5" imgW="1295400" imgH="241300" progId="Equation.3">
              <p:embed/>
            </p:oleObj>
          </a:graphicData>
        </a:graphic>
      </p:graphicFrame>
      <p:pic>
        <p:nvPicPr>
          <p:cNvPr id="11" name="Picture 12"/>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7832393" y="0"/>
            <a:ext cx="1311607" cy="10789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6">
                                            <p:txEl>
                                              <p:pRg st="0" end="0"/>
                                            </p:txEl>
                                          </p:spTgt>
                                        </p:tgtEl>
                                        <p:attrNameLst>
                                          <p:attrName>style.visibility</p:attrName>
                                        </p:attrNameLst>
                                      </p:cBhvr>
                                      <p:to>
                                        <p:strVal val="visible"/>
                                      </p:to>
                                    </p:set>
                                    <p:animEffect transition="in" filter="wipe(left)">
                                      <p:cBhvr>
                                        <p:cTn id="24" dur="500"/>
                                        <p:tgtEl>
                                          <p:spTgt spid="26">
                                            <p:txEl>
                                              <p:pRg st="0" end="0"/>
                                            </p:txEl>
                                          </p:spTgt>
                                        </p:tgtEl>
                                      </p:cBhvr>
                                    </p:animEffect>
                                  </p:childTnLst>
                                </p:cTn>
                              </p:par>
                            </p:childTnLst>
                          </p:cTn>
                        </p:par>
                        <p:par>
                          <p:cTn id="25" fill="hold" nodeType="afterGroup">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ipe(left)">
                                      <p:cBhvr>
                                        <p:cTn id="28" dur="500"/>
                                        <p:tgtEl>
                                          <p:spTgt spid="25"/>
                                        </p:tgtEl>
                                      </p:cBhvr>
                                    </p:animEffect>
                                  </p:childTnLst>
                                </p:cTn>
                              </p:par>
                            </p:childTnLst>
                          </p:cTn>
                        </p:par>
                        <p:par>
                          <p:cTn id="29" fill="hold" nodeType="afterGroup">
                            <p:stCondLst>
                              <p:cond delay="1000"/>
                            </p:stCondLst>
                            <p:childTnLst>
                              <p:par>
                                <p:cTn id="30" presetID="22" presetClass="entr" presetSubtype="8"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left)">
                                      <p:cBhvr>
                                        <p:cTn id="32" dur="500"/>
                                        <p:tgtEl>
                                          <p:spTgt spid="4"/>
                                        </p:tgtEl>
                                      </p:cBhvr>
                                    </p:animEffect>
                                  </p:childTnLst>
                                </p:cTn>
                              </p:par>
                            </p:childTnLst>
                          </p:cTn>
                        </p:par>
                        <p:par>
                          <p:cTn id="33" fill="hold" nodeType="afterGroup">
                            <p:stCondLst>
                              <p:cond delay="1500"/>
                            </p:stCondLst>
                            <p:childTnLst>
                              <p:par>
                                <p:cTn id="34" presetID="22" presetClass="entr" presetSubtype="8"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500"/>
                                        <p:tgtEl>
                                          <p:spTgt spid="3"/>
                                        </p:tgtEl>
                                      </p:cBhvr>
                                    </p:animEffect>
                                  </p:childTnLst>
                                </p:cTn>
                              </p:par>
                            </p:childTnLst>
                          </p:cTn>
                        </p:par>
                        <p:par>
                          <p:cTn id="37" fill="hold">
                            <p:stCondLst>
                              <p:cond delay="20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5" grpId="0"/>
      <p:bldP spid="26" grpId="0" build="p"/>
      <p:bldP spid="13" grpId="0"/>
      <p:bldP spid="14"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009" name="Rectangle 65"/>
          <p:cNvSpPr>
            <a:spLocks noChangeArrowheads="1"/>
          </p:cNvSpPr>
          <p:nvPr/>
        </p:nvSpPr>
        <p:spPr bwMode="auto">
          <a:xfrm>
            <a:off x="457200" y="1981200"/>
            <a:ext cx="8229600" cy="24468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231775" indent="-231775"/>
            <a:endParaRPr lang="en-US" sz="900" dirty="0">
              <a:latin typeface="Arial" pitchFamily="34" charset="0"/>
            </a:endParaRPr>
          </a:p>
          <a:p>
            <a:pPr marL="231775" indent="-231775">
              <a:buClr>
                <a:schemeClr val="tx1"/>
              </a:buClr>
              <a:buFontTx/>
              <a:buChar char="•"/>
            </a:pPr>
            <a:r>
              <a:rPr lang="en-US" dirty="0">
                <a:latin typeface="Arial" pitchFamily="34" charset="0"/>
              </a:rPr>
              <a:t>Understanding and predicting how changing world economic conditions affect market price and production</a:t>
            </a:r>
          </a:p>
          <a:p>
            <a:pPr>
              <a:buClr>
                <a:srgbClr val="939598"/>
              </a:buClr>
            </a:pPr>
            <a:endParaRPr lang="en-US" dirty="0">
              <a:latin typeface="Arial" pitchFamily="34" charset="0"/>
            </a:endParaRPr>
          </a:p>
          <a:p>
            <a:pPr marL="231775" indent="-231775">
              <a:buClr>
                <a:schemeClr val="tx1"/>
              </a:buClr>
              <a:buFontTx/>
              <a:buChar char="•"/>
            </a:pPr>
            <a:r>
              <a:rPr lang="en-US" dirty="0">
                <a:latin typeface="Arial" pitchFamily="34" charset="0"/>
              </a:rPr>
              <a:t>Evaluating the impact of government price controls, minimum wages, price supports, and production incentives</a:t>
            </a:r>
          </a:p>
          <a:p>
            <a:pPr>
              <a:buClr>
                <a:srgbClr val="939598"/>
              </a:buClr>
            </a:pPr>
            <a:endParaRPr lang="en-US" dirty="0">
              <a:latin typeface="Arial" pitchFamily="34" charset="0"/>
            </a:endParaRPr>
          </a:p>
          <a:p>
            <a:pPr marL="231775" indent="-231775">
              <a:buClr>
                <a:schemeClr val="tx1"/>
              </a:buClr>
              <a:buFontTx/>
              <a:buChar char="•"/>
            </a:pPr>
            <a:r>
              <a:rPr lang="en-US" dirty="0">
                <a:latin typeface="Arial" pitchFamily="34" charset="0"/>
              </a:rPr>
              <a:t>Determining how taxes, subsidies, tariffs, and import quotas affect consumers and producers</a:t>
            </a:r>
          </a:p>
        </p:txBody>
      </p:sp>
      <p:sp>
        <p:nvSpPr>
          <p:cNvPr id="2" name="Rectangle 65"/>
          <p:cNvSpPr>
            <a:spLocks noChangeArrowheads="1"/>
          </p:cNvSpPr>
          <p:nvPr/>
        </p:nvSpPr>
        <p:spPr bwMode="auto">
          <a:xfrm>
            <a:off x="457200" y="1308100"/>
            <a:ext cx="82296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dirty="0">
                <a:latin typeface="Arial" pitchFamily="34" charset="0"/>
              </a:rPr>
              <a:t>Supply-demand analysis is a fundamental and powerful tool that can be applied to a wide variety of interesting and important problems. </a:t>
            </a:r>
            <a:r>
              <a:rPr lang="en-US" dirty="0" smtClean="0">
                <a:latin typeface="Arial" pitchFamily="34" charset="0"/>
              </a:rPr>
              <a:t>To name </a:t>
            </a:r>
            <a:r>
              <a:rPr lang="en-US" dirty="0">
                <a:latin typeface="Arial" pitchFamily="34" charset="0"/>
              </a:rPr>
              <a:t>a few:</a:t>
            </a:r>
          </a:p>
        </p:txBody>
      </p:sp>
      <p:pic>
        <p:nvPicPr>
          <p:cNvPr id="6" name="Picture 1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832393" y="0"/>
            <a:ext cx="1311607" cy="10789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wipe(left)">
                                      <p:cBhvr>
                                        <p:cTn id="11" dur="500"/>
                                        <p:tgtEl>
                                          <p:spTgt spid="2">
                                            <p:txEl>
                                              <p:pRg st="0" end="0"/>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67009">
                                            <p:txEl>
                                              <p:pRg st="1" end="1"/>
                                            </p:txEl>
                                          </p:spTgt>
                                        </p:tgtEl>
                                        <p:attrNameLst>
                                          <p:attrName>style.visibility</p:attrName>
                                        </p:attrNameLst>
                                      </p:cBhvr>
                                      <p:to>
                                        <p:strVal val="visible"/>
                                      </p:to>
                                    </p:set>
                                    <p:animEffect transition="in" filter="wipe(left)">
                                      <p:cBhvr>
                                        <p:cTn id="15" dur="500"/>
                                        <p:tgtEl>
                                          <p:spTgt spid="467009">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67009">
                                            <p:txEl>
                                              <p:pRg st="3" end="3"/>
                                            </p:txEl>
                                          </p:spTgt>
                                        </p:tgtEl>
                                        <p:attrNameLst>
                                          <p:attrName>style.visibility</p:attrName>
                                        </p:attrNameLst>
                                      </p:cBhvr>
                                      <p:to>
                                        <p:strVal val="visible"/>
                                      </p:to>
                                    </p:set>
                                    <p:animEffect transition="in" filter="wipe(left)">
                                      <p:cBhvr>
                                        <p:cTn id="20" dur="500"/>
                                        <p:tgtEl>
                                          <p:spTgt spid="467009">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67009">
                                            <p:txEl>
                                              <p:pRg st="5" end="5"/>
                                            </p:txEl>
                                          </p:spTgt>
                                        </p:tgtEl>
                                        <p:attrNameLst>
                                          <p:attrName>style.visibility</p:attrName>
                                        </p:attrNameLst>
                                      </p:cBhvr>
                                      <p:to>
                                        <p:strVal val="visible"/>
                                      </p:to>
                                    </p:set>
                                    <p:animEffect transition="in" filter="wipe(left)">
                                      <p:cBhvr>
                                        <p:cTn id="25" dur="500"/>
                                        <p:tgtEl>
                                          <p:spTgt spid="46700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7009" grpId="0" uiExpand="1" build="p"/>
      <p:bldP spid="2"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62"/>
          <p:cNvSpPr txBox="1">
            <a:spLocks noChangeArrowheads="1"/>
          </p:cNvSpPr>
          <p:nvPr/>
        </p:nvSpPr>
        <p:spPr bwMode="auto">
          <a:xfrm>
            <a:off x="457200" y="1066800"/>
            <a:ext cx="70104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31775" indent="-231775" eaLnBrk="0" hangingPunct="0">
              <a:defRPr>
                <a:solidFill>
                  <a:schemeClr val="tx1"/>
                </a:solidFill>
                <a:latin typeface="Palatino" pitchFamily="2" charset="0"/>
                <a:cs typeface="Arial" pitchFamily="34" charset="0"/>
              </a:defRPr>
            </a:lvl1pPr>
            <a:lvl2pPr marL="742950" indent="-285750" eaLnBrk="0" hangingPunct="0">
              <a:defRPr>
                <a:solidFill>
                  <a:schemeClr val="tx1"/>
                </a:solidFill>
                <a:latin typeface="Palatino" pitchFamily="2" charset="0"/>
                <a:cs typeface="Arial" pitchFamily="34" charset="0"/>
              </a:defRPr>
            </a:lvl2pPr>
            <a:lvl3pPr marL="1143000" indent="-228600" eaLnBrk="0" hangingPunct="0">
              <a:defRPr>
                <a:solidFill>
                  <a:schemeClr val="tx1"/>
                </a:solidFill>
                <a:latin typeface="Palatino" pitchFamily="2" charset="0"/>
                <a:cs typeface="Arial" pitchFamily="34" charset="0"/>
              </a:defRPr>
            </a:lvl3pPr>
            <a:lvl4pPr marL="1600200" indent="-228600" eaLnBrk="0" hangingPunct="0">
              <a:defRPr>
                <a:solidFill>
                  <a:schemeClr val="tx1"/>
                </a:solidFill>
                <a:latin typeface="Palatino" pitchFamily="2" charset="0"/>
                <a:cs typeface="Arial" pitchFamily="34" charset="0"/>
              </a:defRPr>
            </a:lvl4pPr>
            <a:lvl5pPr marL="2057400" indent="-228600" eaLnBrk="0" hangingPunct="0">
              <a:defRPr>
                <a:solidFill>
                  <a:schemeClr val="tx1"/>
                </a:solidFill>
                <a:latin typeface="Palatino" pitchFamily="2" charset="0"/>
                <a:cs typeface="Arial" pitchFamily="34" charset="0"/>
              </a:defRPr>
            </a:lvl5pPr>
            <a:lvl6pPr marL="2514600" indent="-228600" eaLnBrk="0" fontAlgn="base" hangingPunct="0">
              <a:spcBef>
                <a:spcPct val="0"/>
              </a:spcBef>
              <a:spcAft>
                <a:spcPct val="0"/>
              </a:spcAft>
              <a:defRPr>
                <a:solidFill>
                  <a:schemeClr val="tx1"/>
                </a:solidFill>
                <a:latin typeface="Palatino" pitchFamily="2" charset="0"/>
                <a:cs typeface="Arial" pitchFamily="34" charset="0"/>
              </a:defRPr>
            </a:lvl6pPr>
            <a:lvl7pPr marL="2971800" indent="-228600" eaLnBrk="0" fontAlgn="base" hangingPunct="0">
              <a:spcBef>
                <a:spcPct val="0"/>
              </a:spcBef>
              <a:spcAft>
                <a:spcPct val="0"/>
              </a:spcAft>
              <a:defRPr>
                <a:solidFill>
                  <a:schemeClr val="tx1"/>
                </a:solidFill>
                <a:latin typeface="Palatino" pitchFamily="2" charset="0"/>
                <a:cs typeface="Arial" pitchFamily="34" charset="0"/>
              </a:defRPr>
            </a:lvl7pPr>
            <a:lvl8pPr marL="3429000" indent="-228600" eaLnBrk="0" fontAlgn="base" hangingPunct="0">
              <a:spcBef>
                <a:spcPct val="0"/>
              </a:spcBef>
              <a:spcAft>
                <a:spcPct val="0"/>
              </a:spcAft>
              <a:defRPr>
                <a:solidFill>
                  <a:schemeClr val="tx1"/>
                </a:solidFill>
                <a:latin typeface="Palatino" pitchFamily="2" charset="0"/>
                <a:cs typeface="Arial" pitchFamily="34" charset="0"/>
              </a:defRPr>
            </a:lvl8pPr>
            <a:lvl9pPr marL="3886200" indent="-228600" eaLnBrk="0" fontAlgn="base" hangingPunct="0">
              <a:spcBef>
                <a:spcPct val="0"/>
              </a:spcBef>
              <a:spcAft>
                <a:spcPct val="0"/>
              </a:spcAft>
              <a:defRPr>
                <a:solidFill>
                  <a:schemeClr val="tx1"/>
                </a:solidFill>
                <a:latin typeface="Palatino" pitchFamily="2" charset="0"/>
                <a:cs typeface="Arial" pitchFamily="34" charset="0"/>
              </a:defRPr>
            </a:lvl9pPr>
          </a:lstStyle>
          <a:p>
            <a:pPr eaLnBrk="1" hangingPunct="1">
              <a:buClr>
                <a:srgbClr val="939598"/>
              </a:buClr>
              <a:buSzPct val="100000"/>
              <a:buFont typeface="Arial" pitchFamily="34" charset="0"/>
              <a:buChar char="●"/>
            </a:pPr>
            <a:r>
              <a:rPr lang="en-US" b="1" dirty="0">
                <a:solidFill>
                  <a:srgbClr val="382344"/>
                </a:solidFill>
                <a:latin typeface="Arial" pitchFamily="34" charset="0"/>
              </a:rPr>
              <a:t>linear demand curve    </a:t>
            </a:r>
            <a:r>
              <a:rPr lang="en-US" dirty="0">
                <a:solidFill>
                  <a:srgbClr val="2A5CAA"/>
                </a:solidFill>
                <a:latin typeface="Arial" pitchFamily="34" charset="0"/>
              </a:rPr>
              <a:t>Demand curve that is a straight line.</a:t>
            </a:r>
          </a:p>
        </p:txBody>
      </p:sp>
      <p:sp>
        <p:nvSpPr>
          <p:cNvPr id="26" name="Rectangle 52"/>
          <p:cNvSpPr>
            <a:spLocks noGrp="1" noChangeArrowheads="1"/>
          </p:cNvSpPr>
          <p:nvPr>
            <p:ph type="body" idx="4294967295"/>
          </p:nvPr>
        </p:nvSpPr>
        <p:spPr bwMode="auto">
          <a:xfrm>
            <a:off x="457200" y="685800"/>
            <a:ext cx="3581400" cy="3810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buFontTx/>
              <a:buNone/>
            </a:pPr>
            <a:r>
              <a:rPr lang="en-US" sz="1800" b="1" smtClean="0">
                <a:solidFill>
                  <a:srgbClr val="2A5CAA"/>
                </a:solidFill>
              </a:rPr>
              <a:t>LINEAR DEMAND CURVE</a:t>
            </a:r>
          </a:p>
        </p:txBody>
      </p:sp>
      <p:sp>
        <p:nvSpPr>
          <p:cNvPr id="14" name="Rectangle 5"/>
          <p:cNvSpPr>
            <a:spLocks noChangeArrowheads="1"/>
          </p:cNvSpPr>
          <p:nvPr/>
        </p:nvSpPr>
        <p:spPr bwMode="auto">
          <a:xfrm>
            <a:off x="514349" y="2362200"/>
            <a:ext cx="2590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nchor="ctr"/>
          <a:lstStyle/>
          <a:p>
            <a:pPr indent="4763">
              <a:spcBef>
                <a:spcPct val="20000"/>
              </a:spcBef>
            </a:pPr>
            <a:r>
              <a:rPr lang="en-US" sz="1600" b="1" dirty="0">
                <a:latin typeface="Arial" pitchFamily="34" charset="0"/>
              </a:rPr>
              <a:t>LINEAR DEMAND CURVE</a:t>
            </a:r>
          </a:p>
        </p:txBody>
      </p:sp>
      <p:sp>
        <p:nvSpPr>
          <p:cNvPr id="15" name="Rectangle 10"/>
          <p:cNvSpPr>
            <a:spLocks noChangeArrowheads="1"/>
          </p:cNvSpPr>
          <p:nvPr/>
        </p:nvSpPr>
        <p:spPr bwMode="auto">
          <a:xfrm>
            <a:off x="514349" y="2057400"/>
            <a:ext cx="1447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nchor="ctr"/>
          <a:lstStyle/>
          <a:p>
            <a:pPr marL="342900" indent="-342900">
              <a:spcBef>
                <a:spcPct val="20000"/>
              </a:spcBef>
            </a:pPr>
            <a:r>
              <a:rPr lang="en-US" sz="2000" b="1" dirty="0">
                <a:solidFill>
                  <a:srgbClr val="ED1B2F"/>
                </a:solidFill>
                <a:latin typeface="Arial" pitchFamily="34" charset="0"/>
              </a:rPr>
              <a:t>F</a:t>
            </a:r>
            <a:r>
              <a:rPr lang="en-US" sz="1600" b="1" dirty="0">
                <a:solidFill>
                  <a:srgbClr val="ED1B2F"/>
                </a:solidFill>
                <a:latin typeface="Arial" pitchFamily="34" charset="0"/>
              </a:rPr>
              <a:t>IGURE </a:t>
            </a:r>
            <a:r>
              <a:rPr lang="en-US" sz="2000" b="1" dirty="0">
                <a:solidFill>
                  <a:srgbClr val="ED1B2F"/>
                </a:solidFill>
                <a:latin typeface="Arial" pitchFamily="34" charset="0"/>
              </a:rPr>
              <a:t>2.11</a:t>
            </a:r>
          </a:p>
        </p:txBody>
      </p:sp>
      <p:sp>
        <p:nvSpPr>
          <p:cNvPr id="16" name="Rectangle 4"/>
          <p:cNvSpPr>
            <a:spLocks noChangeArrowheads="1"/>
          </p:cNvSpPr>
          <p:nvPr/>
        </p:nvSpPr>
        <p:spPr bwMode="auto">
          <a:xfrm>
            <a:off x="514349" y="2667000"/>
            <a:ext cx="3070225" cy="38862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spcBef>
                <a:spcPts val="388"/>
              </a:spcBef>
              <a:spcAft>
                <a:spcPts val="388"/>
              </a:spcAft>
            </a:pPr>
            <a:r>
              <a:rPr lang="en-US" sz="1600" dirty="0">
                <a:latin typeface="Arial" pitchFamily="34" charset="0"/>
              </a:rPr>
              <a:t>The price elasticity of demand depends not only on the slope of the demand curve but also on the price and quantity.</a:t>
            </a:r>
          </a:p>
          <a:p>
            <a:pPr>
              <a:spcBef>
                <a:spcPts val="388"/>
              </a:spcBef>
              <a:spcAft>
                <a:spcPts val="388"/>
              </a:spcAft>
            </a:pPr>
            <a:r>
              <a:rPr lang="en-US" sz="1600" dirty="0">
                <a:latin typeface="Arial" pitchFamily="34" charset="0"/>
              </a:rPr>
              <a:t>The elasticity, therefore, varies along the curve as price and quantity change. Slope is constant for this linear demand curve. </a:t>
            </a:r>
          </a:p>
          <a:p>
            <a:pPr>
              <a:spcBef>
                <a:spcPts val="388"/>
              </a:spcBef>
              <a:spcAft>
                <a:spcPts val="388"/>
              </a:spcAft>
            </a:pPr>
            <a:r>
              <a:rPr lang="en-US" sz="1600" dirty="0">
                <a:latin typeface="Arial" pitchFamily="34" charset="0"/>
              </a:rPr>
              <a:t>Near the top, because price is high and quantity is small, the elasticity is large in magnitude. </a:t>
            </a:r>
          </a:p>
          <a:p>
            <a:pPr>
              <a:spcBef>
                <a:spcPts val="388"/>
              </a:spcBef>
              <a:spcAft>
                <a:spcPts val="388"/>
              </a:spcAft>
            </a:pPr>
            <a:r>
              <a:rPr lang="en-US" sz="1600" dirty="0">
                <a:latin typeface="Arial" pitchFamily="34" charset="0"/>
              </a:rPr>
              <a:t>The elasticity becomes smaller as we move down the curve.</a:t>
            </a:r>
          </a:p>
        </p:txBody>
      </p:sp>
      <p:pic>
        <p:nvPicPr>
          <p:cNvPr id="78850" name="Picture 2" descr="C:\Documents and Settings\Kyle M. Thiel\Desktop\Pindyck_7e\ppts\aparna_ppts\aparna_ppts\ch02\fig2.11\fig2.11_01.gif"/>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609975" y="2438400"/>
            <a:ext cx="5534025" cy="3829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8851" name="Picture 3" descr="C:\Documents and Settings\Kyle M. Thiel\Desktop\Pindyck_7e\ppts\aparna_ppts\aparna_ppts\ch02\fig2.11\fig2.11_02.gif"/>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609975" y="2438400"/>
            <a:ext cx="5534025" cy="3829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8852" name="Picture 4" descr="C:\Documents and Settings\Kyle M. Thiel\Desktop\Pindyck_7e\ppts\aparna_ppts\aparna_ppts\ch02\fig2.11\fig2.11_03.gif"/>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609975" y="2438400"/>
            <a:ext cx="5534025" cy="3829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8853" name="Picture 5" descr="C:\Documents and Settings\Kyle M. Thiel\Desktop\Pindyck_7e\ppts\aparna_ppts\aparna_ppts\ch02\fig2.11\fig2.11_04.gif"/>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3609975" y="2438400"/>
            <a:ext cx="5534025" cy="3829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8854" name="Picture 6" descr="C:\Documents and Settings\Kyle M. Thiel\Desktop\Pindyck_7e\ppts\aparna_ppts\aparna_ppts\ch02\fig2.11\fig2.11_05.gif"/>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609975" y="2438400"/>
            <a:ext cx="5534025" cy="3829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8855" name="Picture 7" descr="C:\Documents and Settings\Kyle M. Thiel\Desktop\Pindyck_7e\ppts\aparna_ppts\aparna_ppts\ch02\fig2.11\fig2.11_06.gif"/>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3609975" y="2438400"/>
            <a:ext cx="5534025" cy="3829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8856" name="Picture 8" descr="C:\Documents and Settings\Kyle M. Thiel\Desktop\Pindyck_7e\ppts\aparna_ppts\aparna_ppts\ch02\fig2.11\fig2.11_07.gif"/>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3609975" y="2438400"/>
            <a:ext cx="5534025" cy="3829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2" name="Object 1"/>
          <p:cNvGraphicFramePr>
            <a:graphicFrameLocks noChangeAspect="1"/>
          </p:cNvGraphicFramePr>
          <p:nvPr/>
        </p:nvGraphicFramePr>
        <p:xfrm>
          <a:off x="3786188" y="1524000"/>
          <a:ext cx="1471612" cy="428625"/>
        </p:xfrm>
        <a:graphic>
          <a:graphicData uri="http://schemas.openxmlformats.org/presentationml/2006/ole">
            <p:oleObj spid="_x0000_s24663" name="Equation" r:id="rId10" imgW="698197" imgH="203112" progId="Equation.3">
              <p:embed/>
            </p:oleObj>
          </a:graphicData>
        </a:graphic>
      </p:graphicFrame>
      <p:grpSp>
        <p:nvGrpSpPr>
          <p:cNvPr id="22" name="Group 21"/>
          <p:cNvGrpSpPr>
            <a:grpSpLocks/>
          </p:cNvGrpSpPr>
          <p:nvPr/>
        </p:nvGrpSpPr>
        <p:grpSpPr bwMode="auto">
          <a:xfrm>
            <a:off x="3511550" y="2057400"/>
            <a:ext cx="155575" cy="4418013"/>
            <a:chOff x="3574256" y="2209800"/>
            <a:chExt cx="152400" cy="4114800"/>
          </a:xfrm>
        </p:grpSpPr>
        <p:cxnSp>
          <p:nvCxnSpPr>
            <p:cNvPr id="24599" name="Straight Connector 19"/>
            <p:cNvCxnSpPr>
              <a:cxnSpLocks noChangeShapeType="1"/>
            </p:cNvCxnSpPr>
            <p:nvPr/>
          </p:nvCxnSpPr>
          <p:spPr bwMode="auto">
            <a:xfrm flipV="1">
              <a:off x="3648075" y="2209800"/>
              <a:ext cx="0" cy="411480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cxnSp>
          <p:nvCxnSpPr>
            <p:cNvPr id="24600" name="Straight Connector 21"/>
            <p:cNvCxnSpPr>
              <a:cxnSpLocks noChangeShapeType="1"/>
            </p:cNvCxnSpPr>
            <p:nvPr/>
          </p:nvCxnSpPr>
          <p:spPr bwMode="auto">
            <a:xfrm rot="-5400000">
              <a:off x="3650456" y="2133600"/>
              <a:ext cx="0" cy="15240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grpSp>
      <p:grpSp>
        <p:nvGrpSpPr>
          <p:cNvPr id="25" name="Group 24"/>
          <p:cNvGrpSpPr>
            <a:grpSpLocks/>
          </p:cNvGrpSpPr>
          <p:nvPr/>
        </p:nvGrpSpPr>
        <p:grpSpPr bwMode="auto">
          <a:xfrm>
            <a:off x="471488" y="6392863"/>
            <a:ext cx="3113087" cy="160337"/>
            <a:chOff x="457199" y="5791200"/>
            <a:chExt cx="3193257" cy="152400"/>
          </a:xfrm>
        </p:grpSpPr>
        <p:cxnSp>
          <p:nvCxnSpPr>
            <p:cNvPr id="24597" name="Straight Connector 22"/>
            <p:cNvCxnSpPr>
              <a:cxnSpLocks noChangeShapeType="1"/>
            </p:cNvCxnSpPr>
            <p:nvPr/>
          </p:nvCxnSpPr>
          <p:spPr bwMode="auto">
            <a:xfrm flipH="1">
              <a:off x="457200" y="5869781"/>
              <a:ext cx="3193256" cy="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cxnSp>
          <p:nvCxnSpPr>
            <p:cNvPr id="24598" name="Straight Connector 23"/>
            <p:cNvCxnSpPr>
              <a:cxnSpLocks noChangeShapeType="1"/>
            </p:cNvCxnSpPr>
            <p:nvPr/>
          </p:nvCxnSpPr>
          <p:spPr bwMode="auto">
            <a:xfrm rot="10800000">
              <a:off x="457199" y="5791200"/>
              <a:ext cx="0" cy="15240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grpSp>
      <p:grpSp>
        <p:nvGrpSpPr>
          <p:cNvPr id="29" name="Group 28"/>
          <p:cNvGrpSpPr>
            <a:grpSpLocks/>
          </p:cNvGrpSpPr>
          <p:nvPr/>
        </p:nvGrpSpPr>
        <p:grpSpPr bwMode="auto">
          <a:xfrm>
            <a:off x="3589338" y="6049963"/>
            <a:ext cx="5326062" cy="217487"/>
            <a:chOff x="3657600" y="1678781"/>
            <a:chExt cx="4800600" cy="152400"/>
          </a:xfrm>
        </p:grpSpPr>
        <p:cxnSp>
          <p:nvCxnSpPr>
            <p:cNvPr id="24595" name="Straight Connector 17"/>
            <p:cNvCxnSpPr>
              <a:cxnSpLocks noChangeShapeType="1"/>
            </p:cNvCxnSpPr>
            <p:nvPr/>
          </p:nvCxnSpPr>
          <p:spPr bwMode="auto">
            <a:xfrm>
              <a:off x="3657600" y="1752600"/>
              <a:ext cx="4800600" cy="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cxnSp>
          <p:nvCxnSpPr>
            <p:cNvPr id="24596" name="Straight Connector 18"/>
            <p:cNvCxnSpPr>
              <a:cxnSpLocks noChangeShapeType="1"/>
            </p:cNvCxnSpPr>
            <p:nvPr/>
          </p:nvCxnSpPr>
          <p:spPr bwMode="auto">
            <a:xfrm>
              <a:off x="8458200" y="1678781"/>
              <a:ext cx="0" cy="15240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grpSp>
      <p:pic>
        <p:nvPicPr>
          <p:cNvPr id="27" name="Picture 12"/>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7832393" y="0"/>
            <a:ext cx="1311607" cy="10789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wipe(left)">
                                      <p:cBhvr>
                                        <p:cTn id="7" dur="500"/>
                                        <p:tgtEl>
                                          <p:spTgt spid="26">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childTnLst>
                          </p:cTn>
                        </p:par>
                        <p:par>
                          <p:cTn id="21" fill="hold" nodeType="afterGroup">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childTnLst>
                          </p:cTn>
                        </p:par>
                        <p:par>
                          <p:cTn id="25" fill="hold" nodeType="afterGroup">
                            <p:stCondLst>
                              <p:cond delay="1000"/>
                            </p:stCondLst>
                            <p:childTnLst>
                              <p:par>
                                <p:cTn id="26" presetID="22" presetClass="entr" presetSubtype="4" fill="hold"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down)">
                                      <p:cBhvr>
                                        <p:cTn id="28" dur="500"/>
                                        <p:tgtEl>
                                          <p:spTgt spid="22"/>
                                        </p:tgtEl>
                                      </p:cBhvr>
                                    </p:animEffect>
                                  </p:childTnLst>
                                </p:cTn>
                              </p:par>
                              <p:par>
                                <p:cTn id="29" presetID="22" presetClass="entr" presetSubtype="8"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left)">
                                      <p:cBhvr>
                                        <p:cTn id="31" dur="500"/>
                                        <p:tgtEl>
                                          <p:spTgt spid="29"/>
                                        </p:tgtEl>
                                      </p:cBhvr>
                                    </p:animEffect>
                                  </p:childTnLst>
                                </p:cTn>
                              </p:par>
                            </p:childTnLst>
                          </p:cTn>
                        </p:par>
                        <p:par>
                          <p:cTn id="32" fill="hold" nodeType="afterGroup">
                            <p:stCondLst>
                              <p:cond delay="1500"/>
                            </p:stCondLst>
                            <p:childTnLst>
                              <p:par>
                                <p:cTn id="33" presetID="22" presetClass="entr" presetSubtype="4" fill="hold" nodeType="afterEffect">
                                  <p:stCondLst>
                                    <p:cond delay="0"/>
                                  </p:stCondLst>
                                  <p:childTnLst>
                                    <p:set>
                                      <p:cBhvr>
                                        <p:cTn id="34" dur="1" fill="hold">
                                          <p:stCondLst>
                                            <p:cond delay="0"/>
                                          </p:stCondLst>
                                        </p:cTn>
                                        <p:tgtEl>
                                          <p:spTgt spid="78850"/>
                                        </p:tgtEl>
                                        <p:attrNameLst>
                                          <p:attrName>style.visibility</p:attrName>
                                        </p:attrNameLst>
                                      </p:cBhvr>
                                      <p:to>
                                        <p:strVal val="visible"/>
                                      </p:to>
                                    </p:set>
                                    <p:animEffect transition="in" filter="wipe(down)">
                                      <p:cBhvr>
                                        <p:cTn id="35" dur="500"/>
                                        <p:tgtEl>
                                          <p:spTgt spid="78850"/>
                                        </p:tgtEl>
                                      </p:cBhvr>
                                    </p:animEffect>
                                  </p:childTnLst>
                                </p:cTn>
                              </p:par>
                            </p:childTnLst>
                          </p:cTn>
                        </p:par>
                        <p:par>
                          <p:cTn id="36" fill="hold" nodeType="afterGroup">
                            <p:stCondLst>
                              <p:cond delay="2000"/>
                            </p:stCondLst>
                            <p:childTnLst>
                              <p:par>
                                <p:cTn id="37" presetID="22" presetClass="entr" presetSubtype="8" fill="hold" nodeType="afterEffect">
                                  <p:stCondLst>
                                    <p:cond delay="0"/>
                                  </p:stCondLst>
                                  <p:childTnLst>
                                    <p:set>
                                      <p:cBhvr>
                                        <p:cTn id="38" dur="1" fill="hold">
                                          <p:stCondLst>
                                            <p:cond delay="0"/>
                                          </p:stCondLst>
                                        </p:cTn>
                                        <p:tgtEl>
                                          <p:spTgt spid="78851"/>
                                        </p:tgtEl>
                                        <p:attrNameLst>
                                          <p:attrName>style.visibility</p:attrName>
                                        </p:attrNameLst>
                                      </p:cBhvr>
                                      <p:to>
                                        <p:strVal val="visible"/>
                                      </p:to>
                                    </p:set>
                                    <p:animEffect transition="in" filter="wipe(left)">
                                      <p:cBhvr>
                                        <p:cTn id="39" dur="1000"/>
                                        <p:tgtEl>
                                          <p:spTgt spid="78851"/>
                                        </p:tgtEl>
                                      </p:cBhvr>
                                    </p:animEffect>
                                  </p:childTnLst>
                                </p:cTn>
                              </p:par>
                            </p:childTnLst>
                          </p:cTn>
                        </p:par>
                        <p:par>
                          <p:cTn id="40" fill="hold" nodeType="afterGroup">
                            <p:stCondLst>
                              <p:cond delay="3000"/>
                            </p:stCondLst>
                            <p:childTnLst>
                              <p:par>
                                <p:cTn id="41" presetID="22" presetClass="entr" presetSubtype="8" fill="hold" nodeType="afterEffect">
                                  <p:stCondLst>
                                    <p:cond delay="0"/>
                                  </p:stCondLst>
                                  <p:childTnLst>
                                    <p:set>
                                      <p:cBhvr>
                                        <p:cTn id="42" dur="1" fill="hold">
                                          <p:stCondLst>
                                            <p:cond delay="0"/>
                                          </p:stCondLst>
                                        </p:cTn>
                                        <p:tgtEl>
                                          <p:spTgt spid="78854"/>
                                        </p:tgtEl>
                                        <p:attrNameLst>
                                          <p:attrName>style.visibility</p:attrName>
                                        </p:attrNameLst>
                                      </p:cBhvr>
                                      <p:to>
                                        <p:strVal val="visible"/>
                                      </p:to>
                                    </p:set>
                                    <p:animEffect transition="in" filter="wipe(left)">
                                      <p:cBhvr>
                                        <p:cTn id="43" dur="1000"/>
                                        <p:tgtEl>
                                          <p:spTgt spid="78854"/>
                                        </p:tgtEl>
                                      </p:cBhvr>
                                    </p:animEffect>
                                  </p:childTnLst>
                                </p:cTn>
                              </p:par>
                            </p:childTnLst>
                          </p:cTn>
                        </p:par>
                        <p:par>
                          <p:cTn id="44" fill="hold" nodeType="afterGroup">
                            <p:stCondLst>
                              <p:cond delay="4000"/>
                            </p:stCondLst>
                            <p:childTnLst>
                              <p:par>
                                <p:cTn id="45" presetID="22" presetClass="entr" presetSubtype="8" fill="hold" nodeType="afterEffect">
                                  <p:stCondLst>
                                    <p:cond delay="0"/>
                                  </p:stCondLst>
                                  <p:childTnLst>
                                    <p:set>
                                      <p:cBhvr>
                                        <p:cTn id="46" dur="1" fill="hold">
                                          <p:stCondLst>
                                            <p:cond delay="0"/>
                                          </p:stCondLst>
                                        </p:cTn>
                                        <p:tgtEl>
                                          <p:spTgt spid="78852"/>
                                        </p:tgtEl>
                                        <p:attrNameLst>
                                          <p:attrName>style.visibility</p:attrName>
                                        </p:attrNameLst>
                                      </p:cBhvr>
                                      <p:to>
                                        <p:strVal val="visible"/>
                                      </p:to>
                                    </p:set>
                                    <p:animEffect transition="in" filter="wipe(left)">
                                      <p:cBhvr>
                                        <p:cTn id="47" dur="1000"/>
                                        <p:tgtEl>
                                          <p:spTgt spid="78852"/>
                                        </p:tgtEl>
                                      </p:cBhvr>
                                    </p:animEffect>
                                  </p:childTnLst>
                                </p:cTn>
                              </p:par>
                            </p:childTnLst>
                          </p:cTn>
                        </p:par>
                        <p:par>
                          <p:cTn id="48" fill="hold" nodeType="afterGroup">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16">
                                            <p:txEl>
                                              <p:pRg st="0" end="0"/>
                                            </p:txEl>
                                          </p:spTgt>
                                        </p:tgtEl>
                                        <p:attrNameLst>
                                          <p:attrName>style.visibility</p:attrName>
                                        </p:attrNameLst>
                                      </p:cBhvr>
                                      <p:to>
                                        <p:strVal val="visible"/>
                                      </p:to>
                                    </p:set>
                                    <p:animEffect transition="in" filter="wipe(left)">
                                      <p:cBhvr>
                                        <p:cTn id="51" dur="500"/>
                                        <p:tgtEl>
                                          <p:spTgt spid="16">
                                            <p:txEl>
                                              <p:pRg st="0" end="0"/>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6">
                                            <p:txEl>
                                              <p:pRg st="1" end="1"/>
                                            </p:txEl>
                                          </p:spTgt>
                                        </p:tgtEl>
                                        <p:attrNameLst>
                                          <p:attrName>style.visibility</p:attrName>
                                        </p:attrNameLst>
                                      </p:cBhvr>
                                      <p:to>
                                        <p:strVal val="visible"/>
                                      </p:to>
                                    </p:set>
                                    <p:animEffect transition="in" filter="wipe(left)">
                                      <p:cBhvr>
                                        <p:cTn id="56" dur="500"/>
                                        <p:tgtEl>
                                          <p:spTgt spid="16">
                                            <p:txEl>
                                              <p:pRg st="1" end="1"/>
                                            </p:txEl>
                                          </p:spTgt>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nodeType="clickEffect">
                                  <p:stCondLst>
                                    <p:cond delay="0"/>
                                  </p:stCondLst>
                                  <p:childTnLst>
                                    <p:set>
                                      <p:cBhvr>
                                        <p:cTn id="60" dur="1" fill="hold">
                                          <p:stCondLst>
                                            <p:cond delay="0"/>
                                          </p:stCondLst>
                                        </p:cTn>
                                        <p:tgtEl>
                                          <p:spTgt spid="78853"/>
                                        </p:tgtEl>
                                        <p:attrNameLst>
                                          <p:attrName>style.visibility</p:attrName>
                                        </p:attrNameLst>
                                      </p:cBhvr>
                                      <p:to>
                                        <p:strVal val="visible"/>
                                      </p:to>
                                    </p:set>
                                    <p:animEffect transition="in" filter="wipe(left)">
                                      <p:cBhvr>
                                        <p:cTn id="61" dur="1000"/>
                                        <p:tgtEl>
                                          <p:spTgt spid="78853"/>
                                        </p:tgtEl>
                                      </p:cBhvr>
                                    </p:animEffect>
                                  </p:childTnLst>
                                </p:cTn>
                              </p:par>
                            </p:childTnLst>
                          </p:cTn>
                        </p:par>
                        <p:par>
                          <p:cTn id="62" fill="hold" nodeType="afterGroup">
                            <p:stCondLst>
                              <p:cond delay="1000"/>
                            </p:stCondLst>
                            <p:childTnLst>
                              <p:par>
                                <p:cTn id="63" presetID="22" presetClass="entr" presetSubtype="8" fill="hold" grpId="0" nodeType="afterEffect">
                                  <p:stCondLst>
                                    <p:cond delay="0"/>
                                  </p:stCondLst>
                                  <p:childTnLst>
                                    <p:set>
                                      <p:cBhvr>
                                        <p:cTn id="64" dur="1" fill="hold">
                                          <p:stCondLst>
                                            <p:cond delay="0"/>
                                          </p:stCondLst>
                                        </p:cTn>
                                        <p:tgtEl>
                                          <p:spTgt spid="16">
                                            <p:txEl>
                                              <p:pRg st="2" end="2"/>
                                            </p:txEl>
                                          </p:spTgt>
                                        </p:tgtEl>
                                        <p:attrNameLst>
                                          <p:attrName>style.visibility</p:attrName>
                                        </p:attrNameLst>
                                      </p:cBhvr>
                                      <p:to>
                                        <p:strVal val="visible"/>
                                      </p:to>
                                    </p:set>
                                    <p:animEffect transition="in" filter="wipe(left)">
                                      <p:cBhvr>
                                        <p:cTn id="65" dur="500"/>
                                        <p:tgtEl>
                                          <p:spTgt spid="16">
                                            <p:txEl>
                                              <p:pRg st="2" end="2"/>
                                            </p:txEl>
                                          </p:spTgt>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8" fill="hold" nodeType="clickEffect">
                                  <p:stCondLst>
                                    <p:cond delay="0"/>
                                  </p:stCondLst>
                                  <p:childTnLst>
                                    <p:set>
                                      <p:cBhvr>
                                        <p:cTn id="69" dur="1" fill="hold">
                                          <p:stCondLst>
                                            <p:cond delay="0"/>
                                          </p:stCondLst>
                                        </p:cTn>
                                        <p:tgtEl>
                                          <p:spTgt spid="78855"/>
                                        </p:tgtEl>
                                        <p:attrNameLst>
                                          <p:attrName>style.visibility</p:attrName>
                                        </p:attrNameLst>
                                      </p:cBhvr>
                                      <p:to>
                                        <p:strVal val="visible"/>
                                      </p:to>
                                    </p:set>
                                    <p:animEffect transition="in" filter="wipe(left)">
                                      <p:cBhvr>
                                        <p:cTn id="70" dur="1000"/>
                                        <p:tgtEl>
                                          <p:spTgt spid="78855"/>
                                        </p:tgtEl>
                                      </p:cBhvr>
                                    </p:animEffect>
                                  </p:childTnLst>
                                </p:cTn>
                              </p:par>
                            </p:childTnLst>
                          </p:cTn>
                        </p:par>
                        <p:par>
                          <p:cTn id="71" fill="hold" nodeType="afterGroup">
                            <p:stCondLst>
                              <p:cond delay="1000"/>
                            </p:stCondLst>
                            <p:childTnLst>
                              <p:par>
                                <p:cTn id="72" presetID="22" presetClass="entr" presetSubtype="8" fill="hold" nodeType="afterEffect">
                                  <p:stCondLst>
                                    <p:cond delay="0"/>
                                  </p:stCondLst>
                                  <p:childTnLst>
                                    <p:set>
                                      <p:cBhvr>
                                        <p:cTn id="73" dur="1" fill="hold">
                                          <p:stCondLst>
                                            <p:cond delay="0"/>
                                          </p:stCondLst>
                                        </p:cTn>
                                        <p:tgtEl>
                                          <p:spTgt spid="78856"/>
                                        </p:tgtEl>
                                        <p:attrNameLst>
                                          <p:attrName>style.visibility</p:attrName>
                                        </p:attrNameLst>
                                      </p:cBhvr>
                                      <p:to>
                                        <p:strVal val="visible"/>
                                      </p:to>
                                    </p:set>
                                    <p:animEffect transition="in" filter="wipe(left)">
                                      <p:cBhvr>
                                        <p:cTn id="74" dur="1000"/>
                                        <p:tgtEl>
                                          <p:spTgt spid="78856"/>
                                        </p:tgtEl>
                                      </p:cBhvr>
                                    </p:animEffect>
                                  </p:childTnLst>
                                </p:cTn>
                              </p:par>
                            </p:childTnLst>
                          </p:cTn>
                        </p:par>
                        <p:par>
                          <p:cTn id="75" fill="hold" nodeType="afterGroup">
                            <p:stCondLst>
                              <p:cond delay="2000"/>
                            </p:stCondLst>
                            <p:childTnLst>
                              <p:par>
                                <p:cTn id="76" presetID="22" presetClass="entr" presetSubtype="8" fill="hold" grpId="0" nodeType="afterEffect">
                                  <p:stCondLst>
                                    <p:cond delay="0"/>
                                  </p:stCondLst>
                                  <p:childTnLst>
                                    <p:set>
                                      <p:cBhvr>
                                        <p:cTn id="77" dur="1" fill="hold">
                                          <p:stCondLst>
                                            <p:cond delay="0"/>
                                          </p:stCondLst>
                                        </p:cTn>
                                        <p:tgtEl>
                                          <p:spTgt spid="16">
                                            <p:txEl>
                                              <p:pRg st="3" end="3"/>
                                            </p:txEl>
                                          </p:spTgt>
                                        </p:tgtEl>
                                        <p:attrNameLst>
                                          <p:attrName>style.visibility</p:attrName>
                                        </p:attrNameLst>
                                      </p:cBhvr>
                                      <p:to>
                                        <p:strVal val="visible"/>
                                      </p:to>
                                    </p:set>
                                    <p:animEffect transition="in" filter="wipe(left)">
                                      <p:cBhvr>
                                        <p:cTn id="78" dur="500"/>
                                        <p:tgtEl>
                                          <p:spTgt spid="16">
                                            <p:txEl>
                                              <p:pRg st="3" end="3"/>
                                            </p:txEl>
                                          </p:spTgt>
                                        </p:tgtEl>
                                      </p:cBhvr>
                                    </p:animEffect>
                                  </p:childTnLst>
                                </p:cTn>
                              </p:par>
                            </p:childTnLst>
                          </p:cTn>
                        </p:par>
                        <p:par>
                          <p:cTn id="79" fill="hold" nodeType="afterGroup">
                            <p:stCondLst>
                              <p:cond delay="2500"/>
                            </p:stCondLst>
                            <p:childTnLst>
                              <p:par>
                                <p:cTn id="80" presetID="22" presetClass="entr" presetSubtype="2"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right)">
                                      <p:cBhvr>
                                        <p:cTn id="8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6" grpId="0" build="p"/>
      <p:bldP spid="14" grpId="0"/>
      <p:bldP spid="15" grpId="0"/>
      <p:bldP spid="1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62"/>
          <p:cNvSpPr txBox="1">
            <a:spLocks noChangeArrowheads="1"/>
          </p:cNvSpPr>
          <p:nvPr/>
        </p:nvSpPr>
        <p:spPr bwMode="auto">
          <a:xfrm>
            <a:off x="457199" y="5200650"/>
            <a:ext cx="8207375"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31775" indent="-231775" eaLnBrk="0" hangingPunct="0">
              <a:defRPr>
                <a:solidFill>
                  <a:schemeClr val="tx1"/>
                </a:solidFill>
                <a:latin typeface="Palatino" pitchFamily="2" charset="0"/>
                <a:cs typeface="Arial" pitchFamily="34" charset="0"/>
              </a:defRPr>
            </a:lvl1pPr>
            <a:lvl2pPr marL="742950" indent="-285750" eaLnBrk="0" hangingPunct="0">
              <a:defRPr>
                <a:solidFill>
                  <a:schemeClr val="tx1"/>
                </a:solidFill>
                <a:latin typeface="Palatino" pitchFamily="2" charset="0"/>
                <a:cs typeface="Arial" pitchFamily="34" charset="0"/>
              </a:defRPr>
            </a:lvl2pPr>
            <a:lvl3pPr marL="1143000" indent="-228600" eaLnBrk="0" hangingPunct="0">
              <a:defRPr>
                <a:solidFill>
                  <a:schemeClr val="tx1"/>
                </a:solidFill>
                <a:latin typeface="Palatino" pitchFamily="2" charset="0"/>
                <a:cs typeface="Arial" pitchFamily="34" charset="0"/>
              </a:defRPr>
            </a:lvl3pPr>
            <a:lvl4pPr marL="1600200" indent="-228600" eaLnBrk="0" hangingPunct="0">
              <a:defRPr>
                <a:solidFill>
                  <a:schemeClr val="tx1"/>
                </a:solidFill>
                <a:latin typeface="Palatino" pitchFamily="2" charset="0"/>
                <a:cs typeface="Arial" pitchFamily="34" charset="0"/>
              </a:defRPr>
            </a:lvl4pPr>
            <a:lvl5pPr marL="2057400" indent="-228600" eaLnBrk="0" hangingPunct="0">
              <a:defRPr>
                <a:solidFill>
                  <a:schemeClr val="tx1"/>
                </a:solidFill>
                <a:latin typeface="Palatino" pitchFamily="2" charset="0"/>
                <a:cs typeface="Arial" pitchFamily="34" charset="0"/>
              </a:defRPr>
            </a:lvl5pPr>
            <a:lvl6pPr marL="2514600" indent="-228600" eaLnBrk="0" fontAlgn="base" hangingPunct="0">
              <a:spcBef>
                <a:spcPct val="0"/>
              </a:spcBef>
              <a:spcAft>
                <a:spcPct val="0"/>
              </a:spcAft>
              <a:defRPr>
                <a:solidFill>
                  <a:schemeClr val="tx1"/>
                </a:solidFill>
                <a:latin typeface="Palatino" pitchFamily="2" charset="0"/>
                <a:cs typeface="Arial" pitchFamily="34" charset="0"/>
              </a:defRPr>
            </a:lvl6pPr>
            <a:lvl7pPr marL="2971800" indent="-228600" eaLnBrk="0" fontAlgn="base" hangingPunct="0">
              <a:spcBef>
                <a:spcPct val="0"/>
              </a:spcBef>
              <a:spcAft>
                <a:spcPct val="0"/>
              </a:spcAft>
              <a:defRPr>
                <a:solidFill>
                  <a:schemeClr val="tx1"/>
                </a:solidFill>
                <a:latin typeface="Palatino" pitchFamily="2" charset="0"/>
                <a:cs typeface="Arial" pitchFamily="34" charset="0"/>
              </a:defRPr>
            </a:lvl7pPr>
            <a:lvl8pPr marL="3429000" indent="-228600" eaLnBrk="0" fontAlgn="base" hangingPunct="0">
              <a:spcBef>
                <a:spcPct val="0"/>
              </a:spcBef>
              <a:spcAft>
                <a:spcPct val="0"/>
              </a:spcAft>
              <a:defRPr>
                <a:solidFill>
                  <a:schemeClr val="tx1"/>
                </a:solidFill>
                <a:latin typeface="Palatino" pitchFamily="2" charset="0"/>
                <a:cs typeface="Arial" pitchFamily="34" charset="0"/>
              </a:defRPr>
            </a:lvl8pPr>
            <a:lvl9pPr marL="3886200" indent="-228600" eaLnBrk="0" fontAlgn="base" hangingPunct="0">
              <a:spcBef>
                <a:spcPct val="0"/>
              </a:spcBef>
              <a:spcAft>
                <a:spcPct val="0"/>
              </a:spcAft>
              <a:defRPr>
                <a:solidFill>
                  <a:schemeClr val="tx1"/>
                </a:solidFill>
                <a:latin typeface="Palatino" pitchFamily="2" charset="0"/>
                <a:cs typeface="Arial" pitchFamily="34" charset="0"/>
              </a:defRPr>
            </a:lvl9pPr>
          </a:lstStyle>
          <a:p>
            <a:pPr marL="0" indent="0" eaLnBrk="1" hangingPunct="1">
              <a:buClr>
                <a:srgbClr val="939598"/>
              </a:buClr>
              <a:buSzPct val="100000"/>
              <a:buFont typeface="Arial" pitchFamily="34" charset="0"/>
              <a:buChar char="●"/>
            </a:pPr>
            <a:r>
              <a:rPr lang="en-US" b="1" dirty="0" smtClean="0">
                <a:solidFill>
                  <a:srgbClr val="382344"/>
                </a:solidFill>
                <a:latin typeface="Arial" pitchFamily="34" charset="0"/>
              </a:rPr>
              <a:t> infinitely </a:t>
            </a:r>
            <a:r>
              <a:rPr lang="en-US" b="1" dirty="0">
                <a:solidFill>
                  <a:srgbClr val="382344"/>
                </a:solidFill>
                <a:latin typeface="Arial" pitchFamily="34" charset="0"/>
              </a:rPr>
              <a:t>elastic demand    </a:t>
            </a:r>
            <a:r>
              <a:rPr lang="en-US" dirty="0">
                <a:solidFill>
                  <a:srgbClr val="2A5CAA"/>
                </a:solidFill>
                <a:latin typeface="Arial" pitchFamily="34" charset="0"/>
              </a:rPr>
              <a:t>Principle that consumers will buy as much of a good as they can get at a single price, but for any higher price the quantity demanded drops to zero, while for any lower price the quantity demanded increases without limit.</a:t>
            </a:r>
          </a:p>
        </p:txBody>
      </p:sp>
      <p:sp>
        <p:nvSpPr>
          <p:cNvPr id="14" name="Rectangle 5"/>
          <p:cNvSpPr>
            <a:spLocks noChangeArrowheads="1"/>
          </p:cNvSpPr>
          <p:nvPr/>
        </p:nvSpPr>
        <p:spPr bwMode="auto">
          <a:xfrm>
            <a:off x="534988" y="1600200"/>
            <a:ext cx="24384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nchor="ctr"/>
          <a:lstStyle/>
          <a:p>
            <a:pPr indent="4763">
              <a:spcBef>
                <a:spcPct val="20000"/>
              </a:spcBef>
            </a:pPr>
            <a:r>
              <a:rPr lang="en-US" sz="1600" b="1" dirty="0">
                <a:latin typeface="Arial" pitchFamily="34" charset="0"/>
              </a:rPr>
              <a:t>(a) INFINITELY ELASTIC DEMAND</a:t>
            </a:r>
          </a:p>
        </p:txBody>
      </p:sp>
      <p:sp>
        <p:nvSpPr>
          <p:cNvPr id="15" name="Rectangle 10"/>
          <p:cNvSpPr>
            <a:spLocks noChangeArrowheads="1"/>
          </p:cNvSpPr>
          <p:nvPr/>
        </p:nvSpPr>
        <p:spPr bwMode="auto">
          <a:xfrm>
            <a:off x="534988" y="1295400"/>
            <a:ext cx="1447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nchor="ctr"/>
          <a:lstStyle/>
          <a:p>
            <a:pPr marL="342900" indent="-342900">
              <a:spcBef>
                <a:spcPct val="20000"/>
              </a:spcBef>
            </a:pPr>
            <a:r>
              <a:rPr lang="en-US" sz="2000" b="1" dirty="0">
                <a:solidFill>
                  <a:srgbClr val="ED1B2F"/>
                </a:solidFill>
                <a:latin typeface="Arial" pitchFamily="34" charset="0"/>
              </a:rPr>
              <a:t>F</a:t>
            </a:r>
            <a:r>
              <a:rPr lang="en-US" sz="1600" b="1" dirty="0">
                <a:solidFill>
                  <a:srgbClr val="ED1B2F"/>
                </a:solidFill>
                <a:latin typeface="Arial" pitchFamily="34" charset="0"/>
              </a:rPr>
              <a:t>IGURE </a:t>
            </a:r>
            <a:r>
              <a:rPr lang="en-US" sz="2000" b="1" dirty="0">
                <a:solidFill>
                  <a:srgbClr val="ED1B2F"/>
                </a:solidFill>
                <a:latin typeface="Arial" pitchFamily="34" charset="0"/>
              </a:rPr>
              <a:t>2.12</a:t>
            </a:r>
          </a:p>
        </p:txBody>
      </p:sp>
      <p:sp>
        <p:nvSpPr>
          <p:cNvPr id="16" name="Rectangle 4"/>
          <p:cNvSpPr>
            <a:spLocks noChangeArrowheads="1"/>
          </p:cNvSpPr>
          <p:nvPr/>
        </p:nvSpPr>
        <p:spPr bwMode="auto">
          <a:xfrm>
            <a:off x="542925" y="2133600"/>
            <a:ext cx="2674938" cy="19050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r>
              <a:rPr lang="en-US" sz="1600" b="1" dirty="0">
                <a:latin typeface="Arial" pitchFamily="34" charset="0"/>
              </a:rPr>
              <a:t>(a)</a:t>
            </a:r>
            <a:r>
              <a:rPr lang="en-US" sz="1600" dirty="0">
                <a:latin typeface="Arial" pitchFamily="34" charset="0"/>
              </a:rPr>
              <a:t> For a horizontal demand curve, </a:t>
            </a:r>
            <a:r>
              <a:rPr lang="en-US" sz="1600" dirty="0">
                <a:latin typeface="Arial" pitchFamily="34" charset="0"/>
                <a:sym typeface="Symbol" pitchFamily="18" charset="2"/>
              </a:rPr>
              <a:t>∆</a:t>
            </a:r>
            <a:r>
              <a:rPr lang="en-US" sz="1600" i="1" dirty="0" smtClean="0">
                <a:latin typeface="Arial" pitchFamily="34" charset="0"/>
              </a:rPr>
              <a:t>Q/</a:t>
            </a:r>
            <a:r>
              <a:rPr lang="en-US" sz="1600" dirty="0" smtClean="0">
                <a:latin typeface="Arial" pitchFamily="34" charset="0"/>
                <a:sym typeface="Symbol" pitchFamily="18" charset="2"/>
              </a:rPr>
              <a:t>∆</a:t>
            </a:r>
            <a:r>
              <a:rPr lang="en-US" sz="1600" i="1" dirty="0">
                <a:latin typeface="Arial" pitchFamily="34" charset="0"/>
              </a:rPr>
              <a:t>P</a:t>
            </a:r>
            <a:r>
              <a:rPr lang="en-US" sz="1600" dirty="0">
                <a:latin typeface="Arial" pitchFamily="34" charset="0"/>
              </a:rPr>
              <a:t> is infinite. Because a tiny change in price leads to an enormous change in demand, the elasticity of demand is infinite.</a:t>
            </a:r>
          </a:p>
        </p:txBody>
      </p:sp>
      <p:pic>
        <p:nvPicPr>
          <p:cNvPr id="26638" name="Picture 14" descr="C:\Documents and Settings\Kyle M. Thiel\Desktop\Pindyck_7e\ppts\aparna_ppts\aparna_ppts\ch02\fig2.12\fig2.12a\fig2.12a_01.g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657600" y="1219200"/>
            <a:ext cx="4238625" cy="3686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39" name="Picture 15" descr="C:\Documents and Settings\Kyle M. Thiel\Desktop\Pindyck_7e\ppts\aparna_ppts\aparna_ppts\ch02\fig2.12\fig2.12a\fig2.12a_02.gif"/>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657600" y="1219200"/>
            <a:ext cx="4238625" cy="3686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09" name="Rectangle 52"/>
          <p:cNvSpPr txBox="1">
            <a:spLocks noChangeArrowheads="1"/>
          </p:cNvSpPr>
          <p:nvPr/>
        </p:nvSpPr>
        <p:spPr bwMode="auto">
          <a:xfrm>
            <a:off x="457200" y="685800"/>
            <a:ext cx="35814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Palatino" pitchFamily="2" charset="0"/>
                <a:cs typeface="Arial" pitchFamily="34" charset="0"/>
              </a:defRPr>
            </a:lvl1pPr>
            <a:lvl2pPr marL="742950" indent="-285750" eaLnBrk="0" hangingPunct="0">
              <a:defRPr>
                <a:solidFill>
                  <a:schemeClr val="tx1"/>
                </a:solidFill>
                <a:latin typeface="Palatino" pitchFamily="2" charset="0"/>
                <a:cs typeface="Arial" pitchFamily="34" charset="0"/>
              </a:defRPr>
            </a:lvl2pPr>
            <a:lvl3pPr marL="1143000" indent="-228600" eaLnBrk="0" hangingPunct="0">
              <a:defRPr>
                <a:solidFill>
                  <a:schemeClr val="tx1"/>
                </a:solidFill>
                <a:latin typeface="Palatino" pitchFamily="2" charset="0"/>
                <a:cs typeface="Arial" pitchFamily="34" charset="0"/>
              </a:defRPr>
            </a:lvl3pPr>
            <a:lvl4pPr marL="1600200" indent="-228600" eaLnBrk="0" hangingPunct="0">
              <a:defRPr>
                <a:solidFill>
                  <a:schemeClr val="tx1"/>
                </a:solidFill>
                <a:latin typeface="Palatino" pitchFamily="2" charset="0"/>
                <a:cs typeface="Arial" pitchFamily="34" charset="0"/>
              </a:defRPr>
            </a:lvl4pPr>
            <a:lvl5pPr marL="2057400" indent="-228600" eaLnBrk="0" hangingPunct="0">
              <a:defRPr>
                <a:solidFill>
                  <a:schemeClr val="tx1"/>
                </a:solidFill>
                <a:latin typeface="Palatino" pitchFamily="2" charset="0"/>
                <a:cs typeface="Arial" pitchFamily="34" charset="0"/>
              </a:defRPr>
            </a:lvl5pPr>
            <a:lvl6pPr marL="2514600" indent="-228600" eaLnBrk="0" fontAlgn="base" hangingPunct="0">
              <a:spcBef>
                <a:spcPct val="0"/>
              </a:spcBef>
              <a:spcAft>
                <a:spcPct val="0"/>
              </a:spcAft>
              <a:defRPr>
                <a:solidFill>
                  <a:schemeClr val="tx1"/>
                </a:solidFill>
                <a:latin typeface="Palatino" pitchFamily="2" charset="0"/>
                <a:cs typeface="Arial" pitchFamily="34" charset="0"/>
              </a:defRPr>
            </a:lvl6pPr>
            <a:lvl7pPr marL="2971800" indent="-228600" eaLnBrk="0" fontAlgn="base" hangingPunct="0">
              <a:spcBef>
                <a:spcPct val="0"/>
              </a:spcBef>
              <a:spcAft>
                <a:spcPct val="0"/>
              </a:spcAft>
              <a:defRPr>
                <a:solidFill>
                  <a:schemeClr val="tx1"/>
                </a:solidFill>
                <a:latin typeface="Palatino" pitchFamily="2" charset="0"/>
                <a:cs typeface="Arial" pitchFamily="34" charset="0"/>
              </a:defRPr>
            </a:lvl7pPr>
            <a:lvl8pPr marL="3429000" indent="-228600" eaLnBrk="0" fontAlgn="base" hangingPunct="0">
              <a:spcBef>
                <a:spcPct val="0"/>
              </a:spcBef>
              <a:spcAft>
                <a:spcPct val="0"/>
              </a:spcAft>
              <a:defRPr>
                <a:solidFill>
                  <a:schemeClr val="tx1"/>
                </a:solidFill>
                <a:latin typeface="Palatino" pitchFamily="2" charset="0"/>
                <a:cs typeface="Arial" pitchFamily="34" charset="0"/>
              </a:defRPr>
            </a:lvl8pPr>
            <a:lvl9pPr marL="3886200" indent="-228600" eaLnBrk="0" fontAlgn="base" hangingPunct="0">
              <a:spcBef>
                <a:spcPct val="0"/>
              </a:spcBef>
              <a:spcAft>
                <a:spcPct val="0"/>
              </a:spcAft>
              <a:defRPr>
                <a:solidFill>
                  <a:schemeClr val="tx1"/>
                </a:solidFill>
                <a:latin typeface="Palatino" pitchFamily="2" charset="0"/>
                <a:cs typeface="Arial" pitchFamily="34" charset="0"/>
              </a:defRPr>
            </a:lvl9pPr>
          </a:lstStyle>
          <a:p>
            <a:pPr eaLnBrk="1" hangingPunct="1">
              <a:spcBef>
                <a:spcPct val="20000"/>
              </a:spcBef>
            </a:pPr>
            <a:r>
              <a:rPr lang="en-US" b="1">
                <a:solidFill>
                  <a:srgbClr val="2A5CAA"/>
                </a:solidFill>
                <a:latin typeface="Arial" pitchFamily="34" charset="0"/>
              </a:rPr>
              <a:t>LINEAR DEMAND CURVE</a:t>
            </a:r>
          </a:p>
        </p:txBody>
      </p:sp>
      <p:grpSp>
        <p:nvGrpSpPr>
          <p:cNvPr id="19" name="Group 18"/>
          <p:cNvGrpSpPr>
            <a:grpSpLocks/>
          </p:cNvGrpSpPr>
          <p:nvPr/>
        </p:nvGrpSpPr>
        <p:grpSpPr bwMode="auto">
          <a:xfrm>
            <a:off x="3130550" y="1219200"/>
            <a:ext cx="155575" cy="3776663"/>
            <a:chOff x="3574256" y="2209800"/>
            <a:chExt cx="152400" cy="4114800"/>
          </a:xfrm>
        </p:grpSpPr>
        <p:cxnSp>
          <p:nvCxnSpPr>
            <p:cNvPr id="25617" name="Straight Connector 19"/>
            <p:cNvCxnSpPr>
              <a:cxnSpLocks noChangeShapeType="1"/>
            </p:cNvCxnSpPr>
            <p:nvPr/>
          </p:nvCxnSpPr>
          <p:spPr bwMode="auto">
            <a:xfrm flipV="1">
              <a:off x="3648075" y="2209800"/>
              <a:ext cx="0" cy="411480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cxnSp>
          <p:nvCxnSpPr>
            <p:cNvPr id="25618" name="Straight Connector 21"/>
            <p:cNvCxnSpPr>
              <a:cxnSpLocks noChangeShapeType="1"/>
            </p:cNvCxnSpPr>
            <p:nvPr/>
          </p:nvCxnSpPr>
          <p:spPr bwMode="auto">
            <a:xfrm rot="-5400000">
              <a:off x="3650456" y="2133600"/>
              <a:ext cx="0" cy="15240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grpSp>
      <p:grpSp>
        <p:nvGrpSpPr>
          <p:cNvPr id="22" name="Group 21"/>
          <p:cNvGrpSpPr>
            <a:grpSpLocks/>
          </p:cNvGrpSpPr>
          <p:nvPr/>
        </p:nvGrpSpPr>
        <p:grpSpPr bwMode="auto">
          <a:xfrm>
            <a:off x="461963" y="4117975"/>
            <a:ext cx="2732087" cy="160338"/>
            <a:chOff x="457199" y="5791200"/>
            <a:chExt cx="3193257" cy="152400"/>
          </a:xfrm>
        </p:grpSpPr>
        <p:cxnSp>
          <p:nvCxnSpPr>
            <p:cNvPr id="25615" name="Straight Connector 22"/>
            <p:cNvCxnSpPr>
              <a:cxnSpLocks noChangeShapeType="1"/>
            </p:cNvCxnSpPr>
            <p:nvPr/>
          </p:nvCxnSpPr>
          <p:spPr bwMode="auto">
            <a:xfrm flipH="1">
              <a:off x="457200" y="5869781"/>
              <a:ext cx="3193256" cy="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cxnSp>
          <p:nvCxnSpPr>
            <p:cNvPr id="25616" name="Straight Connector 23"/>
            <p:cNvCxnSpPr>
              <a:cxnSpLocks noChangeShapeType="1"/>
            </p:cNvCxnSpPr>
            <p:nvPr/>
          </p:nvCxnSpPr>
          <p:spPr bwMode="auto">
            <a:xfrm rot="10800000">
              <a:off x="457199" y="5791200"/>
              <a:ext cx="0" cy="15240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grpSp>
      <p:grpSp>
        <p:nvGrpSpPr>
          <p:cNvPr id="25" name="Group 24"/>
          <p:cNvGrpSpPr>
            <a:grpSpLocks/>
          </p:cNvGrpSpPr>
          <p:nvPr/>
        </p:nvGrpSpPr>
        <p:grpSpPr bwMode="auto">
          <a:xfrm>
            <a:off x="3208338" y="4887913"/>
            <a:ext cx="4411662" cy="217487"/>
            <a:chOff x="3657600" y="1678781"/>
            <a:chExt cx="4800600" cy="152400"/>
          </a:xfrm>
        </p:grpSpPr>
        <p:cxnSp>
          <p:nvCxnSpPr>
            <p:cNvPr id="25613" name="Straight Connector 17"/>
            <p:cNvCxnSpPr>
              <a:cxnSpLocks noChangeShapeType="1"/>
            </p:cNvCxnSpPr>
            <p:nvPr/>
          </p:nvCxnSpPr>
          <p:spPr bwMode="auto">
            <a:xfrm>
              <a:off x="3657600" y="1752600"/>
              <a:ext cx="4800600" cy="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cxnSp>
          <p:nvCxnSpPr>
            <p:cNvPr id="25614" name="Straight Connector 18"/>
            <p:cNvCxnSpPr>
              <a:cxnSpLocks noChangeShapeType="1"/>
            </p:cNvCxnSpPr>
            <p:nvPr/>
          </p:nvCxnSpPr>
          <p:spPr bwMode="auto">
            <a:xfrm>
              <a:off x="8458200" y="1678781"/>
              <a:ext cx="0" cy="15240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grpSp>
      <p:pic>
        <p:nvPicPr>
          <p:cNvPr id="20" name="Picture 1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832393" y="0"/>
            <a:ext cx="1311607" cy="10789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par>
                          <p:cTn id="12" fill="hold" nodeType="afterGroup">
                            <p:stCondLst>
                              <p:cond delay="1000"/>
                            </p:stCondLst>
                            <p:childTnLst>
                              <p:par>
                                <p:cTn id="13" presetID="22" presetClass="entr" presetSubtype="4"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par>
                                <p:cTn id="16" presetID="22" presetClass="entr" presetSubtype="8"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left)">
                                      <p:cBhvr>
                                        <p:cTn id="18" dur="500"/>
                                        <p:tgtEl>
                                          <p:spTgt spid="25"/>
                                        </p:tgtEl>
                                      </p:cBhvr>
                                    </p:animEffect>
                                  </p:childTnLst>
                                </p:cTn>
                              </p:par>
                            </p:childTnLst>
                          </p:cTn>
                        </p:par>
                        <p:par>
                          <p:cTn id="19" fill="hold" nodeType="afterGroup">
                            <p:stCondLst>
                              <p:cond delay="1500"/>
                            </p:stCondLst>
                            <p:childTnLst>
                              <p:par>
                                <p:cTn id="20" presetID="22" presetClass="entr" presetSubtype="4" fill="hold" nodeType="afterEffect">
                                  <p:stCondLst>
                                    <p:cond delay="0"/>
                                  </p:stCondLst>
                                  <p:childTnLst>
                                    <p:set>
                                      <p:cBhvr>
                                        <p:cTn id="21" dur="1" fill="hold">
                                          <p:stCondLst>
                                            <p:cond delay="0"/>
                                          </p:stCondLst>
                                        </p:cTn>
                                        <p:tgtEl>
                                          <p:spTgt spid="26638"/>
                                        </p:tgtEl>
                                        <p:attrNameLst>
                                          <p:attrName>style.visibility</p:attrName>
                                        </p:attrNameLst>
                                      </p:cBhvr>
                                      <p:to>
                                        <p:strVal val="visible"/>
                                      </p:to>
                                    </p:set>
                                    <p:animEffect transition="in" filter="wipe(down)">
                                      <p:cBhvr>
                                        <p:cTn id="22" dur="500"/>
                                        <p:tgtEl>
                                          <p:spTgt spid="26638"/>
                                        </p:tgtEl>
                                      </p:cBhvr>
                                    </p:animEffect>
                                  </p:childTnLst>
                                </p:cTn>
                              </p:par>
                            </p:childTnLst>
                          </p:cTn>
                        </p:par>
                        <p:par>
                          <p:cTn id="23" fill="hold" nodeType="afterGroup">
                            <p:stCondLst>
                              <p:cond delay="2000"/>
                            </p:stCondLst>
                            <p:childTnLst>
                              <p:par>
                                <p:cTn id="24" presetID="22" presetClass="entr" presetSubtype="8" fill="hold" nodeType="afterEffect">
                                  <p:stCondLst>
                                    <p:cond delay="0"/>
                                  </p:stCondLst>
                                  <p:childTnLst>
                                    <p:set>
                                      <p:cBhvr>
                                        <p:cTn id="25" dur="1" fill="hold">
                                          <p:stCondLst>
                                            <p:cond delay="0"/>
                                          </p:stCondLst>
                                        </p:cTn>
                                        <p:tgtEl>
                                          <p:spTgt spid="26639"/>
                                        </p:tgtEl>
                                        <p:attrNameLst>
                                          <p:attrName>style.visibility</p:attrName>
                                        </p:attrNameLst>
                                      </p:cBhvr>
                                      <p:to>
                                        <p:strVal val="visible"/>
                                      </p:to>
                                    </p:set>
                                    <p:animEffect transition="in" filter="wipe(left)">
                                      <p:cBhvr>
                                        <p:cTn id="26" dur="1000"/>
                                        <p:tgtEl>
                                          <p:spTgt spid="26639"/>
                                        </p:tgtEl>
                                      </p:cBhvr>
                                    </p:animEffect>
                                  </p:childTnLst>
                                </p:cTn>
                              </p:par>
                            </p:childTnLst>
                          </p:cTn>
                        </p:par>
                        <p:par>
                          <p:cTn id="27" fill="hold" nodeType="afterGroup">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6">
                                            <p:txEl>
                                              <p:pRg st="0" end="0"/>
                                            </p:txEl>
                                          </p:spTgt>
                                        </p:tgtEl>
                                        <p:attrNameLst>
                                          <p:attrName>style.visibility</p:attrName>
                                        </p:attrNameLst>
                                      </p:cBhvr>
                                      <p:to>
                                        <p:strVal val="visible"/>
                                      </p:to>
                                    </p:set>
                                    <p:animEffect transition="in" filter="wipe(left)">
                                      <p:cBhvr>
                                        <p:cTn id="30" dur="500"/>
                                        <p:tgtEl>
                                          <p:spTgt spid="16">
                                            <p:txEl>
                                              <p:pRg st="0" end="0"/>
                                            </p:txEl>
                                          </p:spTgt>
                                        </p:tgtEl>
                                      </p:cBhvr>
                                    </p:animEffect>
                                  </p:childTnLst>
                                </p:cTn>
                              </p:par>
                            </p:childTnLst>
                          </p:cTn>
                        </p:par>
                        <p:par>
                          <p:cTn id="31" fill="hold" nodeType="afterGroup">
                            <p:stCondLst>
                              <p:cond delay="3500"/>
                            </p:stCondLst>
                            <p:childTnLst>
                              <p:par>
                                <p:cTn id="32" presetID="22" presetClass="entr" presetSubtype="2"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right)">
                                      <p:cBhvr>
                                        <p:cTn id="34" dur="500"/>
                                        <p:tgtEl>
                                          <p:spTgt spid="2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4" grpId="0"/>
      <p:bldP spid="15" grpId="0"/>
      <p:bldP spid="1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62"/>
          <p:cNvSpPr txBox="1">
            <a:spLocks noChangeArrowheads="1"/>
          </p:cNvSpPr>
          <p:nvPr/>
        </p:nvSpPr>
        <p:spPr bwMode="auto">
          <a:xfrm>
            <a:off x="457199" y="5410200"/>
            <a:ext cx="8207375"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31775" indent="-231775" eaLnBrk="0" hangingPunct="0">
              <a:defRPr>
                <a:solidFill>
                  <a:schemeClr val="tx1"/>
                </a:solidFill>
                <a:latin typeface="Palatino" pitchFamily="2" charset="0"/>
                <a:cs typeface="Arial" pitchFamily="34" charset="0"/>
              </a:defRPr>
            </a:lvl1pPr>
            <a:lvl2pPr marL="742950" indent="-285750" eaLnBrk="0" hangingPunct="0">
              <a:defRPr>
                <a:solidFill>
                  <a:schemeClr val="tx1"/>
                </a:solidFill>
                <a:latin typeface="Palatino" pitchFamily="2" charset="0"/>
                <a:cs typeface="Arial" pitchFamily="34" charset="0"/>
              </a:defRPr>
            </a:lvl2pPr>
            <a:lvl3pPr marL="1143000" indent="-228600" eaLnBrk="0" hangingPunct="0">
              <a:defRPr>
                <a:solidFill>
                  <a:schemeClr val="tx1"/>
                </a:solidFill>
                <a:latin typeface="Palatino" pitchFamily="2" charset="0"/>
                <a:cs typeface="Arial" pitchFamily="34" charset="0"/>
              </a:defRPr>
            </a:lvl3pPr>
            <a:lvl4pPr marL="1600200" indent="-228600" eaLnBrk="0" hangingPunct="0">
              <a:defRPr>
                <a:solidFill>
                  <a:schemeClr val="tx1"/>
                </a:solidFill>
                <a:latin typeface="Palatino" pitchFamily="2" charset="0"/>
                <a:cs typeface="Arial" pitchFamily="34" charset="0"/>
              </a:defRPr>
            </a:lvl4pPr>
            <a:lvl5pPr marL="2057400" indent="-228600" eaLnBrk="0" hangingPunct="0">
              <a:defRPr>
                <a:solidFill>
                  <a:schemeClr val="tx1"/>
                </a:solidFill>
                <a:latin typeface="Palatino" pitchFamily="2" charset="0"/>
                <a:cs typeface="Arial" pitchFamily="34" charset="0"/>
              </a:defRPr>
            </a:lvl5pPr>
            <a:lvl6pPr marL="2514600" indent="-228600" eaLnBrk="0" fontAlgn="base" hangingPunct="0">
              <a:spcBef>
                <a:spcPct val="0"/>
              </a:spcBef>
              <a:spcAft>
                <a:spcPct val="0"/>
              </a:spcAft>
              <a:defRPr>
                <a:solidFill>
                  <a:schemeClr val="tx1"/>
                </a:solidFill>
                <a:latin typeface="Palatino" pitchFamily="2" charset="0"/>
                <a:cs typeface="Arial" pitchFamily="34" charset="0"/>
              </a:defRPr>
            </a:lvl6pPr>
            <a:lvl7pPr marL="2971800" indent="-228600" eaLnBrk="0" fontAlgn="base" hangingPunct="0">
              <a:spcBef>
                <a:spcPct val="0"/>
              </a:spcBef>
              <a:spcAft>
                <a:spcPct val="0"/>
              </a:spcAft>
              <a:defRPr>
                <a:solidFill>
                  <a:schemeClr val="tx1"/>
                </a:solidFill>
                <a:latin typeface="Palatino" pitchFamily="2" charset="0"/>
                <a:cs typeface="Arial" pitchFamily="34" charset="0"/>
              </a:defRPr>
            </a:lvl7pPr>
            <a:lvl8pPr marL="3429000" indent="-228600" eaLnBrk="0" fontAlgn="base" hangingPunct="0">
              <a:spcBef>
                <a:spcPct val="0"/>
              </a:spcBef>
              <a:spcAft>
                <a:spcPct val="0"/>
              </a:spcAft>
              <a:defRPr>
                <a:solidFill>
                  <a:schemeClr val="tx1"/>
                </a:solidFill>
                <a:latin typeface="Palatino" pitchFamily="2" charset="0"/>
                <a:cs typeface="Arial" pitchFamily="34" charset="0"/>
              </a:defRPr>
            </a:lvl8pPr>
            <a:lvl9pPr marL="3886200" indent="-228600" eaLnBrk="0" fontAlgn="base" hangingPunct="0">
              <a:spcBef>
                <a:spcPct val="0"/>
              </a:spcBef>
              <a:spcAft>
                <a:spcPct val="0"/>
              </a:spcAft>
              <a:defRPr>
                <a:solidFill>
                  <a:schemeClr val="tx1"/>
                </a:solidFill>
                <a:latin typeface="Palatino" pitchFamily="2" charset="0"/>
                <a:cs typeface="Arial" pitchFamily="34" charset="0"/>
              </a:defRPr>
            </a:lvl9pPr>
          </a:lstStyle>
          <a:p>
            <a:pPr marL="0" indent="0" eaLnBrk="1" hangingPunct="1">
              <a:buClr>
                <a:srgbClr val="939598"/>
              </a:buClr>
              <a:buSzPct val="100000"/>
              <a:buFont typeface="Arial" pitchFamily="34" charset="0"/>
              <a:buChar char="●"/>
            </a:pPr>
            <a:r>
              <a:rPr lang="en-US" b="1" dirty="0" smtClean="0">
                <a:solidFill>
                  <a:srgbClr val="382344"/>
                </a:solidFill>
                <a:latin typeface="Arial" pitchFamily="34" charset="0"/>
              </a:rPr>
              <a:t> completely </a:t>
            </a:r>
            <a:r>
              <a:rPr lang="en-US" b="1" dirty="0">
                <a:solidFill>
                  <a:srgbClr val="382344"/>
                </a:solidFill>
                <a:latin typeface="Arial" pitchFamily="34" charset="0"/>
              </a:rPr>
              <a:t>inelastic demand    </a:t>
            </a:r>
            <a:r>
              <a:rPr lang="en-US" dirty="0">
                <a:solidFill>
                  <a:srgbClr val="2A5CAA"/>
                </a:solidFill>
                <a:latin typeface="Arial" pitchFamily="34" charset="0"/>
              </a:rPr>
              <a:t>Principle that consumers will buy a fixed quantity of a good regardless of its price.</a:t>
            </a:r>
          </a:p>
        </p:txBody>
      </p:sp>
      <p:sp>
        <p:nvSpPr>
          <p:cNvPr id="14" name="Rectangle 5"/>
          <p:cNvSpPr>
            <a:spLocks noChangeArrowheads="1"/>
          </p:cNvSpPr>
          <p:nvPr/>
        </p:nvSpPr>
        <p:spPr bwMode="auto">
          <a:xfrm>
            <a:off x="533400" y="1641475"/>
            <a:ext cx="2743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nchor="ctr"/>
          <a:lstStyle/>
          <a:p>
            <a:pPr indent="4763">
              <a:spcBef>
                <a:spcPct val="20000"/>
              </a:spcBef>
            </a:pPr>
            <a:r>
              <a:rPr lang="en-US" sz="1600" b="1">
                <a:latin typeface="Arial" pitchFamily="34" charset="0"/>
              </a:rPr>
              <a:t>(b) COMPLETELY INELASTIC DEMAND</a:t>
            </a:r>
          </a:p>
        </p:txBody>
      </p:sp>
      <p:sp>
        <p:nvSpPr>
          <p:cNvPr id="26629" name="Rectangle 10"/>
          <p:cNvSpPr>
            <a:spLocks noChangeArrowheads="1"/>
          </p:cNvSpPr>
          <p:nvPr/>
        </p:nvSpPr>
        <p:spPr bwMode="auto">
          <a:xfrm>
            <a:off x="533400" y="1295400"/>
            <a:ext cx="1447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nchor="ctr"/>
          <a:lstStyle/>
          <a:p>
            <a:pPr marL="342900" indent="-342900">
              <a:spcBef>
                <a:spcPct val="20000"/>
              </a:spcBef>
            </a:pPr>
            <a:r>
              <a:rPr lang="en-US" sz="2000" b="1" dirty="0">
                <a:solidFill>
                  <a:srgbClr val="ED1B2F"/>
                </a:solidFill>
                <a:latin typeface="Arial" pitchFamily="34" charset="0"/>
              </a:rPr>
              <a:t>F</a:t>
            </a:r>
            <a:r>
              <a:rPr lang="en-US" sz="1600" b="1" dirty="0">
                <a:solidFill>
                  <a:srgbClr val="ED1B2F"/>
                </a:solidFill>
                <a:latin typeface="Arial" pitchFamily="34" charset="0"/>
              </a:rPr>
              <a:t>IGURE </a:t>
            </a:r>
            <a:r>
              <a:rPr lang="en-US" sz="2000" b="1" dirty="0">
                <a:solidFill>
                  <a:srgbClr val="ED1B2F"/>
                </a:solidFill>
                <a:latin typeface="Arial" pitchFamily="34" charset="0"/>
              </a:rPr>
              <a:t>2.12</a:t>
            </a:r>
          </a:p>
        </p:txBody>
      </p:sp>
      <p:sp>
        <p:nvSpPr>
          <p:cNvPr id="16" name="Rectangle 4"/>
          <p:cNvSpPr>
            <a:spLocks noChangeArrowheads="1"/>
          </p:cNvSpPr>
          <p:nvPr/>
        </p:nvSpPr>
        <p:spPr bwMode="auto">
          <a:xfrm>
            <a:off x="533400" y="2133600"/>
            <a:ext cx="2762250" cy="15240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r>
              <a:rPr lang="en-US" sz="1400" b="1" dirty="0">
                <a:latin typeface="Arial" pitchFamily="34" charset="0"/>
              </a:rPr>
              <a:t>(</a:t>
            </a:r>
            <a:r>
              <a:rPr lang="en-US" sz="1600" b="1" dirty="0">
                <a:latin typeface="Arial" pitchFamily="34" charset="0"/>
              </a:rPr>
              <a:t>b)</a:t>
            </a:r>
            <a:r>
              <a:rPr lang="en-US" sz="1600" dirty="0">
                <a:latin typeface="Arial" pitchFamily="34" charset="0"/>
              </a:rPr>
              <a:t> For a vertical demand curve, ∆</a:t>
            </a:r>
            <a:r>
              <a:rPr lang="en-US" sz="1600" i="1" dirty="0">
                <a:latin typeface="Arial" pitchFamily="34" charset="0"/>
              </a:rPr>
              <a:t>Q/ </a:t>
            </a:r>
            <a:r>
              <a:rPr lang="en-US" sz="1600" dirty="0">
                <a:latin typeface="Arial" pitchFamily="34" charset="0"/>
              </a:rPr>
              <a:t>∆</a:t>
            </a:r>
            <a:r>
              <a:rPr lang="en-US" sz="1600" i="1" dirty="0">
                <a:latin typeface="Arial" pitchFamily="34" charset="0"/>
              </a:rPr>
              <a:t>P</a:t>
            </a:r>
            <a:r>
              <a:rPr lang="en-US" sz="1600" dirty="0">
                <a:latin typeface="Arial" pitchFamily="34" charset="0"/>
              </a:rPr>
              <a:t> is zero.  Because the quantity demanded is the same no matter what the price, the elasticity of demand is zero.</a:t>
            </a:r>
          </a:p>
        </p:txBody>
      </p:sp>
      <p:pic>
        <p:nvPicPr>
          <p:cNvPr id="13" name="Picture 12" descr="fig2.12b_scale.gif"/>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3517900" y="1195388"/>
            <a:ext cx="4191000" cy="3657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32" name="Rectangle 52"/>
          <p:cNvSpPr txBox="1">
            <a:spLocks noChangeArrowheads="1"/>
          </p:cNvSpPr>
          <p:nvPr/>
        </p:nvSpPr>
        <p:spPr bwMode="auto">
          <a:xfrm>
            <a:off x="457200" y="685800"/>
            <a:ext cx="35814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Palatino" pitchFamily="2" charset="0"/>
                <a:cs typeface="Arial" pitchFamily="34" charset="0"/>
              </a:defRPr>
            </a:lvl1pPr>
            <a:lvl2pPr marL="742950" indent="-285750" eaLnBrk="0" hangingPunct="0">
              <a:defRPr>
                <a:solidFill>
                  <a:schemeClr val="tx1"/>
                </a:solidFill>
                <a:latin typeface="Palatino" pitchFamily="2" charset="0"/>
                <a:cs typeface="Arial" pitchFamily="34" charset="0"/>
              </a:defRPr>
            </a:lvl2pPr>
            <a:lvl3pPr marL="1143000" indent="-228600" eaLnBrk="0" hangingPunct="0">
              <a:defRPr>
                <a:solidFill>
                  <a:schemeClr val="tx1"/>
                </a:solidFill>
                <a:latin typeface="Palatino" pitchFamily="2" charset="0"/>
                <a:cs typeface="Arial" pitchFamily="34" charset="0"/>
              </a:defRPr>
            </a:lvl3pPr>
            <a:lvl4pPr marL="1600200" indent="-228600" eaLnBrk="0" hangingPunct="0">
              <a:defRPr>
                <a:solidFill>
                  <a:schemeClr val="tx1"/>
                </a:solidFill>
                <a:latin typeface="Palatino" pitchFamily="2" charset="0"/>
                <a:cs typeface="Arial" pitchFamily="34" charset="0"/>
              </a:defRPr>
            </a:lvl4pPr>
            <a:lvl5pPr marL="2057400" indent="-228600" eaLnBrk="0" hangingPunct="0">
              <a:defRPr>
                <a:solidFill>
                  <a:schemeClr val="tx1"/>
                </a:solidFill>
                <a:latin typeface="Palatino" pitchFamily="2" charset="0"/>
                <a:cs typeface="Arial" pitchFamily="34" charset="0"/>
              </a:defRPr>
            </a:lvl5pPr>
            <a:lvl6pPr marL="2514600" indent="-228600" eaLnBrk="0" fontAlgn="base" hangingPunct="0">
              <a:spcBef>
                <a:spcPct val="0"/>
              </a:spcBef>
              <a:spcAft>
                <a:spcPct val="0"/>
              </a:spcAft>
              <a:defRPr>
                <a:solidFill>
                  <a:schemeClr val="tx1"/>
                </a:solidFill>
                <a:latin typeface="Palatino" pitchFamily="2" charset="0"/>
                <a:cs typeface="Arial" pitchFamily="34" charset="0"/>
              </a:defRPr>
            </a:lvl6pPr>
            <a:lvl7pPr marL="2971800" indent="-228600" eaLnBrk="0" fontAlgn="base" hangingPunct="0">
              <a:spcBef>
                <a:spcPct val="0"/>
              </a:spcBef>
              <a:spcAft>
                <a:spcPct val="0"/>
              </a:spcAft>
              <a:defRPr>
                <a:solidFill>
                  <a:schemeClr val="tx1"/>
                </a:solidFill>
                <a:latin typeface="Palatino" pitchFamily="2" charset="0"/>
                <a:cs typeface="Arial" pitchFamily="34" charset="0"/>
              </a:defRPr>
            </a:lvl7pPr>
            <a:lvl8pPr marL="3429000" indent="-228600" eaLnBrk="0" fontAlgn="base" hangingPunct="0">
              <a:spcBef>
                <a:spcPct val="0"/>
              </a:spcBef>
              <a:spcAft>
                <a:spcPct val="0"/>
              </a:spcAft>
              <a:defRPr>
                <a:solidFill>
                  <a:schemeClr val="tx1"/>
                </a:solidFill>
                <a:latin typeface="Palatino" pitchFamily="2" charset="0"/>
                <a:cs typeface="Arial" pitchFamily="34" charset="0"/>
              </a:defRPr>
            </a:lvl8pPr>
            <a:lvl9pPr marL="3886200" indent="-228600" eaLnBrk="0" fontAlgn="base" hangingPunct="0">
              <a:spcBef>
                <a:spcPct val="0"/>
              </a:spcBef>
              <a:spcAft>
                <a:spcPct val="0"/>
              </a:spcAft>
              <a:defRPr>
                <a:solidFill>
                  <a:schemeClr val="tx1"/>
                </a:solidFill>
                <a:latin typeface="Palatino" pitchFamily="2" charset="0"/>
                <a:cs typeface="Arial" pitchFamily="34" charset="0"/>
              </a:defRPr>
            </a:lvl9pPr>
          </a:lstStyle>
          <a:p>
            <a:pPr eaLnBrk="1" hangingPunct="1">
              <a:spcBef>
                <a:spcPct val="20000"/>
              </a:spcBef>
            </a:pPr>
            <a:r>
              <a:rPr lang="en-US" b="1">
                <a:solidFill>
                  <a:srgbClr val="2A5CAA"/>
                </a:solidFill>
                <a:latin typeface="Arial" pitchFamily="34" charset="0"/>
              </a:rPr>
              <a:t>LINEAR DEMAND CURVE</a:t>
            </a:r>
          </a:p>
        </p:txBody>
      </p:sp>
      <p:grpSp>
        <p:nvGrpSpPr>
          <p:cNvPr id="19" name="Group 18"/>
          <p:cNvGrpSpPr>
            <a:grpSpLocks/>
          </p:cNvGrpSpPr>
          <p:nvPr/>
        </p:nvGrpSpPr>
        <p:grpSpPr bwMode="auto">
          <a:xfrm>
            <a:off x="3130550" y="1219200"/>
            <a:ext cx="155575" cy="3776663"/>
            <a:chOff x="3574256" y="2209800"/>
            <a:chExt cx="152400" cy="4114800"/>
          </a:xfrm>
        </p:grpSpPr>
        <p:cxnSp>
          <p:nvCxnSpPr>
            <p:cNvPr id="26640" name="Straight Connector 19"/>
            <p:cNvCxnSpPr>
              <a:cxnSpLocks noChangeShapeType="1"/>
            </p:cNvCxnSpPr>
            <p:nvPr/>
          </p:nvCxnSpPr>
          <p:spPr bwMode="auto">
            <a:xfrm flipV="1">
              <a:off x="3648075" y="2209800"/>
              <a:ext cx="0" cy="411480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cxnSp>
          <p:nvCxnSpPr>
            <p:cNvPr id="26641" name="Straight Connector 21"/>
            <p:cNvCxnSpPr>
              <a:cxnSpLocks noChangeShapeType="1"/>
            </p:cNvCxnSpPr>
            <p:nvPr/>
          </p:nvCxnSpPr>
          <p:spPr bwMode="auto">
            <a:xfrm rot="-5400000">
              <a:off x="3650456" y="2133600"/>
              <a:ext cx="0" cy="15240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grpSp>
      <p:grpSp>
        <p:nvGrpSpPr>
          <p:cNvPr id="22" name="Group 21"/>
          <p:cNvGrpSpPr>
            <a:grpSpLocks/>
          </p:cNvGrpSpPr>
          <p:nvPr/>
        </p:nvGrpSpPr>
        <p:grpSpPr bwMode="auto">
          <a:xfrm>
            <a:off x="466725" y="4114800"/>
            <a:ext cx="2732088" cy="160338"/>
            <a:chOff x="457199" y="5791200"/>
            <a:chExt cx="3193257" cy="152400"/>
          </a:xfrm>
        </p:grpSpPr>
        <p:cxnSp>
          <p:nvCxnSpPr>
            <p:cNvPr id="26638" name="Straight Connector 22"/>
            <p:cNvCxnSpPr>
              <a:cxnSpLocks noChangeShapeType="1"/>
            </p:cNvCxnSpPr>
            <p:nvPr/>
          </p:nvCxnSpPr>
          <p:spPr bwMode="auto">
            <a:xfrm flipH="1">
              <a:off x="457200" y="5869781"/>
              <a:ext cx="3193256" cy="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cxnSp>
          <p:nvCxnSpPr>
            <p:cNvPr id="26639" name="Straight Connector 23"/>
            <p:cNvCxnSpPr>
              <a:cxnSpLocks noChangeShapeType="1"/>
            </p:cNvCxnSpPr>
            <p:nvPr/>
          </p:nvCxnSpPr>
          <p:spPr bwMode="auto">
            <a:xfrm rot="10800000">
              <a:off x="457199" y="5791200"/>
              <a:ext cx="0" cy="15240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grpSp>
      <p:grpSp>
        <p:nvGrpSpPr>
          <p:cNvPr id="25" name="Group 24"/>
          <p:cNvGrpSpPr>
            <a:grpSpLocks/>
          </p:cNvGrpSpPr>
          <p:nvPr/>
        </p:nvGrpSpPr>
        <p:grpSpPr bwMode="auto">
          <a:xfrm>
            <a:off x="3208338" y="4887913"/>
            <a:ext cx="4411662" cy="217487"/>
            <a:chOff x="3657600" y="1678781"/>
            <a:chExt cx="4800600" cy="152400"/>
          </a:xfrm>
        </p:grpSpPr>
        <p:cxnSp>
          <p:nvCxnSpPr>
            <p:cNvPr id="26636" name="Straight Connector 17"/>
            <p:cNvCxnSpPr>
              <a:cxnSpLocks noChangeShapeType="1"/>
            </p:cNvCxnSpPr>
            <p:nvPr/>
          </p:nvCxnSpPr>
          <p:spPr bwMode="auto">
            <a:xfrm>
              <a:off x="3657600" y="1752600"/>
              <a:ext cx="4800600" cy="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cxnSp>
          <p:nvCxnSpPr>
            <p:cNvPr id="26637" name="Straight Connector 18"/>
            <p:cNvCxnSpPr>
              <a:cxnSpLocks noChangeShapeType="1"/>
            </p:cNvCxnSpPr>
            <p:nvPr/>
          </p:nvCxnSpPr>
          <p:spPr bwMode="auto">
            <a:xfrm>
              <a:off x="8458200" y="1678781"/>
              <a:ext cx="0" cy="15240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grpSp>
      <p:pic>
        <p:nvPicPr>
          <p:cNvPr id="18" name="Picture 1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832393" y="0"/>
            <a:ext cx="1311607" cy="10789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par>
                                <p:cTn id="12" presetID="22" presetClass="entr" presetSubtype="8" fill="hold" nodeType="with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wipe(left)">
                                      <p:cBhvr>
                                        <p:cTn id="14" dur="500"/>
                                        <p:tgtEl>
                                          <p:spTgt spid="25"/>
                                        </p:tgtEl>
                                      </p:cBhvr>
                                    </p:animEffect>
                                  </p:childTnLst>
                                </p:cTn>
                              </p:par>
                            </p:childTnLst>
                          </p:cTn>
                        </p:par>
                        <p:par>
                          <p:cTn id="15" fill="hold" nodeType="afterGroup">
                            <p:stCondLst>
                              <p:cond delay="1000"/>
                            </p:stCondLst>
                            <p:childTnLst>
                              <p:par>
                                <p:cTn id="16" presetID="22" presetClass="entr" presetSubtype="4"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1000"/>
                                        <p:tgtEl>
                                          <p:spTgt spid="13"/>
                                        </p:tgtEl>
                                      </p:cBhvr>
                                    </p:animEffect>
                                  </p:childTnLst>
                                </p:cTn>
                              </p:par>
                            </p:childTnLst>
                          </p:cTn>
                        </p:par>
                        <p:par>
                          <p:cTn id="19" fill="hold" nodeType="afterGroup">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16">
                                            <p:txEl>
                                              <p:pRg st="0" end="0"/>
                                            </p:txEl>
                                          </p:spTgt>
                                        </p:tgtEl>
                                        <p:attrNameLst>
                                          <p:attrName>style.visibility</p:attrName>
                                        </p:attrNameLst>
                                      </p:cBhvr>
                                      <p:to>
                                        <p:strVal val="visible"/>
                                      </p:to>
                                    </p:set>
                                    <p:animEffect transition="in" filter="wipe(left)">
                                      <p:cBhvr>
                                        <p:cTn id="22" dur="500"/>
                                        <p:tgtEl>
                                          <p:spTgt spid="16">
                                            <p:txEl>
                                              <p:pRg st="0" end="0"/>
                                            </p:txEl>
                                          </p:spTgt>
                                        </p:tgtEl>
                                      </p:cBhvr>
                                    </p:animEffect>
                                  </p:childTnLst>
                                </p:cTn>
                              </p:par>
                            </p:childTnLst>
                          </p:cTn>
                        </p:par>
                        <p:par>
                          <p:cTn id="23" fill="hold" nodeType="afterGroup">
                            <p:stCondLst>
                              <p:cond delay="2500"/>
                            </p:stCondLst>
                            <p:childTnLst>
                              <p:par>
                                <p:cTn id="24" presetID="22" presetClass="entr" presetSubtype="2" fill="hold"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right)">
                                      <p:cBhvr>
                                        <p:cTn id="26" dur="500"/>
                                        <p:tgtEl>
                                          <p:spTgt spid="2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4" grpId="0"/>
      <p:bldP spid="1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62"/>
          <p:cNvSpPr txBox="1">
            <a:spLocks noChangeArrowheads="1"/>
          </p:cNvSpPr>
          <p:nvPr/>
        </p:nvSpPr>
        <p:spPr bwMode="auto">
          <a:xfrm>
            <a:off x="457200" y="1295400"/>
            <a:ext cx="82296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31775" indent="-231775" eaLnBrk="0" hangingPunct="0">
              <a:defRPr>
                <a:solidFill>
                  <a:schemeClr val="tx1"/>
                </a:solidFill>
                <a:latin typeface="Palatino" pitchFamily="2" charset="0"/>
                <a:cs typeface="Arial" pitchFamily="34" charset="0"/>
              </a:defRPr>
            </a:lvl1pPr>
            <a:lvl2pPr marL="742950" indent="-285750" eaLnBrk="0" hangingPunct="0">
              <a:defRPr>
                <a:solidFill>
                  <a:schemeClr val="tx1"/>
                </a:solidFill>
                <a:latin typeface="Palatino" pitchFamily="2" charset="0"/>
                <a:cs typeface="Arial" pitchFamily="34" charset="0"/>
              </a:defRPr>
            </a:lvl2pPr>
            <a:lvl3pPr marL="1143000" indent="-228600" eaLnBrk="0" hangingPunct="0">
              <a:defRPr>
                <a:solidFill>
                  <a:schemeClr val="tx1"/>
                </a:solidFill>
                <a:latin typeface="Palatino" pitchFamily="2" charset="0"/>
                <a:cs typeface="Arial" pitchFamily="34" charset="0"/>
              </a:defRPr>
            </a:lvl3pPr>
            <a:lvl4pPr marL="1600200" indent="-228600" eaLnBrk="0" hangingPunct="0">
              <a:defRPr>
                <a:solidFill>
                  <a:schemeClr val="tx1"/>
                </a:solidFill>
                <a:latin typeface="Palatino" pitchFamily="2" charset="0"/>
                <a:cs typeface="Arial" pitchFamily="34" charset="0"/>
              </a:defRPr>
            </a:lvl4pPr>
            <a:lvl5pPr marL="2057400" indent="-228600" eaLnBrk="0" hangingPunct="0">
              <a:defRPr>
                <a:solidFill>
                  <a:schemeClr val="tx1"/>
                </a:solidFill>
                <a:latin typeface="Palatino" pitchFamily="2" charset="0"/>
                <a:cs typeface="Arial" pitchFamily="34" charset="0"/>
              </a:defRPr>
            </a:lvl5pPr>
            <a:lvl6pPr marL="2514600" indent="-228600" eaLnBrk="0" fontAlgn="base" hangingPunct="0">
              <a:spcBef>
                <a:spcPct val="0"/>
              </a:spcBef>
              <a:spcAft>
                <a:spcPct val="0"/>
              </a:spcAft>
              <a:defRPr>
                <a:solidFill>
                  <a:schemeClr val="tx1"/>
                </a:solidFill>
                <a:latin typeface="Palatino" pitchFamily="2" charset="0"/>
                <a:cs typeface="Arial" pitchFamily="34" charset="0"/>
              </a:defRPr>
            </a:lvl6pPr>
            <a:lvl7pPr marL="2971800" indent="-228600" eaLnBrk="0" fontAlgn="base" hangingPunct="0">
              <a:spcBef>
                <a:spcPct val="0"/>
              </a:spcBef>
              <a:spcAft>
                <a:spcPct val="0"/>
              </a:spcAft>
              <a:defRPr>
                <a:solidFill>
                  <a:schemeClr val="tx1"/>
                </a:solidFill>
                <a:latin typeface="Palatino" pitchFamily="2" charset="0"/>
                <a:cs typeface="Arial" pitchFamily="34" charset="0"/>
              </a:defRPr>
            </a:lvl7pPr>
            <a:lvl8pPr marL="3429000" indent="-228600" eaLnBrk="0" fontAlgn="base" hangingPunct="0">
              <a:spcBef>
                <a:spcPct val="0"/>
              </a:spcBef>
              <a:spcAft>
                <a:spcPct val="0"/>
              </a:spcAft>
              <a:defRPr>
                <a:solidFill>
                  <a:schemeClr val="tx1"/>
                </a:solidFill>
                <a:latin typeface="Palatino" pitchFamily="2" charset="0"/>
                <a:cs typeface="Arial" pitchFamily="34" charset="0"/>
              </a:defRPr>
            </a:lvl8pPr>
            <a:lvl9pPr marL="3886200" indent="-228600" eaLnBrk="0" fontAlgn="base" hangingPunct="0">
              <a:spcBef>
                <a:spcPct val="0"/>
              </a:spcBef>
              <a:spcAft>
                <a:spcPct val="0"/>
              </a:spcAft>
              <a:defRPr>
                <a:solidFill>
                  <a:schemeClr val="tx1"/>
                </a:solidFill>
                <a:latin typeface="Palatino" pitchFamily="2" charset="0"/>
                <a:cs typeface="Arial" pitchFamily="34" charset="0"/>
              </a:defRPr>
            </a:lvl9pPr>
          </a:lstStyle>
          <a:p>
            <a:pPr marL="0" indent="0" eaLnBrk="1" hangingPunct="1">
              <a:buClr>
                <a:srgbClr val="939598"/>
              </a:buClr>
              <a:buSzPct val="100000"/>
              <a:buFont typeface="Arial" pitchFamily="34" charset="0"/>
              <a:buChar char="●"/>
            </a:pPr>
            <a:r>
              <a:rPr lang="en-US" b="1" dirty="0" smtClean="0">
                <a:solidFill>
                  <a:srgbClr val="382344"/>
                </a:solidFill>
                <a:latin typeface="Arial" pitchFamily="34" charset="0"/>
              </a:rPr>
              <a:t> income </a:t>
            </a:r>
            <a:r>
              <a:rPr lang="en-US" b="1" dirty="0">
                <a:solidFill>
                  <a:srgbClr val="382344"/>
                </a:solidFill>
                <a:latin typeface="Arial" pitchFamily="34" charset="0"/>
              </a:rPr>
              <a:t>elasticity of demand    </a:t>
            </a:r>
            <a:r>
              <a:rPr lang="en-US" dirty="0">
                <a:solidFill>
                  <a:srgbClr val="2A5CAA"/>
                </a:solidFill>
                <a:latin typeface="Arial" pitchFamily="34" charset="0"/>
              </a:rPr>
              <a:t>Percentage change in the quantity demanded resulting from a 1-percent increase in income.</a:t>
            </a:r>
          </a:p>
        </p:txBody>
      </p:sp>
      <p:sp>
        <p:nvSpPr>
          <p:cNvPr id="26" name="Rectangle 52"/>
          <p:cNvSpPr>
            <a:spLocks noGrp="1" noChangeArrowheads="1"/>
          </p:cNvSpPr>
          <p:nvPr>
            <p:ph type="body" idx="4294967295"/>
          </p:nvPr>
        </p:nvSpPr>
        <p:spPr bwMode="auto">
          <a:xfrm>
            <a:off x="457200" y="685800"/>
            <a:ext cx="3733800" cy="3810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buFontTx/>
              <a:buNone/>
            </a:pPr>
            <a:r>
              <a:rPr lang="en-US" sz="1800" b="1" smtClean="0">
                <a:solidFill>
                  <a:srgbClr val="2A5CAA"/>
                </a:solidFill>
              </a:rPr>
              <a:t>OTHER DEMAND ELASTICITIES</a:t>
            </a:r>
          </a:p>
        </p:txBody>
      </p:sp>
      <p:sp>
        <p:nvSpPr>
          <p:cNvPr id="13" name="Text Box 62"/>
          <p:cNvSpPr txBox="1">
            <a:spLocks noChangeArrowheads="1"/>
          </p:cNvSpPr>
          <p:nvPr/>
        </p:nvSpPr>
        <p:spPr bwMode="auto">
          <a:xfrm>
            <a:off x="457200" y="3048000"/>
            <a:ext cx="8229600"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31775" indent="-231775" eaLnBrk="0" hangingPunct="0">
              <a:defRPr>
                <a:solidFill>
                  <a:schemeClr val="tx1"/>
                </a:solidFill>
                <a:latin typeface="Palatino" pitchFamily="2" charset="0"/>
                <a:cs typeface="Arial" pitchFamily="34" charset="0"/>
              </a:defRPr>
            </a:lvl1pPr>
            <a:lvl2pPr marL="742950" indent="-285750" eaLnBrk="0" hangingPunct="0">
              <a:defRPr>
                <a:solidFill>
                  <a:schemeClr val="tx1"/>
                </a:solidFill>
                <a:latin typeface="Palatino" pitchFamily="2" charset="0"/>
                <a:cs typeface="Arial" pitchFamily="34" charset="0"/>
              </a:defRPr>
            </a:lvl2pPr>
            <a:lvl3pPr marL="1143000" indent="-228600" eaLnBrk="0" hangingPunct="0">
              <a:defRPr>
                <a:solidFill>
                  <a:schemeClr val="tx1"/>
                </a:solidFill>
                <a:latin typeface="Palatino" pitchFamily="2" charset="0"/>
                <a:cs typeface="Arial" pitchFamily="34" charset="0"/>
              </a:defRPr>
            </a:lvl3pPr>
            <a:lvl4pPr marL="1600200" indent="-228600" eaLnBrk="0" hangingPunct="0">
              <a:defRPr>
                <a:solidFill>
                  <a:schemeClr val="tx1"/>
                </a:solidFill>
                <a:latin typeface="Palatino" pitchFamily="2" charset="0"/>
                <a:cs typeface="Arial" pitchFamily="34" charset="0"/>
              </a:defRPr>
            </a:lvl4pPr>
            <a:lvl5pPr marL="2057400" indent="-228600" eaLnBrk="0" hangingPunct="0">
              <a:defRPr>
                <a:solidFill>
                  <a:schemeClr val="tx1"/>
                </a:solidFill>
                <a:latin typeface="Palatino" pitchFamily="2" charset="0"/>
                <a:cs typeface="Arial" pitchFamily="34" charset="0"/>
              </a:defRPr>
            </a:lvl5pPr>
            <a:lvl6pPr marL="2514600" indent="-228600" eaLnBrk="0" fontAlgn="base" hangingPunct="0">
              <a:spcBef>
                <a:spcPct val="0"/>
              </a:spcBef>
              <a:spcAft>
                <a:spcPct val="0"/>
              </a:spcAft>
              <a:defRPr>
                <a:solidFill>
                  <a:schemeClr val="tx1"/>
                </a:solidFill>
                <a:latin typeface="Palatino" pitchFamily="2" charset="0"/>
                <a:cs typeface="Arial" pitchFamily="34" charset="0"/>
              </a:defRPr>
            </a:lvl6pPr>
            <a:lvl7pPr marL="2971800" indent="-228600" eaLnBrk="0" fontAlgn="base" hangingPunct="0">
              <a:spcBef>
                <a:spcPct val="0"/>
              </a:spcBef>
              <a:spcAft>
                <a:spcPct val="0"/>
              </a:spcAft>
              <a:defRPr>
                <a:solidFill>
                  <a:schemeClr val="tx1"/>
                </a:solidFill>
                <a:latin typeface="Palatino" pitchFamily="2" charset="0"/>
                <a:cs typeface="Arial" pitchFamily="34" charset="0"/>
              </a:defRPr>
            </a:lvl7pPr>
            <a:lvl8pPr marL="3429000" indent="-228600" eaLnBrk="0" fontAlgn="base" hangingPunct="0">
              <a:spcBef>
                <a:spcPct val="0"/>
              </a:spcBef>
              <a:spcAft>
                <a:spcPct val="0"/>
              </a:spcAft>
              <a:defRPr>
                <a:solidFill>
                  <a:schemeClr val="tx1"/>
                </a:solidFill>
                <a:latin typeface="Palatino" pitchFamily="2" charset="0"/>
                <a:cs typeface="Arial" pitchFamily="34" charset="0"/>
              </a:defRPr>
            </a:lvl8pPr>
            <a:lvl9pPr marL="3886200" indent="-228600" eaLnBrk="0" fontAlgn="base" hangingPunct="0">
              <a:spcBef>
                <a:spcPct val="0"/>
              </a:spcBef>
              <a:spcAft>
                <a:spcPct val="0"/>
              </a:spcAft>
              <a:defRPr>
                <a:solidFill>
                  <a:schemeClr val="tx1"/>
                </a:solidFill>
                <a:latin typeface="Palatino" pitchFamily="2" charset="0"/>
                <a:cs typeface="Arial" pitchFamily="34" charset="0"/>
              </a:defRPr>
            </a:lvl9pPr>
          </a:lstStyle>
          <a:p>
            <a:pPr marL="0" indent="0" eaLnBrk="1" hangingPunct="1">
              <a:buClr>
                <a:srgbClr val="939598"/>
              </a:buClr>
              <a:buSzPct val="100000"/>
              <a:buFont typeface="Arial" pitchFamily="34" charset="0"/>
              <a:buChar char="●"/>
            </a:pPr>
            <a:r>
              <a:rPr lang="en-US" b="1" dirty="0" smtClean="0">
                <a:solidFill>
                  <a:srgbClr val="382344"/>
                </a:solidFill>
                <a:latin typeface="Arial" pitchFamily="34" charset="0"/>
              </a:rPr>
              <a:t> cross-price </a:t>
            </a:r>
            <a:r>
              <a:rPr lang="en-US" b="1" dirty="0">
                <a:solidFill>
                  <a:srgbClr val="382344"/>
                </a:solidFill>
                <a:latin typeface="Arial" pitchFamily="34" charset="0"/>
              </a:rPr>
              <a:t>elasticity of demand    </a:t>
            </a:r>
            <a:r>
              <a:rPr lang="en-US" dirty="0">
                <a:solidFill>
                  <a:srgbClr val="2A5CAA"/>
                </a:solidFill>
                <a:latin typeface="Arial" pitchFamily="34" charset="0"/>
              </a:rPr>
              <a:t>Percentage change in the quantity demanded of one good resulting from a 1-percent increase in the price of another.</a:t>
            </a:r>
          </a:p>
        </p:txBody>
      </p:sp>
      <p:sp>
        <p:nvSpPr>
          <p:cNvPr id="18" name="Text Box 62"/>
          <p:cNvSpPr txBox="1">
            <a:spLocks noChangeArrowheads="1"/>
          </p:cNvSpPr>
          <p:nvPr/>
        </p:nvSpPr>
        <p:spPr bwMode="auto">
          <a:xfrm>
            <a:off x="457200" y="5526088"/>
            <a:ext cx="8229600"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31775" indent="-231775" eaLnBrk="0" hangingPunct="0">
              <a:defRPr>
                <a:solidFill>
                  <a:schemeClr val="tx1"/>
                </a:solidFill>
                <a:latin typeface="Palatino" pitchFamily="2" charset="0"/>
                <a:cs typeface="Arial" pitchFamily="34" charset="0"/>
              </a:defRPr>
            </a:lvl1pPr>
            <a:lvl2pPr marL="742950" indent="-285750" eaLnBrk="0" hangingPunct="0">
              <a:defRPr>
                <a:solidFill>
                  <a:schemeClr val="tx1"/>
                </a:solidFill>
                <a:latin typeface="Palatino" pitchFamily="2" charset="0"/>
                <a:cs typeface="Arial" pitchFamily="34" charset="0"/>
              </a:defRPr>
            </a:lvl2pPr>
            <a:lvl3pPr marL="1143000" indent="-228600" eaLnBrk="0" hangingPunct="0">
              <a:defRPr>
                <a:solidFill>
                  <a:schemeClr val="tx1"/>
                </a:solidFill>
                <a:latin typeface="Palatino" pitchFamily="2" charset="0"/>
                <a:cs typeface="Arial" pitchFamily="34" charset="0"/>
              </a:defRPr>
            </a:lvl3pPr>
            <a:lvl4pPr marL="1600200" indent="-228600" eaLnBrk="0" hangingPunct="0">
              <a:defRPr>
                <a:solidFill>
                  <a:schemeClr val="tx1"/>
                </a:solidFill>
                <a:latin typeface="Palatino" pitchFamily="2" charset="0"/>
                <a:cs typeface="Arial" pitchFamily="34" charset="0"/>
              </a:defRPr>
            </a:lvl4pPr>
            <a:lvl5pPr marL="2057400" indent="-228600" eaLnBrk="0" hangingPunct="0">
              <a:defRPr>
                <a:solidFill>
                  <a:schemeClr val="tx1"/>
                </a:solidFill>
                <a:latin typeface="Palatino" pitchFamily="2" charset="0"/>
                <a:cs typeface="Arial" pitchFamily="34" charset="0"/>
              </a:defRPr>
            </a:lvl5pPr>
            <a:lvl6pPr marL="2514600" indent="-228600" eaLnBrk="0" fontAlgn="base" hangingPunct="0">
              <a:spcBef>
                <a:spcPct val="0"/>
              </a:spcBef>
              <a:spcAft>
                <a:spcPct val="0"/>
              </a:spcAft>
              <a:defRPr>
                <a:solidFill>
                  <a:schemeClr val="tx1"/>
                </a:solidFill>
                <a:latin typeface="Palatino" pitchFamily="2" charset="0"/>
                <a:cs typeface="Arial" pitchFamily="34" charset="0"/>
              </a:defRPr>
            </a:lvl6pPr>
            <a:lvl7pPr marL="2971800" indent="-228600" eaLnBrk="0" fontAlgn="base" hangingPunct="0">
              <a:spcBef>
                <a:spcPct val="0"/>
              </a:spcBef>
              <a:spcAft>
                <a:spcPct val="0"/>
              </a:spcAft>
              <a:defRPr>
                <a:solidFill>
                  <a:schemeClr val="tx1"/>
                </a:solidFill>
                <a:latin typeface="Palatino" pitchFamily="2" charset="0"/>
                <a:cs typeface="Arial" pitchFamily="34" charset="0"/>
              </a:defRPr>
            </a:lvl7pPr>
            <a:lvl8pPr marL="3429000" indent="-228600" eaLnBrk="0" fontAlgn="base" hangingPunct="0">
              <a:spcBef>
                <a:spcPct val="0"/>
              </a:spcBef>
              <a:spcAft>
                <a:spcPct val="0"/>
              </a:spcAft>
              <a:defRPr>
                <a:solidFill>
                  <a:schemeClr val="tx1"/>
                </a:solidFill>
                <a:latin typeface="Palatino" pitchFamily="2" charset="0"/>
                <a:cs typeface="Arial" pitchFamily="34" charset="0"/>
              </a:defRPr>
            </a:lvl8pPr>
            <a:lvl9pPr marL="3886200" indent="-228600" eaLnBrk="0" fontAlgn="base" hangingPunct="0">
              <a:spcBef>
                <a:spcPct val="0"/>
              </a:spcBef>
              <a:spcAft>
                <a:spcPct val="0"/>
              </a:spcAft>
              <a:defRPr>
                <a:solidFill>
                  <a:schemeClr val="tx1"/>
                </a:solidFill>
                <a:latin typeface="Palatino" pitchFamily="2" charset="0"/>
                <a:cs typeface="Arial" pitchFamily="34" charset="0"/>
              </a:defRPr>
            </a:lvl9pPr>
          </a:lstStyle>
          <a:p>
            <a:pPr marL="0" indent="0" eaLnBrk="1" hangingPunct="1">
              <a:buClr>
                <a:srgbClr val="939598"/>
              </a:buClr>
              <a:buSzPct val="100000"/>
              <a:buFont typeface="Arial" pitchFamily="34" charset="0"/>
              <a:buChar char="●"/>
            </a:pPr>
            <a:r>
              <a:rPr lang="en-US" b="1" dirty="0" smtClean="0">
                <a:solidFill>
                  <a:srgbClr val="382344"/>
                </a:solidFill>
                <a:latin typeface="Arial" pitchFamily="34" charset="0"/>
              </a:rPr>
              <a:t> price </a:t>
            </a:r>
            <a:r>
              <a:rPr lang="en-US" b="1" dirty="0">
                <a:solidFill>
                  <a:srgbClr val="382344"/>
                </a:solidFill>
                <a:latin typeface="Arial" pitchFamily="34" charset="0"/>
              </a:rPr>
              <a:t>elasticity of supply    </a:t>
            </a:r>
            <a:r>
              <a:rPr lang="en-US" dirty="0">
                <a:solidFill>
                  <a:srgbClr val="2A5CAA"/>
                </a:solidFill>
                <a:latin typeface="Arial" pitchFamily="34" charset="0"/>
              </a:rPr>
              <a:t>Percentage change in quantity supplied resulting from a 1-percent increase in price.</a:t>
            </a:r>
          </a:p>
        </p:txBody>
      </p:sp>
      <p:sp>
        <p:nvSpPr>
          <p:cNvPr id="19" name="Rectangle 52"/>
          <p:cNvSpPr txBox="1">
            <a:spLocks noChangeArrowheads="1"/>
          </p:cNvSpPr>
          <p:nvPr/>
        </p:nvSpPr>
        <p:spPr bwMode="auto">
          <a:xfrm>
            <a:off x="609600" y="5029200"/>
            <a:ext cx="3581400" cy="381000"/>
          </a:xfrm>
          <a:prstGeom prst="rect">
            <a:avLst/>
          </a:prstGeom>
          <a:noFill/>
          <a:ln w="9525">
            <a:noFill/>
            <a:miter lim="800000"/>
            <a:headEnd/>
            <a:tailEnd/>
          </a:ln>
        </p:spPr>
        <p:txBody>
          <a:bodyPr/>
          <a:lstStyle/>
          <a:p>
            <a:pPr marL="342900" indent="-342900">
              <a:spcBef>
                <a:spcPct val="20000"/>
              </a:spcBef>
              <a:defRPr/>
            </a:pPr>
            <a:r>
              <a:rPr lang="en-US" b="1" kern="0" dirty="0">
                <a:solidFill>
                  <a:srgbClr val="2A5CAA"/>
                </a:solidFill>
                <a:latin typeface="+mn-lt"/>
                <a:cs typeface="+mn-cs"/>
              </a:rPr>
              <a:t>ELASTICITIES OF SUPPLY</a:t>
            </a:r>
          </a:p>
        </p:txBody>
      </p:sp>
      <p:sp>
        <p:nvSpPr>
          <p:cNvPr id="14" name="TextBox 13"/>
          <p:cNvSpPr txBox="1">
            <a:spLocks noChangeArrowheads="1"/>
          </p:cNvSpPr>
          <p:nvPr/>
        </p:nvSpPr>
        <p:spPr bwMode="auto">
          <a:xfrm>
            <a:off x="7772400" y="2319338"/>
            <a:ext cx="7620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Palatino" pitchFamily="2" charset="0"/>
                <a:cs typeface="Arial" pitchFamily="34" charset="0"/>
              </a:defRPr>
            </a:lvl1pPr>
            <a:lvl2pPr marL="742950" indent="-285750" eaLnBrk="0" hangingPunct="0">
              <a:defRPr>
                <a:solidFill>
                  <a:schemeClr val="tx1"/>
                </a:solidFill>
                <a:latin typeface="Palatino" pitchFamily="2" charset="0"/>
                <a:cs typeface="Arial" pitchFamily="34" charset="0"/>
              </a:defRPr>
            </a:lvl2pPr>
            <a:lvl3pPr marL="1143000" indent="-228600" eaLnBrk="0" hangingPunct="0">
              <a:defRPr>
                <a:solidFill>
                  <a:schemeClr val="tx1"/>
                </a:solidFill>
                <a:latin typeface="Palatino" pitchFamily="2" charset="0"/>
                <a:cs typeface="Arial" pitchFamily="34" charset="0"/>
              </a:defRPr>
            </a:lvl3pPr>
            <a:lvl4pPr marL="1600200" indent="-228600" eaLnBrk="0" hangingPunct="0">
              <a:defRPr>
                <a:solidFill>
                  <a:schemeClr val="tx1"/>
                </a:solidFill>
                <a:latin typeface="Palatino" pitchFamily="2" charset="0"/>
                <a:cs typeface="Arial" pitchFamily="34" charset="0"/>
              </a:defRPr>
            </a:lvl4pPr>
            <a:lvl5pPr marL="2057400" indent="-228600" eaLnBrk="0" hangingPunct="0">
              <a:defRPr>
                <a:solidFill>
                  <a:schemeClr val="tx1"/>
                </a:solidFill>
                <a:latin typeface="Palatino" pitchFamily="2" charset="0"/>
                <a:cs typeface="Arial" pitchFamily="34" charset="0"/>
              </a:defRPr>
            </a:lvl5pPr>
            <a:lvl6pPr marL="2514600" indent="-228600" eaLnBrk="0" fontAlgn="base" hangingPunct="0">
              <a:spcBef>
                <a:spcPct val="0"/>
              </a:spcBef>
              <a:spcAft>
                <a:spcPct val="0"/>
              </a:spcAft>
              <a:defRPr>
                <a:solidFill>
                  <a:schemeClr val="tx1"/>
                </a:solidFill>
                <a:latin typeface="Palatino" pitchFamily="2" charset="0"/>
                <a:cs typeface="Arial" pitchFamily="34" charset="0"/>
              </a:defRPr>
            </a:lvl6pPr>
            <a:lvl7pPr marL="2971800" indent="-228600" eaLnBrk="0" fontAlgn="base" hangingPunct="0">
              <a:spcBef>
                <a:spcPct val="0"/>
              </a:spcBef>
              <a:spcAft>
                <a:spcPct val="0"/>
              </a:spcAft>
              <a:defRPr>
                <a:solidFill>
                  <a:schemeClr val="tx1"/>
                </a:solidFill>
                <a:latin typeface="Palatino" pitchFamily="2" charset="0"/>
                <a:cs typeface="Arial" pitchFamily="34" charset="0"/>
              </a:defRPr>
            </a:lvl7pPr>
            <a:lvl8pPr marL="3429000" indent="-228600" eaLnBrk="0" fontAlgn="base" hangingPunct="0">
              <a:spcBef>
                <a:spcPct val="0"/>
              </a:spcBef>
              <a:spcAft>
                <a:spcPct val="0"/>
              </a:spcAft>
              <a:defRPr>
                <a:solidFill>
                  <a:schemeClr val="tx1"/>
                </a:solidFill>
                <a:latin typeface="Palatino" pitchFamily="2" charset="0"/>
                <a:cs typeface="Arial" pitchFamily="34" charset="0"/>
              </a:defRPr>
            </a:lvl8pPr>
            <a:lvl9pPr marL="3886200" indent="-228600" eaLnBrk="0" fontAlgn="base" hangingPunct="0">
              <a:spcBef>
                <a:spcPct val="0"/>
              </a:spcBef>
              <a:spcAft>
                <a:spcPct val="0"/>
              </a:spcAft>
              <a:defRPr>
                <a:solidFill>
                  <a:schemeClr val="tx1"/>
                </a:solidFill>
                <a:latin typeface="Palatino" pitchFamily="2" charset="0"/>
                <a:cs typeface="Arial" pitchFamily="34" charset="0"/>
              </a:defRPr>
            </a:lvl9pPr>
          </a:lstStyle>
          <a:p>
            <a:pPr eaLnBrk="1" hangingPunct="1"/>
            <a:r>
              <a:rPr lang="en-US" sz="2000" b="1" dirty="0">
                <a:latin typeface="Arial" pitchFamily="34" charset="0"/>
                <a:cs typeface="Times New Roman" pitchFamily="18" charset="0"/>
              </a:rPr>
              <a:t>(2.2)</a:t>
            </a:r>
          </a:p>
        </p:txBody>
      </p:sp>
      <p:sp>
        <p:nvSpPr>
          <p:cNvPr id="15" name="TextBox 14"/>
          <p:cNvSpPr txBox="1">
            <a:spLocks noChangeArrowheads="1"/>
          </p:cNvSpPr>
          <p:nvPr/>
        </p:nvSpPr>
        <p:spPr bwMode="auto">
          <a:xfrm>
            <a:off x="7772400" y="4267200"/>
            <a:ext cx="7620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Palatino" pitchFamily="2" charset="0"/>
                <a:cs typeface="Arial" pitchFamily="34" charset="0"/>
              </a:defRPr>
            </a:lvl1pPr>
            <a:lvl2pPr marL="742950" indent="-285750" eaLnBrk="0" hangingPunct="0">
              <a:defRPr>
                <a:solidFill>
                  <a:schemeClr val="tx1"/>
                </a:solidFill>
                <a:latin typeface="Palatino" pitchFamily="2" charset="0"/>
                <a:cs typeface="Arial" pitchFamily="34" charset="0"/>
              </a:defRPr>
            </a:lvl2pPr>
            <a:lvl3pPr marL="1143000" indent="-228600" eaLnBrk="0" hangingPunct="0">
              <a:defRPr>
                <a:solidFill>
                  <a:schemeClr val="tx1"/>
                </a:solidFill>
                <a:latin typeface="Palatino" pitchFamily="2" charset="0"/>
                <a:cs typeface="Arial" pitchFamily="34" charset="0"/>
              </a:defRPr>
            </a:lvl3pPr>
            <a:lvl4pPr marL="1600200" indent="-228600" eaLnBrk="0" hangingPunct="0">
              <a:defRPr>
                <a:solidFill>
                  <a:schemeClr val="tx1"/>
                </a:solidFill>
                <a:latin typeface="Palatino" pitchFamily="2" charset="0"/>
                <a:cs typeface="Arial" pitchFamily="34" charset="0"/>
              </a:defRPr>
            </a:lvl4pPr>
            <a:lvl5pPr marL="2057400" indent="-228600" eaLnBrk="0" hangingPunct="0">
              <a:defRPr>
                <a:solidFill>
                  <a:schemeClr val="tx1"/>
                </a:solidFill>
                <a:latin typeface="Palatino" pitchFamily="2" charset="0"/>
                <a:cs typeface="Arial" pitchFamily="34" charset="0"/>
              </a:defRPr>
            </a:lvl5pPr>
            <a:lvl6pPr marL="2514600" indent="-228600" eaLnBrk="0" fontAlgn="base" hangingPunct="0">
              <a:spcBef>
                <a:spcPct val="0"/>
              </a:spcBef>
              <a:spcAft>
                <a:spcPct val="0"/>
              </a:spcAft>
              <a:defRPr>
                <a:solidFill>
                  <a:schemeClr val="tx1"/>
                </a:solidFill>
                <a:latin typeface="Palatino" pitchFamily="2" charset="0"/>
                <a:cs typeface="Arial" pitchFamily="34" charset="0"/>
              </a:defRPr>
            </a:lvl6pPr>
            <a:lvl7pPr marL="2971800" indent="-228600" eaLnBrk="0" fontAlgn="base" hangingPunct="0">
              <a:spcBef>
                <a:spcPct val="0"/>
              </a:spcBef>
              <a:spcAft>
                <a:spcPct val="0"/>
              </a:spcAft>
              <a:defRPr>
                <a:solidFill>
                  <a:schemeClr val="tx1"/>
                </a:solidFill>
                <a:latin typeface="Palatino" pitchFamily="2" charset="0"/>
                <a:cs typeface="Arial" pitchFamily="34" charset="0"/>
              </a:defRPr>
            </a:lvl7pPr>
            <a:lvl8pPr marL="3429000" indent="-228600" eaLnBrk="0" fontAlgn="base" hangingPunct="0">
              <a:spcBef>
                <a:spcPct val="0"/>
              </a:spcBef>
              <a:spcAft>
                <a:spcPct val="0"/>
              </a:spcAft>
              <a:defRPr>
                <a:solidFill>
                  <a:schemeClr val="tx1"/>
                </a:solidFill>
                <a:latin typeface="Palatino" pitchFamily="2" charset="0"/>
                <a:cs typeface="Arial" pitchFamily="34" charset="0"/>
              </a:defRPr>
            </a:lvl8pPr>
            <a:lvl9pPr marL="3886200" indent="-228600" eaLnBrk="0" fontAlgn="base" hangingPunct="0">
              <a:spcBef>
                <a:spcPct val="0"/>
              </a:spcBef>
              <a:spcAft>
                <a:spcPct val="0"/>
              </a:spcAft>
              <a:defRPr>
                <a:solidFill>
                  <a:schemeClr val="tx1"/>
                </a:solidFill>
                <a:latin typeface="Palatino" pitchFamily="2" charset="0"/>
                <a:cs typeface="Arial" pitchFamily="34" charset="0"/>
              </a:defRPr>
            </a:lvl9pPr>
          </a:lstStyle>
          <a:p>
            <a:pPr eaLnBrk="1" hangingPunct="1"/>
            <a:r>
              <a:rPr lang="en-US" sz="2000" b="1" dirty="0">
                <a:latin typeface="Arial" pitchFamily="34" charset="0"/>
                <a:cs typeface="Times New Roman" pitchFamily="18" charset="0"/>
              </a:rPr>
              <a:t>(2.3)</a:t>
            </a:r>
          </a:p>
        </p:txBody>
      </p:sp>
      <p:graphicFrame>
        <p:nvGraphicFramePr>
          <p:cNvPr id="2" name="Object 1"/>
          <p:cNvGraphicFramePr>
            <a:graphicFrameLocks noChangeAspect="1"/>
          </p:cNvGraphicFramePr>
          <p:nvPr/>
        </p:nvGraphicFramePr>
        <p:xfrm>
          <a:off x="3254375" y="2133600"/>
          <a:ext cx="2635250" cy="828675"/>
        </p:xfrm>
        <a:graphic>
          <a:graphicData uri="http://schemas.openxmlformats.org/presentationml/2006/ole">
            <p:oleObj spid="_x0000_s27786" name="Equation" r:id="rId3" imgW="1333500" imgH="419100" progId="Equation.3">
              <p:embed/>
            </p:oleObj>
          </a:graphicData>
        </a:graphic>
      </p:graphicFrame>
      <p:graphicFrame>
        <p:nvGraphicFramePr>
          <p:cNvPr id="3" name="Object 2"/>
          <p:cNvGraphicFramePr>
            <a:graphicFrameLocks noChangeAspect="1"/>
          </p:cNvGraphicFramePr>
          <p:nvPr/>
        </p:nvGraphicFramePr>
        <p:xfrm>
          <a:off x="2838450" y="3987800"/>
          <a:ext cx="3467100" cy="879475"/>
        </p:xfrm>
        <a:graphic>
          <a:graphicData uri="http://schemas.openxmlformats.org/presentationml/2006/ole">
            <p:oleObj spid="_x0000_s27787" name="Equation" r:id="rId4" imgW="1701800" imgH="431800" progId="Equation.3">
              <p:embed/>
            </p:oleObj>
          </a:graphicData>
        </a:graphic>
      </p:graphicFrame>
      <p:pic>
        <p:nvPicPr>
          <p:cNvPr id="12" name="Picture 1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832393" y="0"/>
            <a:ext cx="1311607" cy="10789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wipe(left)">
                                      <p:cBhvr>
                                        <p:cTn id="7" dur="500"/>
                                        <p:tgtEl>
                                          <p:spTgt spid="26">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nodeType="afterGroup">
                            <p:stCondLst>
                              <p:cond delay="150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nodeType="withGroup">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500"/>
                                        <p:tgtEl>
                                          <p:spTgt spid="13"/>
                                        </p:tgtEl>
                                      </p:cBhvr>
                                    </p:animEffect>
                                  </p:childTnLst>
                                </p:cTn>
                              </p:par>
                            </p:childTnLst>
                          </p:cTn>
                        </p:par>
                        <p:par>
                          <p:cTn id="25" fill="hold" nodeType="afterGroup">
                            <p:stCondLst>
                              <p:cond delay="500"/>
                            </p:stCondLst>
                            <p:childTnLst>
                              <p:par>
                                <p:cTn id="26" presetID="2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left)">
                                      <p:cBhvr>
                                        <p:cTn id="28" dur="500"/>
                                        <p:tgtEl>
                                          <p:spTgt spid="3"/>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
                                            <p:txEl>
                                              <p:pRg st="0" end="0"/>
                                            </p:txEl>
                                          </p:spTgt>
                                        </p:tgtEl>
                                        <p:attrNameLst>
                                          <p:attrName>style.visibility</p:attrName>
                                        </p:attrNameLst>
                                      </p:cBhvr>
                                      <p:to>
                                        <p:strVal val="visible"/>
                                      </p:to>
                                    </p:set>
                                    <p:animEffect transition="in" filter="wipe(left)">
                                      <p:cBhvr>
                                        <p:cTn id="37" dur="500"/>
                                        <p:tgtEl>
                                          <p:spTgt spid="19">
                                            <p:txEl>
                                              <p:pRg st="0" end="0"/>
                                            </p:txEl>
                                          </p:spTgt>
                                        </p:tgtEl>
                                      </p:cBhvr>
                                    </p:animEffect>
                                  </p:childTnLst>
                                </p:cTn>
                              </p:par>
                            </p:childTnLst>
                          </p:cTn>
                        </p:par>
                        <p:par>
                          <p:cTn id="38" fill="hold" nodeType="afterGroup">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left)">
                                      <p:cBhvr>
                                        <p:cTn id="4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6" grpId="0" build="p"/>
      <p:bldP spid="13" grpId="0"/>
      <p:bldP spid="18" grpId="0"/>
      <p:bldP spid="19" grpId="0" build="p"/>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62"/>
          <p:cNvSpPr txBox="1">
            <a:spLocks noChangeArrowheads="1"/>
          </p:cNvSpPr>
          <p:nvPr/>
        </p:nvSpPr>
        <p:spPr bwMode="auto">
          <a:xfrm>
            <a:off x="457199" y="1447800"/>
            <a:ext cx="8207375"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31775" indent="-231775" eaLnBrk="0" hangingPunct="0">
              <a:defRPr>
                <a:solidFill>
                  <a:schemeClr val="tx1"/>
                </a:solidFill>
                <a:latin typeface="Palatino" pitchFamily="2" charset="0"/>
                <a:cs typeface="Arial" pitchFamily="34" charset="0"/>
              </a:defRPr>
            </a:lvl1pPr>
            <a:lvl2pPr marL="742950" indent="-285750" eaLnBrk="0" hangingPunct="0">
              <a:defRPr>
                <a:solidFill>
                  <a:schemeClr val="tx1"/>
                </a:solidFill>
                <a:latin typeface="Palatino" pitchFamily="2" charset="0"/>
                <a:cs typeface="Arial" pitchFamily="34" charset="0"/>
              </a:defRPr>
            </a:lvl2pPr>
            <a:lvl3pPr marL="1143000" indent="-228600" eaLnBrk="0" hangingPunct="0">
              <a:defRPr>
                <a:solidFill>
                  <a:schemeClr val="tx1"/>
                </a:solidFill>
                <a:latin typeface="Palatino" pitchFamily="2" charset="0"/>
                <a:cs typeface="Arial" pitchFamily="34" charset="0"/>
              </a:defRPr>
            </a:lvl3pPr>
            <a:lvl4pPr marL="1600200" indent="-228600" eaLnBrk="0" hangingPunct="0">
              <a:defRPr>
                <a:solidFill>
                  <a:schemeClr val="tx1"/>
                </a:solidFill>
                <a:latin typeface="Palatino" pitchFamily="2" charset="0"/>
                <a:cs typeface="Arial" pitchFamily="34" charset="0"/>
              </a:defRPr>
            </a:lvl4pPr>
            <a:lvl5pPr marL="2057400" indent="-228600" eaLnBrk="0" hangingPunct="0">
              <a:defRPr>
                <a:solidFill>
                  <a:schemeClr val="tx1"/>
                </a:solidFill>
                <a:latin typeface="Palatino" pitchFamily="2" charset="0"/>
                <a:cs typeface="Arial" pitchFamily="34" charset="0"/>
              </a:defRPr>
            </a:lvl5pPr>
            <a:lvl6pPr marL="2514600" indent="-228600" eaLnBrk="0" fontAlgn="base" hangingPunct="0">
              <a:spcBef>
                <a:spcPct val="0"/>
              </a:spcBef>
              <a:spcAft>
                <a:spcPct val="0"/>
              </a:spcAft>
              <a:defRPr>
                <a:solidFill>
                  <a:schemeClr val="tx1"/>
                </a:solidFill>
                <a:latin typeface="Palatino" pitchFamily="2" charset="0"/>
                <a:cs typeface="Arial" pitchFamily="34" charset="0"/>
              </a:defRPr>
            </a:lvl6pPr>
            <a:lvl7pPr marL="2971800" indent="-228600" eaLnBrk="0" fontAlgn="base" hangingPunct="0">
              <a:spcBef>
                <a:spcPct val="0"/>
              </a:spcBef>
              <a:spcAft>
                <a:spcPct val="0"/>
              </a:spcAft>
              <a:defRPr>
                <a:solidFill>
                  <a:schemeClr val="tx1"/>
                </a:solidFill>
                <a:latin typeface="Palatino" pitchFamily="2" charset="0"/>
                <a:cs typeface="Arial" pitchFamily="34" charset="0"/>
              </a:defRPr>
            </a:lvl7pPr>
            <a:lvl8pPr marL="3429000" indent="-228600" eaLnBrk="0" fontAlgn="base" hangingPunct="0">
              <a:spcBef>
                <a:spcPct val="0"/>
              </a:spcBef>
              <a:spcAft>
                <a:spcPct val="0"/>
              </a:spcAft>
              <a:defRPr>
                <a:solidFill>
                  <a:schemeClr val="tx1"/>
                </a:solidFill>
                <a:latin typeface="Palatino" pitchFamily="2" charset="0"/>
                <a:cs typeface="Arial" pitchFamily="34" charset="0"/>
              </a:defRPr>
            </a:lvl8pPr>
            <a:lvl9pPr marL="3886200" indent="-228600" eaLnBrk="0" fontAlgn="base" hangingPunct="0">
              <a:spcBef>
                <a:spcPct val="0"/>
              </a:spcBef>
              <a:spcAft>
                <a:spcPct val="0"/>
              </a:spcAft>
              <a:defRPr>
                <a:solidFill>
                  <a:schemeClr val="tx1"/>
                </a:solidFill>
                <a:latin typeface="Palatino" pitchFamily="2" charset="0"/>
                <a:cs typeface="Arial" pitchFamily="34" charset="0"/>
              </a:defRPr>
            </a:lvl9pPr>
          </a:lstStyle>
          <a:p>
            <a:pPr marL="0" indent="0" eaLnBrk="1" hangingPunct="1">
              <a:buClr>
                <a:srgbClr val="939598"/>
              </a:buClr>
              <a:buSzPct val="100000"/>
              <a:buFont typeface="Arial" pitchFamily="34" charset="0"/>
              <a:buChar char="●"/>
            </a:pPr>
            <a:r>
              <a:rPr lang="en-US" b="1" dirty="0" smtClean="0">
                <a:solidFill>
                  <a:srgbClr val="382344"/>
                </a:solidFill>
                <a:latin typeface="Arial" pitchFamily="34" charset="0"/>
              </a:rPr>
              <a:t> point </a:t>
            </a:r>
            <a:r>
              <a:rPr lang="en-US" b="1" dirty="0">
                <a:solidFill>
                  <a:srgbClr val="382344"/>
                </a:solidFill>
                <a:latin typeface="Arial" pitchFamily="34" charset="0"/>
              </a:rPr>
              <a:t>elasticity of demand    </a:t>
            </a:r>
            <a:r>
              <a:rPr lang="en-US" dirty="0">
                <a:solidFill>
                  <a:srgbClr val="2A5CAA"/>
                </a:solidFill>
                <a:latin typeface="Arial" pitchFamily="34" charset="0"/>
              </a:rPr>
              <a:t>Price elasticity at a particular point on the demand curve.</a:t>
            </a:r>
          </a:p>
        </p:txBody>
      </p:sp>
      <p:sp>
        <p:nvSpPr>
          <p:cNvPr id="26" name="Rectangle 52"/>
          <p:cNvSpPr>
            <a:spLocks noGrp="1" noChangeArrowheads="1"/>
          </p:cNvSpPr>
          <p:nvPr>
            <p:ph type="body" idx="4294967295"/>
          </p:nvPr>
        </p:nvSpPr>
        <p:spPr bwMode="auto">
          <a:xfrm>
            <a:off x="457200" y="0"/>
            <a:ext cx="5791200" cy="6858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p>
            <a:pPr eaLnBrk="1" hangingPunct="1">
              <a:buFontTx/>
              <a:buNone/>
            </a:pPr>
            <a:r>
              <a:rPr lang="en-US" sz="2000" b="1" dirty="0" smtClean="0">
                <a:solidFill>
                  <a:srgbClr val="950057"/>
                </a:solidFill>
              </a:rPr>
              <a:t>Point versus Arc Elasticities</a:t>
            </a:r>
          </a:p>
        </p:txBody>
      </p:sp>
      <p:sp>
        <p:nvSpPr>
          <p:cNvPr id="13" name="Text Box 62"/>
          <p:cNvSpPr txBox="1">
            <a:spLocks noChangeArrowheads="1"/>
          </p:cNvSpPr>
          <p:nvPr/>
        </p:nvSpPr>
        <p:spPr bwMode="auto">
          <a:xfrm>
            <a:off x="457200" y="3352800"/>
            <a:ext cx="820737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31775" indent="-231775" eaLnBrk="0" hangingPunct="0">
              <a:defRPr>
                <a:solidFill>
                  <a:schemeClr val="tx1"/>
                </a:solidFill>
                <a:latin typeface="Palatino" pitchFamily="2" charset="0"/>
                <a:cs typeface="Arial" pitchFamily="34" charset="0"/>
              </a:defRPr>
            </a:lvl1pPr>
            <a:lvl2pPr marL="742950" indent="-285750" eaLnBrk="0" hangingPunct="0">
              <a:defRPr>
                <a:solidFill>
                  <a:schemeClr val="tx1"/>
                </a:solidFill>
                <a:latin typeface="Palatino" pitchFamily="2" charset="0"/>
                <a:cs typeface="Arial" pitchFamily="34" charset="0"/>
              </a:defRPr>
            </a:lvl2pPr>
            <a:lvl3pPr marL="1143000" indent="-228600" eaLnBrk="0" hangingPunct="0">
              <a:defRPr>
                <a:solidFill>
                  <a:schemeClr val="tx1"/>
                </a:solidFill>
                <a:latin typeface="Palatino" pitchFamily="2" charset="0"/>
                <a:cs typeface="Arial" pitchFamily="34" charset="0"/>
              </a:defRPr>
            </a:lvl3pPr>
            <a:lvl4pPr marL="1600200" indent="-228600" eaLnBrk="0" hangingPunct="0">
              <a:defRPr>
                <a:solidFill>
                  <a:schemeClr val="tx1"/>
                </a:solidFill>
                <a:latin typeface="Palatino" pitchFamily="2" charset="0"/>
                <a:cs typeface="Arial" pitchFamily="34" charset="0"/>
              </a:defRPr>
            </a:lvl4pPr>
            <a:lvl5pPr marL="2057400" indent="-228600" eaLnBrk="0" hangingPunct="0">
              <a:defRPr>
                <a:solidFill>
                  <a:schemeClr val="tx1"/>
                </a:solidFill>
                <a:latin typeface="Palatino" pitchFamily="2" charset="0"/>
                <a:cs typeface="Arial" pitchFamily="34" charset="0"/>
              </a:defRPr>
            </a:lvl5pPr>
            <a:lvl6pPr marL="2514600" indent="-228600" eaLnBrk="0" fontAlgn="base" hangingPunct="0">
              <a:spcBef>
                <a:spcPct val="0"/>
              </a:spcBef>
              <a:spcAft>
                <a:spcPct val="0"/>
              </a:spcAft>
              <a:defRPr>
                <a:solidFill>
                  <a:schemeClr val="tx1"/>
                </a:solidFill>
                <a:latin typeface="Palatino" pitchFamily="2" charset="0"/>
                <a:cs typeface="Arial" pitchFamily="34" charset="0"/>
              </a:defRPr>
            </a:lvl6pPr>
            <a:lvl7pPr marL="2971800" indent="-228600" eaLnBrk="0" fontAlgn="base" hangingPunct="0">
              <a:spcBef>
                <a:spcPct val="0"/>
              </a:spcBef>
              <a:spcAft>
                <a:spcPct val="0"/>
              </a:spcAft>
              <a:defRPr>
                <a:solidFill>
                  <a:schemeClr val="tx1"/>
                </a:solidFill>
                <a:latin typeface="Palatino" pitchFamily="2" charset="0"/>
                <a:cs typeface="Arial" pitchFamily="34" charset="0"/>
              </a:defRPr>
            </a:lvl7pPr>
            <a:lvl8pPr marL="3429000" indent="-228600" eaLnBrk="0" fontAlgn="base" hangingPunct="0">
              <a:spcBef>
                <a:spcPct val="0"/>
              </a:spcBef>
              <a:spcAft>
                <a:spcPct val="0"/>
              </a:spcAft>
              <a:defRPr>
                <a:solidFill>
                  <a:schemeClr val="tx1"/>
                </a:solidFill>
                <a:latin typeface="Palatino" pitchFamily="2" charset="0"/>
                <a:cs typeface="Arial" pitchFamily="34" charset="0"/>
              </a:defRPr>
            </a:lvl8pPr>
            <a:lvl9pPr marL="3886200" indent="-228600" eaLnBrk="0" fontAlgn="base" hangingPunct="0">
              <a:spcBef>
                <a:spcPct val="0"/>
              </a:spcBef>
              <a:spcAft>
                <a:spcPct val="0"/>
              </a:spcAft>
              <a:defRPr>
                <a:solidFill>
                  <a:schemeClr val="tx1"/>
                </a:solidFill>
                <a:latin typeface="Palatino" pitchFamily="2" charset="0"/>
                <a:cs typeface="Arial" pitchFamily="34" charset="0"/>
              </a:defRPr>
            </a:lvl9pPr>
          </a:lstStyle>
          <a:p>
            <a:pPr marL="0" indent="0" eaLnBrk="1" hangingPunct="1">
              <a:buClr>
                <a:srgbClr val="939598"/>
              </a:buClr>
              <a:buSzPct val="100000"/>
              <a:buFont typeface="Arial" pitchFamily="34" charset="0"/>
              <a:buChar char="●"/>
            </a:pPr>
            <a:r>
              <a:rPr lang="en-US" b="1" dirty="0" smtClean="0">
                <a:solidFill>
                  <a:srgbClr val="382344"/>
                </a:solidFill>
                <a:latin typeface="Arial" pitchFamily="34" charset="0"/>
              </a:rPr>
              <a:t> arc </a:t>
            </a:r>
            <a:r>
              <a:rPr lang="en-US" b="1" dirty="0">
                <a:solidFill>
                  <a:srgbClr val="382344"/>
                </a:solidFill>
                <a:latin typeface="Arial" pitchFamily="34" charset="0"/>
              </a:rPr>
              <a:t>elasticity of demand    </a:t>
            </a:r>
            <a:r>
              <a:rPr lang="en-US" dirty="0">
                <a:solidFill>
                  <a:srgbClr val="2A5CAA"/>
                </a:solidFill>
                <a:latin typeface="Arial" pitchFamily="34" charset="0"/>
              </a:rPr>
              <a:t>Price elasticity calculated over a range of prices.</a:t>
            </a:r>
          </a:p>
        </p:txBody>
      </p:sp>
      <p:sp>
        <p:nvSpPr>
          <p:cNvPr id="19" name="Rectangle 52"/>
          <p:cNvSpPr txBox="1">
            <a:spLocks noChangeArrowheads="1"/>
          </p:cNvSpPr>
          <p:nvPr/>
        </p:nvSpPr>
        <p:spPr bwMode="auto">
          <a:xfrm>
            <a:off x="457200" y="2667000"/>
            <a:ext cx="3581400" cy="381000"/>
          </a:xfrm>
          <a:prstGeom prst="rect">
            <a:avLst/>
          </a:prstGeom>
          <a:noFill/>
          <a:ln w="9525">
            <a:noFill/>
            <a:miter lim="800000"/>
            <a:headEnd/>
            <a:tailEnd/>
          </a:ln>
        </p:spPr>
        <p:txBody>
          <a:bodyPr/>
          <a:lstStyle/>
          <a:p>
            <a:pPr marL="342900" indent="-342900">
              <a:spcBef>
                <a:spcPct val="20000"/>
              </a:spcBef>
              <a:defRPr/>
            </a:pPr>
            <a:r>
              <a:rPr lang="en-US" b="1" kern="0" dirty="0">
                <a:solidFill>
                  <a:srgbClr val="2A5CAA"/>
                </a:solidFill>
                <a:latin typeface="+mn-lt"/>
                <a:cs typeface="+mn-cs"/>
              </a:rPr>
              <a:t>ARC ELASTICITY OF DEMAND</a:t>
            </a:r>
          </a:p>
        </p:txBody>
      </p:sp>
      <p:sp>
        <p:nvSpPr>
          <p:cNvPr id="12" name="TextBox 11"/>
          <p:cNvSpPr txBox="1">
            <a:spLocks noChangeArrowheads="1"/>
          </p:cNvSpPr>
          <p:nvPr/>
        </p:nvSpPr>
        <p:spPr bwMode="auto">
          <a:xfrm>
            <a:off x="7699375" y="4316412"/>
            <a:ext cx="7620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Palatino" pitchFamily="2" charset="0"/>
                <a:cs typeface="Arial" pitchFamily="34" charset="0"/>
              </a:defRPr>
            </a:lvl1pPr>
            <a:lvl2pPr marL="742950" indent="-285750" eaLnBrk="0" hangingPunct="0">
              <a:defRPr>
                <a:solidFill>
                  <a:schemeClr val="tx1"/>
                </a:solidFill>
                <a:latin typeface="Palatino" pitchFamily="2" charset="0"/>
                <a:cs typeface="Arial" pitchFamily="34" charset="0"/>
              </a:defRPr>
            </a:lvl2pPr>
            <a:lvl3pPr marL="1143000" indent="-228600" eaLnBrk="0" hangingPunct="0">
              <a:defRPr>
                <a:solidFill>
                  <a:schemeClr val="tx1"/>
                </a:solidFill>
                <a:latin typeface="Palatino" pitchFamily="2" charset="0"/>
                <a:cs typeface="Arial" pitchFamily="34" charset="0"/>
              </a:defRPr>
            </a:lvl3pPr>
            <a:lvl4pPr marL="1600200" indent="-228600" eaLnBrk="0" hangingPunct="0">
              <a:defRPr>
                <a:solidFill>
                  <a:schemeClr val="tx1"/>
                </a:solidFill>
                <a:latin typeface="Palatino" pitchFamily="2" charset="0"/>
                <a:cs typeface="Arial" pitchFamily="34" charset="0"/>
              </a:defRPr>
            </a:lvl4pPr>
            <a:lvl5pPr marL="2057400" indent="-228600" eaLnBrk="0" hangingPunct="0">
              <a:defRPr>
                <a:solidFill>
                  <a:schemeClr val="tx1"/>
                </a:solidFill>
                <a:latin typeface="Palatino" pitchFamily="2" charset="0"/>
                <a:cs typeface="Arial" pitchFamily="34" charset="0"/>
              </a:defRPr>
            </a:lvl5pPr>
            <a:lvl6pPr marL="2514600" indent="-228600" eaLnBrk="0" fontAlgn="base" hangingPunct="0">
              <a:spcBef>
                <a:spcPct val="0"/>
              </a:spcBef>
              <a:spcAft>
                <a:spcPct val="0"/>
              </a:spcAft>
              <a:defRPr>
                <a:solidFill>
                  <a:schemeClr val="tx1"/>
                </a:solidFill>
                <a:latin typeface="Palatino" pitchFamily="2" charset="0"/>
                <a:cs typeface="Arial" pitchFamily="34" charset="0"/>
              </a:defRPr>
            </a:lvl6pPr>
            <a:lvl7pPr marL="2971800" indent="-228600" eaLnBrk="0" fontAlgn="base" hangingPunct="0">
              <a:spcBef>
                <a:spcPct val="0"/>
              </a:spcBef>
              <a:spcAft>
                <a:spcPct val="0"/>
              </a:spcAft>
              <a:defRPr>
                <a:solidFill>
                  <a:schemeClr val="tx1"/>
                </a:solidFill>
                <a:latin typeface="Palatino" pitchFamily="2" charset="0"/>
                <a:cs typeface="Arial" pitchFamily="34" charset="0"/>
              </a:defRPr>
            </a:lvl7pPr>
            <a:lvl8pPr marL="3429000" indent="-228600" eaLnBrk="0" fontAlgn="base" hangingPunct="0">
              <a:spcBef>
                <a:spcPct val="0"/>
              </a:spcBef>
              <a:spcAft>
                <a:spcPct val="0"/>
              </a:spcAft>
              <a:defRPr>
                <a:solidFill>
                  <a:schemeClr val="tx1"/>
                </a:solidFill>
                <a:latin typeface="Palatino" pitchFamily="2" charset="0"/>
                <a:cs typeface="Arial" pitchFamily="34" charset="0"/>
              </a:defRPr>
            </a:lvl8pPr>
            <a:lvl9pPr marL="3886200" indent="-228600" eaLnBrk="0" fontAlgn="base" hangingPunct="0">
              <a:spcBef>
                <a:spcPct val="0"/>
              </a:spcBef>
              <a:spcAft>
                <a:spcPct val="0"/>
              </a:spcAft>
              <a:defRPr>
                <a:solidFill>
                  <a:schemeClr val="tx1"/>
                </a:solidFill>
                <a:latin typeface="Palatino" pitchFamily="2" charset="0"/>
                <a:cs typeface="Arial" pitchFamily="34" charset="0"/>
              </a:defRPr>
            </a:lvl9pPr>
          </a:lstStyle>
          <a:p>
            <a:pPr eaLnBrk="1" hangingPunct="1"/>
            <a:r>
              <a:rPr lang="en-US" sz="2000" b="1" dirty="0">
                <a:latin typeface="Arial" pitchFamily="34" charset="0"/>
                <a:cs typeface="Times New Roman" pitchFamily="18" charset="0"/>
              </a:rPr>
              <a:t>(2.4)</a:t>
            </a:r>
          </a:p>
        </p:txBody>
      </p:sp>
      <p:graphicFrame>
        <p:nvGraphicFramePr>
          <p:cNvPr id="2" name="Object 1"/>
          <p:cNvGraphicFramePr>
            <a:graphicFrameLocks noChangeAspect="1"/>
          </p:cNvGraphicFramePr>
          <p:nvPr>
            <p:extLst>
              <p:ext uri="{D42A27DB-BD31-4B8C-83A1-F6EECF244321}">
                <p14:modId xmlns:p14="http://schemas.microsoft.com/office/powerpoint/2010/main" xmlns="" val="3365060615"/>
              </p:ext>
            </p:extLst>
          </p:nvPr>
        </p:nvGraphicFramePr>
        <p:xfrm>
          <a:off x="2362200" y="4267200"/>
          <a:ext cx="4273550" cy="514350"/>
        </p:xfrm>
        <a:graphic>
          <a:graphicData uri="http://schemas.openxmlformats.org/presentationml/2006/ole">
            <p:oleObj spid="_x0000_s28744" name="Equation" r:id="rId3" imgW="2298700" imgH="266700" progId="Equation.3">
              <p:embed/>
            </p:oleObj>
          </a:graphicData>
        </a:graphic>
      </p:graphicFrame>
      <p:pic>
        <p:nvPicPr>
          <p:cNvPr id="9" name="Picture 1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832393" y="0"/>
            <a:ext cx="1311607" cy="10789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wipe(left)">
                                      <p:cBhvr>
                                        <p:cTn id="7" dur="500"/>
                                        <p:tgtEl>
                                          <p:spTgt spid="26">
                                            <p:txEl>
                                              <p:pRg st="0" end="0"/>
                                            </p:txEl>
                                          </p:spTgt>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9">
                                            <p:txEl>
                                              <p:pRg st="0" end="0"/>
                                            </p:txEl>
                                          </p:spTgt>
                                        </p:tgtEl>
                                        <p:attrNameLst>
                                          <p:attrName>style.visibility</p:attrName>
                                        </p:attrNameLst>
                                      </p:cBhvr>
                                      <p:to>
                                        <p:strVal val="visible"/>
                                      </p:to>
                                    </p:set>
                                    <p:animEffect transition="in" filter="wipe(left)">
                                      <p:cBhvr>
                                        <p:cTn id="16" dur="500"/>
                                        <p:tgtEl>
                                          <p:spTgt spid="19">
                                            <p:txEl>
                                              <p:pRg st="0" end="0"/>
                                            </p:txEl>
                                          </p:spTgt>
                                        </p:tgtEl>
                                      </p:cBhvr>
                                    </p:animEffect>
                                  </p:childTnLst>
                                </p:cTn>
                              </p:par>
                            </p:childTnLst>
                          </p:cTn>
                        </p:par>
                        <p:par>
                          <p:cTn id="17" fill="hold" nodeType="after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par>
                          <p:cTn id="21" fill="hold" nodeType="afterGroup">
                            <p:stCondLst>
                              <p:cond delay="1000"/>
                            </p:stCondLst>
                            <p:childTnLst>
                              <p:par>
                                <p:cTn id="22" presetID="22" presetClass="entr" presetSubtype="8"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6" grpId="0" build="p"/>
      <p:bldP spid="13" grpId="0"/>
      <p:bldP spid="19" grpId="0" build="p"/>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3"/>
          <p:cNvSpPr>
            <a:spLocks noChangeArrowheads="1"/>
          </p:cNvSpPr>
          <p:nvPr/>
        </p:nvSpPr>
        <p:spPr bwMode="auto">
          <a:xfrm>
            <a:off x="0" y="0"/>
            <a:ext cx="9144000" cy="6553200"/>
          </a:xfrm>
          <a:prstGeom prst="rect">
            <a:avLst/>
          </a:prstGeom>
          <a:solidFill>
            <a:srgbClr val="FFF2B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en-US"/>
          </a:p>
        </p:txBody>
      </p:sp>
      <p:sp>
        <p:nvSpPr>
          <p:cNvPr id="23" name="Rectangle 6"/>
          <p:cNvSpPr>
            <a:spLocks noChangeArrowheads="1"/>
          </p:cNvSpPr>
          <p:nvPr/>
        </p:nvSpPr>
        <p:spPr bwMode="auto">
          <a:xfrm>
            <a:off x="685800" y="76200"/>
            <a:ext cx="1847850" cy="487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sz="2000">
                <a:solidFill>
                  <a:srgbClr val="007CB2"/>
                </a:solidFill>
                <a:latin typeface="Arial" pitchFamily="34" charset="0"/>
              </a:rPr>
              <a:t>EXAMPLE 2.5 </a:t>
            </a:r>
          </a:p>
        </p:txBody>
      </p:sp>
      <p:cxnSp>
        <p:nvCxnSpPr>
          <p:cNvPr id="24" name="Straight Connector 23"/>
          <p:cNvCxnSpPr>
            <a:cxnSpLocks noChangeShapeType="1"/>
          </p:cNvCxnSpPr>
          <p:nvPr/>
        </p:nvCxnSpPr>
        <p:spPr bwMode="auto">
          <a:xfrm flipH="1">
            <a:off x="685800" y="533400"/>
            <a:ext cx="1847850" cy="0"/>
          </a:xfrm>
          <a:prstGeom prst="line">
            <a:avLst/>
          </a:prstGeom>
          <a:noFill/>
          <a:ln w="50800" algn="ctr">
            <a:solidFill>
              <a:srgbClr val="007CB2"/>
            </a:solidFill>
            <a:round/>
            <a:headEnd/>
            <a:tailEnd/>
          </a:ln>
          <a:extLst>
            <a:ext uri="{909E8E84-426E-40DD-AFC4-6F175D3DCCD1}">
              <a14:hiddenFill xmlns:a14="http://schemas.microsoft.com/office/drawing/2010/main" xmlns="">
                <a:noFill/>
              </a14:hiddenFill>
            </a:ext>
          </a:extLst>
        </p:spPr>
      </p:cxnSp>
      <p:sp>
        <p:nvSpPr>
          <p:cNvPr id="25" name="Rectangle 6"/>
          <p:cNvSpPr>
            <a:spLocks noChangeArrowheads="1"/>
          </p:cNvSpPr>
          <p:nvPr/>
        </p:nvSpPr>
        <p:spPr bwMode="auto">
          <a:xfrm>
            <a:off x="2647950" y="76200"/>
            <a:ext cx="5124450" cy="487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sz="2000" b="1">
                <a:solidFill>
                  <a:srgbClr val="007CB2"/>
                </a:solidFill>
                <a:latin typeface="Arial" pitchFamily="34" charset="0"/>
              </a:rPr>
              <a:t>THE MARKET FOR WHEAT</a:t>
            </a:r>
          </a:p>
        </p:txBody>
      </p:sp>
      <p:sp>
        <p:nvSpPr>
          <p:cNvPr id="21" name="TextBox 20"/>
          <p:cNvSpPr txBox="1">
            <a:spLocks noChangeArrowheads="1"/>
          </p:cNvSpPr>
          <p:nvPr/>
        </p:nvSpPr>
        <p:spPr bwMode="auto">
          <a:xfrm>
            <a:off x="454674" y="685800"/>
            <a:ext cx="5451878"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Palatino" pitchFamily="2" charset="0"/>
                <a:cs typeface="Arial" pitchFamily="34" charset="0"/>
              </a:defRPr>
            </a:lvl1pPr>
            <a:lvl2pPr marL="742950" indent="-285750" eaLnBrk="0" hangingPunct="0">
              <a:defRPr>
                <a:solidFill>
                  <a:schemeClr val="tx1"/>
                </a:solidFill>
                <a:latin typeface="Palatino" pitchFamily="2" charset="0"/>
                <a:cs typeface="Arial" pitchFamily="34" charset="0"/>
              </a:defRPr>
            </a:lvl2pPr>
            <a:lvl3pPr marL="1143000" indent="-228600" eaLnBrk="0" hangingPunct="0">
              <a:defRPr>
                <a:solidFill>
                  <a:schemeClr val="tx1"/>
                </a:solidFill>
                <a:latin typeface="Palatino" pitchFamily="2" charset="0"/>
                <a:cs typeface="Arial" pitchFamily="34" charset="0"/>
              </a:defRPr>
            </a:lvl3pPr>
            <a:lvl4pPr marL="1600200" indent="-228600" eaLnBrk="0" hangingPunct="0">
              <a:defRPr>
                <a:solidFill>
                  <a:schemeClr val="tx1"/>
                </a:solidFill>
                <a:latin typeface="Palatino" pitchFamily="2" charset="0"/>
                <a:cs typeface="Arial" pitchFamily="34" charset="0"/>
              </a:defRPr>
            </a:lvl4pPr>
            <a:lvl5pPr marL="2057400" indent="-228600" eaLnBrk="0" hangingPunct="0">
              <a:defRPr>
                <a:solidFill>
                  <a:schemeClr val="tx1"/>
                </a:solidFill>
                <a:latin typeface="Palatino" pitchFamily="2" charset="0"/>
                <a:cs typeface="Arial" pitchFamily="34" charset="0"/>
              </a:defRPr>
            </a:lvl5pPr>
            <a:lvl6pPr marL="2514600" indent="-228600" eaLnBrk="0" fontAlgn="base" hangingPunct="0">
              <a:spcBef>
                <a:spcPct val="0"/>
              </a:spcBef>
              <a:spcAft>
                <a:spcPct val="0"/>
              </a:spcAft>
              <a:defRPr>
                <a:solidFill>
                  <a:schemeClr val="tx1"/>
                </a:solidFill>
                <a:latin typeface="Palatino" pitchFamily="2" charset="0"/>
                <a:cs typeface="Arial" pitchFamily="34" charset="0"/>
              </a:defRPr>
            </a:lvl6pPr>
            <a:lvl7pPr marL="2971800" indent="-228600" eaLnBrk="0" fontAlgn="base" hangingPunct="0">
              <a:spcBef>
                <a:spcPct val="0"/>
              </a:spcBef>
              <a:spcAft>
                <a:spcPct val="0"/>
              </a:spcAft>
              <a:defRPr>
                <a:solidFill>
                  <a:schemeClr val="tx1"/>
                </a:solidFill>
                <a:latin typeface="Palatino" pitchFamily="2" charset="0"/>
                <a:cs typeface="Arial" pitchFamily="34" charset="0"/>
              </a:defRPr>
            </a:lvl7pPr>
            <a:lvl8pPr marL="3429000" indent="-228600" eaLnBrk="0" fontAlgn="base" hangingPunct="0">
              <a:spcBef>
                <a:spcPct val="0"/>
              </a:spcBef>
              <a:spcAft>
                <a:spcPct val="0"/>
              </a:spcAft>
              <a:defRPr>
                <a:solidFill>
                  <a:schemeClr val="tx1"/>
                </a:solidFill>
                <a:latin typeface="Palatino" pitchFamily="2" charset="0"/>
                <a:cs typeface="Arial" pitchFamily="34" charset="0"/>
              </a:defRPr>
            </a:lvl8pPr>
            <a:lvl9pPr marL="3886200" indent="-228600" eaLnBrk="0" fontAlgn="base" hangingPunct="0">
              <a:spcBef>
                <a:spcPct val="0"/>
              </a:spcBef>
              <a:spcAft>
                <a:spcPct val="0"/>
              </a:spcAft>
              <a:defRPr>
                <a:solidFill>
                  <a:schemeClr val="tx1"/>
                </a:solidFill>
                <a:latin typeface="Palatino" pitchFamily="2" charset="0"/>
                <a:cs typeface="Arial" pitchFamily="34" charset="0"/>
              </a:defRPr>
            </a:lvl9pPr>
          </a:lstStyle>
          <a:p>
            <a:pPr eaLnBrk="1" hangingPunct="1"/>
            <a:r>
              <a:rPr lang="en-US" dirty="0">
                <a:latin typeface="Arial" pitchFamily="34" charset="0"/>
              </a:rPr>
              <a:t>During recent decades, changes in the wheat market had major implications for both American farmers and U.S. agricultural policy.</a:t>
            </a:r>
          </a:p>
        </p:txBody>
      </p:sp>
      <p:sp>
        <p:nvSpPr>
          <p:cNvPr id="22" name="TextBox 21"/>
          <p:cNvSpPr txBox="1">
            <a:spLocks noChangeArrowheads="1"/>
          </p:cNvSpPr>
          <p:nvPr/>
        </p:nvSpPr>
        <p:spPr bwMode="auto">
          <a:xfrm>
            <a:off x="454674" y="1667272"/>
            <a:ext cx="5451878"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Palatino" pitchFamily="2" charset="0"/>
              </a:defRPr>
            </a:lvl1pPr>
            <a:lvl2pPr marL="742950" indent="-285750" eaLnBrk="0" hangingPunct="0">
              <a:defRPr>
                <a:solidFill>
                  <a:schemeClr val="tx1"/>
                </a:solidFill>
                <a:latin typeface="Palatino" pitchFamily="2" charset="0"/>
              </a:defRPr>
            </a:lvl2pPr>
            <a:lvl3pPr marL="1143000" indent="-228600" eaLnBrk="0" hangingPunct="0">
              <a:defRPr>
                <a:solidFill>
                  <a:schemeClr val="tx1"/>
                </a:solidFill>
                <a:latin typeface="Palatino" pitchFamily="2" charset="0"/>
              </a:defRPr>
            </a:lvl3pPr>
            <a:lvl4pPr marL="1600200" indent="-228600" eaLnBrk="0" hangingPunct="0">
              <a:defRPr>
                <a:solidFill>
                  <a:schemeClr val="tx1"/>
                </a:solidFill>
                <a:latin typeface="Palatino" pitchFamily="2" charset="0"/>
              </a:defRPr>
            </a:lvl4pPr>
            <a:lvl5pPr marL="2057400" indent="-228600" eaLnBrk="0" hangingPunct="0">
              <a:defRPr>
                <a:solidFill>
                  <a:schemeClr val="tx1"/>
                </a:solidFill>
                <a:latin typeface="Palatino" pitchFamily="2" charset="0"/>
              </a:defRPr>
            </a:lvl5pPr>
            <a:lvl6pPr marL="2514600" indent="-228600" eaLnBrk="0" fontAlgn="base" hangingPunct="0">
              <a:spcBef>
                <a:spcPct val="0"/>
              </a:spcBef>
              <a:spcAft>
                <a:spcPct val="0"/>
              </a:spcAft>
              <a:defRPr>
                <a:solidFill>
                  <a:schemeClr val="tx1"/>
                </a:solidFill>
                <a:latin typeface="Palatino" pitchFamily="2" charset="0"/>
              </a:defRPr>
            </a:lvl6pPr>
            <a:lvl7pPr marL="2971800" indent="-228600" eaLnBrk="0" fontAlgn="base" hangingPunct="0">
              <a:spcBef>
                <a:spcPct val="0"/>
              </a:spcBef>
              <a:spcAft>
                <a:spcPct val="0"/>
              </a:spcAft>
              <a:defRPr>
                <a:solidFill>
                  <a:schemeClr val="tx1"/>
                </a:solidFill>
                <a:latin typeface="Palatino" pitchFamily="2" charset="0"/>
              </a:defRPr>
            </a:lvl7pPr>
            <a:lvl8pPr marL="3429000" indent="-228600" eaLnBrk="0" fontAlgn="base" hangingPunct="0">
              <a:spcBef>
                <a:spcPct val="0"/>
              </a:spcBef>
              <a:spcAft>
                <a:spcPct val="0"/>
              </a:spcAft>
              <a:defRPr>
                <a:solidFill>
                  <a:schemeClr val="tx1"/>
                </a:solidFill>
                <a:latin typeface="Palatino" pitchFamily="2" charset="0"/>
              </a:defRPr>
            </a:lvl8pPr>
            <a:lvl9pPr marL="3886200" indent="-228600" eaLnBrk="0" fontAlgn="base" hangingPunct="0">
              <a:spcBef>
                <a:spcPct val="0"/>
              </a:spcBef>
              <a:spcAft>
                <a:spcPct val="0"/>
              </a:spcAft>
              <a:defRPr>
                <a:solidFill>
                  <a:schemeClr val="tx1"/>
                </a:solidFill>
                <a:latin typeface="Palatino" pitchFamily="2" charset="0"/>
              </a:defRPr>
            </a:lvl9pPr>
          </a:lstStyle>
          <a:p>
            <a:pPr eaLnBrk="1" hangingPunct="1">
              <a:defRPr/>
            </a:pPr>
            <a:r>
              <a:rPr lang="en-US" dirty="0" smtClean="0">
                <a:latin typeface="+mn-lt"/>
                <a:cs typeface="+mn-cs"/>
              </a:rPr>
              <a:t>To understand what happened, let’s examine the behavior of supply and demand beginning in 1981.</a:t>
            </a:r>
          </a:p>
        </p:txBody>
      </p:sp>
      <p:sp>
        <p:nvSpPr>
          <p:cNvPr id="2" name="TextBox 21"/>
          <p:cNvSpPr txBox="1">
            <a:spLocks noChangeArrowheads="1"/>
          </p:cNvSpPr>
          <p:nvPr/>
        </p:nvSpPr>
        <p:spPr bwMode="auto">
          <a:xfrm>
            <a:off x="454674" y="3225802"/>
            <a:ext cx="8536926"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Palatino" pitchFamily="2" charset="0"/>
              </a:defRPr>
            </a:lvl1pPr>
            <a:lvl2pPr marL="742950" indent="-285750" eaLnBrk="0" hangingPunct="0">
              <a:defRPr>
                <a:solidFill>
                  <a:schemeClr val="tx1"/>
                </a:solidFill>
                <a:latin typeface="Palatino" pitchFamily="2" charset="0"/>
              </a:defRPr>
            </a:lvl2pPr>
            <a:lvl3pPr marL="1143000" indent="-228600" eaLnBrk="0" hangingPunct="0">
              <a:defRPr>
                <a:solidFill>
                  <a:schemeClr val="tx1"/>
                </a:solidFill>
                <a:latin typeface="Palatino" pitchFamily="2" charset="0"/>
              </a:defRPr>
            </a:lvl3pPr>
            <a:lvl4pPr marL="1600200" indent="-228600" eaLnBrk="0" hangingPunct="0">
              <a:defRPr>
                <a:solidFill>
                  <a:schemeClr val="tx1"/>
                </a:solidFill>
                <a:latin typeface="Palatino" pitchFamily="2" charset="0"/>
              </a:defRPr>
            </a:lvl4pPr>
            <a:lvl5pPr marL="2057400" indent="-228600" eaLnBrk="0" hangingPunct="0">
              <a:defRPr>
                <a:solidFill>
                  <a:schemeClr val="tx1"/>
                </a:solidFill>
                <a:latin typeface="Palatino" pitchFamily="2" charset="0"/>
              </a:defRPr>
            </a:lvl5pPr>
            <a:lvl6pPr marL="2514600" indent="-228600" eaLnBrk="0" fontAlgn="base" hangingPunct="0">
              <a:spcBef>
                <a:spcPct val="0"/>
              </a:spcBef>
              <a:spcAft>
                <a:spcPct val="0"/>
              </a:spcAft>
              <a:defRPr>
                <a:solidFill>
                  <a:schemeClr val="tx1"/>
                </a:solidFill>
                <a:latin typeface="Palatino" pitchFamily="2" charset="0"/>
              </a:defRPr>
            </a:lvl6pPr>
            <a:lvl7pPr marL="2971800" indent="-228600" eaLnBrk="0" fontAlgn="base" hangingPunct="0">
              <a:spcBef>
                <a:spcPct val="0"/>
              </a:spcBef>
              <a:spcAft>
                <a:spcPct val="0"/>
              </a:spcAft>
              <a:defRPr>
                <a:solidFill>
                  <a:schemeClr val="tx1"/>
                </a:solidFill>
                <a:latin typeface="Palatino" pitchFamily="2" charset="0"/>
              </a:defRPr>
            </a:lvl7pPr>
            <a:lvl8pPr marL="3429000" indent="-228600" eaLnBrk="0" fontAlgn="base" hangingPunct="0">
              <a:spcBef>
                <a:spcPct val="0"/>
              </a:spcBef>
              <a:spcAft>
                <a:spcPct val="0"/>
              </a:spcAft>
              <a:defRPr>
                <a:solidFill>
                  <a:schemeClr val="tx1"/>
                </a:solidFill>
                <a:latin typeface="Palatino" pitchFamily="2" charset="0"/>
              </a:defRPr>
            </a:lvl8pPr>
            <a:lvl9pPr marL="3886200" indent="-228600" eaLnBrk="0" fontAlgn="base" hangingPunct="0">
              <a:spcBef>
                <a:spcPct val="0"/>
              </a:spcBef>
              <a:spcAft>
                <a:spcPct val="0"/>
              </a:spcAft>
              <a:defRPr>
                <a:solidFill>
                  <a:schemeClr val="tx1"/>
                </a:solidFill>
                <a:latin typeface="Palatino" pitchFamily="2" charset="0"/>
              </a:defRPr>
            </a:lvl9pPr>
          </a:lstStyle>
          <a:p>
            <a:pPr eaLnBrk="1" hangingPunct="1">
              <a:defRPr/>
            </a:pPr>
            <a:r>
              <a:rPr lang="en-US" dirty="0" smtClean="0">
                <a:latin typeface="+mn-lt"/>
                <a:cs typeface="+mn-cs"/>
              </a:rPr>
              <a:t>By setting the quantity supplied equal to the quantity demanded, we can determine the market-clearing price of wheat for 1981:</a:t>
            </a:r>
          </a:p>
        </p:txBody>
      </p:sp>
      <p:pic>
        <p:nvPicPr>
          <p:cNvPr id="29715" name="Picture 19"/>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019800" y="677863"/>
            <a:ext cx="2971800" cy="1989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1981200" y="2370932"/>
            <a:ext cx="3429000" cy="369888"/>
          </a:xfrm>
          <a:prstGeom prst="rect">
            <a:avLst/>
          </a:prstGeom>
          <a:noFill/>
        </p:spPr>
        <p:txBody>
          <a:bodyPr>
            <a:spAutoFit/>
          </a:bodyPr>
          <a:lstStyle/>
          <a:p>
            <a:pPr>
              <a:defRPr/>
            </a:pPr>
            <a:r>
              <a:rPr lang="en-US" i="1" dirty="0">
                <a:latin typeface="+mn-lt"/>
                <a:cs typeface="+mn-cs"/>
              </a:rPr>
              <a:t>Supply</a:t>
            </a:r>
            <a:r>
              <a:rPr lang="en-US" dirty="0">
                <a:latin typeface="+mn-lt"/>
                <a:cs typeface="+mn-cs"/>
              </a:rPr>
              <a:t>: </a:t>
            </a:r>
            <a:r>
              <a:rPr lang="en-US" i="1" dirty="0">
                <a:latin typeface="+mn-lt"/>
                <a:cs typeface="+mn-cs"/>
              </a:rPr>
              <a:t>Q</a:t>
            </a:r>
            <a:r>
              <a:rPr lang="en-US" i="1" baseline="-25000" dirty="0">
                <a:latin typeface="+mn-lt"/>
                <a:cs typeface="+mn-cs"/>
              </a:rPr>
              <a:t>S</a:t>
            </a:r>
            <a:r>
              <a:rPr lang="en-US" dirty="0">
                <a:latin typeface="+mn-lt"/>
                <a:cs typeface="+mn-cs"/>
              </a:rPr>
              <a:t> = 1800 + 240</a:t>
            </a:r>
            <a:r>
              <a:rPr lang="en-US" i="1" dirty="0">
                <a:latin typeface="+mn-lt"/>
                <a:cs typeface="+mn-cs"/>
              </a:rPr>
              <a:t>P</a:t>
            </a:r>
          </a:p>
        </p:txBody>
      </p:sp>
      <p:sp>
        <p:nvSpPr>
          <p:cNvPr id="4" name="TextBox 3"/>
          <p:cNvSpPr txBox="1"/>
          <p:nvPr/>
        </p:nvSpPr>
        <p:spPr>
          <a:xfrm>
            <a:off x="1828800" y="2798367"/>
            <a:ext cx="3429000" cy="369888"/>
          </a:xfrm>
          <a:prstGeom prst="rect">
            <a:avLst/>
          </a:prstGeom>
          <a:noFill/>
        </p:spPr>
        <p:txBody>
          <a:bodyPr>
            <a:spAutoFit/>
          </a:bodyPr>
          <a:lstStyle/>
          <a:p>
            <a:pPr>
              <a:defRPr/>
            </a:pPr>
            <a:r>
              <a:rPr lang="en-US" i="1" dirty="0">
                <a:latin typeface="+mn-lt"/>
                <a:cs typeface="+mn-cs"/>
              </a:rPr>
              <a:t>Demand</a:t>
            </a:r>
            <a:r>
              <a:rPr lang="en-US" dirty="0">
                <a:latin typeface="+mn-lt"/>
                <a:cs typeface="+mn-cs"/>
              </a:rPr>
              <a:t>: </a:t>
            </a:r>
            <a:r>
              <a:rPr lang="en-US" i="1" dirty="0">
                <a:latin typeface="+mn-lt"/>
                <a:cs typeface="+mn-cs"/>
              </a:rPr>
              <a:t>Q</a:t>
            </a:r>
            <a:r>
              <a:rPr lang="en-US" i="1" baseline="-25000" dirty="0">
                <a:latin typeface="+mn-lt"/>
                <a:cs typeface="+mn-cs"/>
              </a:rPr>
              <a:t>D</a:t>
            </a:r>
            <a:r>
              <a:rPr lang="en-US" dirty="0">
                <a:latin typeface="+mn-lt"/>
                <a:cs typeface="+mn-cs"/>
              </a:rPr>
              <a:t> = 3550 − 266</a:t>
            </a:r>
            <a:r>
              <a:rPr lang="en-US" i="1" dirty="0">
                <a:latin typeface="+mn-lt"/>
                <a:cs typeface="+mn-cs"/>
              </a:rPr>
              <a:t>P</a:t>
            </a:r>
          </a:p>
        </p:txBody>
      </p:sp>
      <p:sp>
        <p:nvSpPr>
          <p:cNvPr id="5" name="TextBox 4"/>
          <p:cNvSpPr txBox="1"/>
          <p:nvPr/>
        </p:nvSpPr>
        <p:spPr>
          <a:xfrm>
            <a:off x="2887663" y="3929462"/>
            <a:ext cx="1725612" cy="368300"/>
          </a:xfrm>
          <a:prstGeom prst="rect">
            <a:avLst/>
          </a:prstGeom>
          <a:noFill/>
        </p:spPr>
        <p:txBody>
          <a:bodyPr>
            <a:spAutoFit/>
          </a:bodyPr>
          <a:lstStyle/>
          <a:p>
            <a:pPr>
              <a:defRPr/>
            </a:pPr>
            <a:r>
              <a:rPr lang="en-US" i="1" dirty="0">
                <a:latin typeface="+mn-lt"/>
                <a:cs typeface="+mn-cs"/>
              </a:rPr>
              <a:t>Q</a:t>
            </a:r>
            <a:r>
              <a:rPr lang="en-US" i="1" baseline="-25000" dirty="0">
                <a:latin typeface="+mn-lt"/>
                <a:cs typeface="+mn-cs"/>
              </a:rPr>
              <a:t>S</a:t>
            </a:r>
            <a:r>
              <a:rPr lang="en-US" dirty="0">
                <a:latin typeface="+mn-lt"/>
                <a:cs typeface="+mn-cs"/>
              </a:rPr>
              <a:t> = </a:t>
            </a:r>
            <a:r>
              <a:rPr lang="en-US" i="1" dirty="0">
                <a:latin typeface="+mn-lt"/>
                <a:cs typeface="+mn-cs"/>
              </a:rPr>
              <a:t>Q</a:t>
            </a:r>
            <a:r>
              <a:rPr lang="en-US" i="1" baseline="-25000" dirty="0">
                <a:latin typeface="+mn-lt"/>
                <a:cs typeface="+mn-cs"/>
              </a:rPr>
              <a:t>D</a:t>
            </a:r>
          </a:p>
        </p:txBody>
      </p:sp>
      <p:sp>
        <p:nvSpPr>
          <p:cNvPr id="6" name="TextBox 5"/>
          <p:cNvSpPr txBox="1"/>
          <p:nvPr/>
        </p:nvSpPr>
        <p:spPr>
          <a:xfrm>
            <a:off x="1885950" y="4355309"/>
            <a:ext cx="3433762" cy="368300"/>
          </a:xfrm>
          <a:prstGeom prst="rect">
            <a:avLst/>
          </a:prstGeom>
          <a:noFill/>
        </p:spPr>
        <p:txBody>
          <a:bodyPr>
            <a:spAutoFit/>
          </a:bodyPr>
          <a:lstStyle/>
          <a:p>
            <a:pPr>
              <a:defRPr/>
            </a:pPr>
            <a:r>
              <a:rPr lang="en-US" dirty="0">
                <a:latin typeface="+mn-lt"/>
                <a:cs typeface="+mn-cs"/>
              </a:rPr>
              <a:t>1800 + 240</a:t>
            </a:r>
            <a:r>
              <a:rPr lang="en-US" i="1" dirty="0">
                <a:latin typeface="+mn-lt"/>
                <a:cs typeface="+mn-cs"/>
              </a:rPr>
              <a:t>P</a:t>
            </a:r>
            <a:r>
              <a:rPr lang="en-US" dirty="0">
                <a:latin typeface="+mn-lt"/>
                <a:cs typeface="+mn-cs"/>
              </a:rPr>
              <a:t> = 3550 − 266</a:t>
            </a:r>
            <a:r>
              <a:rPr lang="en-US" i="1" dirty="0">
                <a:latin typeface="+mn-lt"/>
                <a:cs typeface="+mn-cs"/>
              </a:rPr>
              <a:t>P</a:t>
            </a:r>
          </a:p>
        </p:txBody>
      </p:sp>
      <p:sp>
        <p:nvSpPr>
          <p:cNvPr id="7" name="TextBox 6"/>
          <p:cNvSpPr txBox="1"/>
          <p:nvPr/>
        </p:nvSpPr>
        <p:spPr>
          <a:xfrm>
            <a:off x="2686050" y="4781156"/>
            <a:ext cx="2095500" cy="369887"/>
          </a:xfrm>
          <a:prstGeom prst="rect">
            <a:avLst/>
          </a:prstGeom>
          <a:noFill/>
        </p:spPr>
        <p:txBody>
          <a:bodyPr>
            <a:spAutoFit/>
          </a:bodyPr>
          <a:lstStyle/>
          <a:p>
            <a:pPr>
              <a:defRPr/>
            </a:pPr>
            <a:r>
              <a:rPr lang="en-US" dirty="0">
                <a:latin typeface="+mn-lt"/>
                <a:cs typeface="+mn-cs"/>
              </a:rPr>
              <a:t>506</a:t>
            </a:r>
            <a:r>
              <a:rPr lang="en-US" i="1" dirty="0">
                <a:latin typeface="+mn-lt"/>
                <a:cs typeface="+mn-cs"/>
              </a:rPr>
              <a:t>P</a:t>
            </a:r>
            <a:r>
              <a:rPr lang="en-US" dirty="0">
                <a:latin typeface="+mn-lt"/>
                <a:cs typeface="+mn-cs"/>
              </a:rPr>
              <a:t> = 1750</a:t>
            </a:r>
          </a:p>
        </p:txBody>
      </p:sp>
      <p:sp>
        <p:nvSpPr>
          <p:cNvPr id="8" name="TextBox 7"/>
          <p:cNvSpPr txBox="1"/>
          <p:nvPr/>
        </p:nvSpPr>
        <p:spPr>
          <a:xfrm>
            <a:off x="3067050" y="5208590"/>
            <a:ext cx="2362200" cy="369887"/>
          </a:xfrm>
          <a:prstGeom prst="rect">
            <a:avLst/>
          </a:prstGeom>
          <a:noFill/>
        </p:spPr>
        <p:txBody>
          <a:bodyPr>
            <a:spAutoFit/>
          </a:bodyPr>
          <a:lstStyle/>
          <a:p>
            <a:pPr>
              <a:defRPr/>
            </a:pPr>
            <a:r>
              <a:rPr lang="en-US" i="1" dirty="0">
                <a:latin typeface="+mn-lt"/>
                <a:cs typeface="+mn-cs"/>
              </a:rPr>
              <a:t>P</a:t>
            </a:r>
            <a:r>
              <a:rPr lang="en-US" dirty="0">
                <a:latin typeface="+mn-lt"/>
                <a:cs typeface="+mn-cs"/>
              </a:rPr>
              <a:t> = $3.46 per bushel</a:t>
            </a:r>
          </a:p>
        </p:txBody>
      </p:sp>
      <p:sp>
        <p:nvSpPr>
          <p:cNvPr id="16" name="TextBox 15"/>
          <p:cNvSpPr txBox="1">
            <a:spLocks noChangeArrowheads="1"/>
          </p:cNvSpPr>
          <p:nvPr/>
        </p:nvSpPr>
        <p:spPr bwMode="auto">
          <a:xfrm>
            <a:off x="454674" y="5636024"/>
            <a:ext cx="7165326"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Palatino" pitchFamily="2" charset="0"/>
                <a:cs typeface="Arial" pitchFamily="34" charset="0"/>
              </a:defRPr>
            </a:lvl1pPr>
            <a:lvl2pPr marL="742950" indent="-285750" eaLnBrk="0" hangingPunct="0">
              <a:defRPr>
                <a:solidFill>
                  <a:schemeClr val="tx1"/>
                </a:solidFill>
                <a:latin typeface="Palatino" pitchFamily="2" charset="0"/>
                <a:cs typeface="Arial" pitchFamily="34" charset="0"/>
              </a:defRPr>
            </a:lvl2pPr>
            <a:lvl3pPr marL="1143000" indent="-228600" eaLnBrk="0" hangingPunct="0">
              <a:defRPr>
                <a:solidFill>
                  <a:schemeClr val="tx1"/>
                </a:solidFill>
                <a:latin typeface="Palatino" pitchFamily="2" charset="0"/>
                <a:cs typeface="Arial" pitchFamily="34" charset="0"/>
              </a:defRPr>
            </a:lvl3pPr>
            <a:lvl4pPr marL="1600200" indent="-228600" eaLnBrk="0" hangingPunct="0">
              <a:defRPr>
                <a:solidFill>
                  <a:schemeClr val="tx1"/>
                </a:solidFill>
                <a:latin typeface="Palatino" pitchFamily="2" charset="0"/>
                <a:cs typeface="Arial" pitchFamily="34" charset="0"/>
              </a:defRPr>
            </a:lvl4pPr>
            <a:lvl5pPr marL="2057400" indent="-228600" eaLnBrk="0" hangingPunct="0">
              <a:defRPr>
                <a:solidFill>
                  <a:schemeClr val="tx1"/>
                </a:solidFill>
                <a:latin typeface="Palatino" pitchFamily="2" charset="0"/>
                <a:cs typeface="Arial" pitchFamily="34" charset="0"/>
              </a:defRPr>
            </a:lvl5pPr>
            <a:lvl6pPr marL="2514600" indent="-228600" eaLnBrk="0" fontAlgn="base" hangingPunct="0">
              <a:spcBef>
                <a:spcPct val="0"/>
              </a:spcBef>
              <a:spcAft>
                <a:spcPct val="0"/>
              </a:spcAft>
              <a:defRPr>
                <a:solidFill>
                  <a:schemeClr val="tx1"/>
                </a:solidFill>
                <a:latin typeface="Palatino" pitchFamily="2" charset="0"/>
                <a:cs typeface="Arial" pitchFamily="34" charset="0"/>
              </a:defRPr>
            </a:lvl6pPr>
            <a:lvl7pPr marL="2971800" indent="-228600" eaLnBrk="0" fontAlgn="base" hangingPunct="0">
              <a:spcBef>
                <a:spcPct val="0"/>
              </a:spcBef>
              <a:spcAft>
                <a:spcPct val="0"/>
              </a:spcAft>
              <a:defRPr>
                <a:solidFill>
                  <a:schemeClr val="tx1"/>
                </a:solidFill>
                <a:latin typeface="Palatino" pitchFamily="2" charset="0"/>
                <a:cs typeface="Arial" pitchFamily="34" charset="0"/>
              </a:defRPr>
            </a:lvl7pPr>
            <a:lvl8pPr marL="3429000" indent="-228600" eaLnBrk="0" fontAlgn="base" hangingPunct="0">
              <a:spcBef>
                <a:spcPct val="0"/>
              </a:spcBef>
              <a:spcAft>
                <a:spcPct val="0"/>
              </a:spcAft>
              <a:defRPr>
                <a:solidFill>
                  <a:schemeClr val="tx1"/>
                </a:solidFill>
                <a:latin typeface="Palatino" pitchFamily="2" charset="0"/>
                <a:cs typeface="Arial" pitchFamily="34" charset="0"/>
              </a:defRPr>
            </a:lvl8pPr>
            <a:lvl9pPr marL="3886200" indent="-228600" eaLnBrk="0" fontAlgn="base" hangingPunct="0">
              <a:spcBef>
                <a:spcPct val="0"/>
              </a:spcBef>
              <a:spcAft>
                <a:spcPct val="0"/>
              </a:spcAft>
              <a:defRPr>
                <a:solidFill>
                  <a:schemeClr val="tx1"/>
                </a:solidFill>
                <a:latin typeface="Palatino" pitchFamily="2" charset="0"/>
                <a:cs typeface="Arial" pitchFamily="34" charset="0"/>
              </a:defRPr>
            </a:lvl9pPr>
          </a:lstStyle>
          <a:p>
            <a:pPr eaLnBrk="1" hangingPunct="1"/>
            <a:r>
              <a:rPr lang="en-US" dirty="0">
                <a:latin typeface="Arial" pitchFamily="34" charset="0"/>
              </a:rPr>
              <a:t>Substituting into the supply curve equation, we get</a:t>
            </a:r>
          </a:p>
        </p:txBody>
      </p:sp>
      <p:sp>
        <p:nvSpPr>
          <p:cNvPr id="17" name="TextBox 16"/>
          <p:cNvSpPr txBox="1"/>
          <p:nvPr/>
        </p:nvSpPr>
        <p:spPr>
          <a:xfrm>
            <a:off x="1600200" y="6063456"/>
            <a:ext cx="6096000" cy="369888"/>
          </a:xfrm>
          <a:prstGeom prst="rect">
            <a:avLst/>
          </a:prstGeom>
          <a:noFill/>
        </p:spPr>
        <p:txBody>
          <a:bodyPr>
            <a:spAutoFit/>
          </a:bodyPr>
          <a:lstStyle/>
          <a:p>
            <a:pPr>
              <a:defRPr/>
            </a:pPr>
            <a:r>
              <a:rPr lang="en-US" i="1" dirty="0">
                <a:latin typeface="+mn-lt"/>
                <a:cs typeface="+mn-cs"/>
              </a:rPr>
              <a:t>Q</a:t>
            </a:r>
            <a:r>
              <a:rPr lang="en-US" dirty="0">
                <a:latin typeface="+mn-lt"/>
                <a:cs typeface="+mn-cs"/>
              </a:rPr>
              <a:t> = 1800 + (240)(3.46) = 2630 million bushels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par>
                                <p:cTn id="12" presetID="22" presetClass="entr" presetSubtype="8"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left)">
                                      <p:cBhvr>
                                        <p:cTn id="14" dur="500"/>
                                        <p:tgtEl>
                                          <p:spTgt spid="24"/>
                                        </p:tgtEl>
                                      </p:cBhvr>
                                    </p:animEffect>
                                  </p:childTnLst>
                                </p:cTn>
                              </p:par>
                            </p:childTnLst>
                          </p:cTn>
                        </p:par>
                        <p:par>
                          <p:cTn id="15" fill="hold" nodeType="afterGroup">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left)">
                                      <p:cBhvr>
                                        <p:cTn id="18" dur="500"/>
                                        <p:tgtEl>
                                          <p:spTgt spid="25"/>
                                        </p:tgtEl>
                                      </p:cBhvr>
                                    </p:animEffect>
                                  </p:childTnLst>
                                </p:cTn>
                              </p:par>
                            </p:childTnLst>
                          </p:cTn>
                        </p:par>
                        <p:par>
                          <p:cTn id="19" fill="hold" nodeType="afterGroup">
                            <p:stCondLst>
                              <p:cond delay="1500"/>
                            </p:stCondLst>
                            <p:childTnLst>
                              <p:par>
                                <p:cTn id="20" presetID="10" presetClass="entr" presetSubtype="0" fill="hold" nodeType="afterEffect">
                                  <p:stCondLst>
                                    <p:cond delay="0"/>
                                  </p:stCondLst>
                                  <p:childTnLst>
                                    <p:set>
                                      <p:cBhvr>
                                        <p:cTn id="21" dur="1" fill="hold">
                                          <p:stCondLst>
                                            <p:cond delay="0"/>
                                          </p:stCondLst>
                                        </p:cTn>
                                        <p:tgtEl>
                                          <p:spTgt spid="29715"/>
                                        </p:tgtEl>
                                        <p:attrNameLst>
                                          <p:attrName>style.visibility</p:attrName>
                                        </p:attrNameLst>
                                      </p:cBhvr>
                                      <p:to>
                                        <p:strVal val="visible"/>
                                      </p:to>
                                    </p:set>
                                    <p:animEffect transition="in" filter="fade">
                                      <p:cBhvr>
                                        <p:cTn id="22" dur="500"/>
                                        <p:tgtEl>
                                          <p:spTgt spid="29715"/>
                                        </p:tgtEl>
                                      </p:cBhvr>
                                    </p:animEffect>
                                  </p:childTnLst>
                                </p:cTn>
                              </p:par>
                            </p:childTnLst>
                          </p:cTn>
                        </p:par>
                        <p:par>
                          <p:cTn id="23" fill="hold" nodeType="afterGroup">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500"/>
                                        <p:tgtEl>
                                          <p:spTgt spid="2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500"/>
                                        <p:tgtEl>
                                          <p:spTgt spid="22"/>
                                        </p:tgtEl>
                                      </p:cBhvr>
                                    </p:animEffect>
                                  </p:childTnLst>
                                </p:cTn>
                              </p:par>
                            </p:childTnLst>
                          </p:cTn>
                        </p:par>
                        <p:par>
                          <p:cTn id="32" fill="hold" nodeType="afterGroup">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left)">
                                      <p:cBhvr>
                                        <p:cTn id="35" dur="500"/>
                                        <p:tgtEl>
                                          <p:spTgt spid="3"/>
                                        </p:tgtEl>
                                      </p:cBhvr>
                                    </p:animEffect>
                                  </p:childTnLst>
                                </p:cTn>
                              </p:par>
                            </p:childTnLst>
                          </p:cTn>
                        </p:par>
                        <p:par>
                          <p:cTn id="36" fill="hold" nodeType="afterGroup">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wipe(left)">
                                      <p:cBhvr>
                                        <p:cTn id="44" dur="500"/>
                                        <p:tgtEl>
                                          <p:spTgt spid="2"/>
                                        </p:tgtEl>
                                      </p:cBhvr>
                                    </p:animEffect>
                                  </p:childTnLst>
                                </p:cTn>
                              </p:par>
                            </p:childTnLst>
                          </p:cTn>
                        </p:par>
                        <p:par>
                          <p:cTn id="45" fill="hold" nodeType="afterGroup">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wipe(left)">
                                      <p:cBhvr>
                                        <p:cTn id="48" dur="500"/>
                                        <p:tgtEl>
                                          <p:spTgt spid="5"/>
                                        </p:tgtEl>
                                      </p:cBhvr>
                                    </p:animEffect>
                                  </p:childTnLst>
                                </p:cTn>
                              </p:par>
                            </p:childTnLst>
                          </p:cTn>
                        </p:par>
                        <p:par>
                          <p:cTn id="49" fill="hold" nodeType="withGroup">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ipe(left)">
                                      <p:cBhvr>
                                        <p:cTn id="52" dur="500"/>
                                        <p:tgtEl>
                                          <p:spTgt spid="6"/>
                                        </p:tgtEl>
                                      </p:cBhvr>
                                    </p:animEffect>
                                  </p:childTnLst>
                                </p:cTn>
                              </p:par>
                            </p:childTnLst>
                          </p:cTn>
                        </p:par>
                        <p:par>
                          <p:cTn id="53" fill="hold" nodeType="withGroup">
                            <p:stCondLst>
                              <p:cond delay="1500"/>
                            </p:stCondLst>
                            <p:childTnLst>
                              <p:par>
                                <p:cTn id="54" presetID="22" presetClass="entr" presetSubtype="8" fill="hold" grpId="0" nodeType="after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wipe(left)">
                                      <p:cBhvr>
                                        <p:cTn id="56" dur="500"/>
                                        <p:tgtEl>
                                          <p:spTgt spid="7"/>
                                        </p:tgtEl>
                                      </p:cBhvr>
                                    </p:animEffect>
                                  </p:childTnLst>
                                </p:cTn>
                              </p:par>
                            </p:childTnLst>
                          </p:cTn>
                        </p:par>
                        <p:par>
                          <p:cTn id="57" fill="hold" nodeType="withGroup">
                            <p:stCondLst>
                              <p:cond delay="2000"/>
                            </p:stCondLst>
                            <p:childTnLst>
                              <p:par>
                                <p:cTn id="58" presetID="22" presetClass="entr" presetSubtype="8"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wipe(left)">
                                      <p:cBhvr>
                                        <p:cTn id="60" dur="500"/>
                                        <p:tgtEl>
                                          <p:spTgt spid="8"/>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wipe(left)">
                                      <p:cBhvr>
                                        <p:cTn id="65" dur="500"/>
                                        <p:tgtEl>
                                          <p:spTgt spid="16"/>
                                        </p:tgtEl>
                                      </p:cBhvr>
                                    </p:animEffect>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wipe(left)">
                                      <p:cBhvr>
                                        <p:cTn id="6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3" grpId="0"/>
      <p:bldP spid="25" grpId="0"/>
      <p:bldP spid="21" grpId="0"/>
      <p:bldP spid="22" grpId="0"/>
      <p:bldP spid="2" grpId="0"/>
      <p:bldP spid="3" grpId="0"/>
      <p:bldP spid="4" grpId="0"/>
      <p:bldP spid="5" grpId="0"/>
      <p:bldP spid="6" grpId="0"/>
      <p:bldP spid="7" grpId="0"/>
      <p:bldP spid="8" grpId="0"/>
      <p:bldP spid="16"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3"/>
          <p:cNvSpPr>
            <a:spLocks noChangeArrowheads="1"/>
          </p:cNvSpPr>
          <p:nvPr/>
        </p:nvSpPr>
        <p:spPr bwMode="auto">
          <a:xfrm>
            <a:off x="0" y="0"/>
            <a:ext cx="9144000" cy="6553200"/>
          </a:xfrm>
          <a:prstGeom prst="rect">
            <a:avLst/>
          </a:prstGeom>
          <a:solidFill>
            <a:srgbClr val="FFF2B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en-US" dirty="0"/>
          </a:p>
        </p:txBody>
      </p:sp>
      <p:sp>
        <p:nvSpPr>
          <p:cNvPr id="30723" name="Rectangle 6"/>
          <p:cNvSpPr>
            <a:spLocks noChangeArrowheads="1"/>
          </p:cNvSpPr>
          <p:nvPr/>
        </p:nvSpPr>
        <p:spPr bwMode="auto">
          <a:xfrm>
            <a:off x="685800" y="76200"/>
            <a:ext cx="1847850" cy="487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sz="2000">
                <a:solidFill>
                  <a:srgbClr val="007CB2"/>
                </a:solidFill>
                <a:latin typeface="Arial" pitchFamily="34" charset="0"/>
              </a:rPr>
              <a:t>EXAMPLE 2.5 </a:t>
            </a:r>
          </a:p>
        </p:txBody>
      </p:sp>
      <p:cxnSp>
        <p:nvCxnSpPr>
          <p:cNvPr id="30724" name="Straight Connector 18"/>
          <p:cNvCxnSpPr>
            <a:cxnSpLocks noChangeShapeType="1"/>
          </p:cNvCxnSpPr>
          <p:nvPr/>
        </p:nvCxnSpPr>
        <p:spPr bwMode="auto">
          <a:xfrm flipH="1">
            <a:off x="685800" y="533400"/>
            <a:ext cx="1847850" cy="0"/>
          </a:xfrm>
          <a:prstGeom prst="line">
            <a:avLst/>
          </a:prstGeom>
          <a:noFill/>
          <a:ln w="50800" algn="ctr">
            <a:solidFill>
              <a:srgbClr val="007CB2"/>
            </a:solidFill>
            <a:round/>
            <a:headEnd/>
            <a:tailEnd/>
          </a:ln>
          <a:extLst>
            <a:ext uri="{909E8E84-426E-40DD-AFC4-6F175D3DCCD1}">
              <a14:hiddenFill xmlns:a14="http://schemas.microsoft.com/office/drawing/2010/main" xmlns="">
                <a:noFill/>
              </a14:hiddenFill>
            </a:ext>
          </a:extLst>
        </p:spPr>
      </p:cxnSp>
      <p:sp>
        <p:nvSpPr>
          <p:cNvPr id="30725" name="Rectangle 6"/>
          <p:cNvSpPr>
            <a:spLocks noChangeArrowheads="1"/>
          </p:cNvSpPr>
          <p:nvPr/>
        </p:nvSpPr>
        <p:spPr bwMode="auto">
          <a:xfrm>
            <a:off x="2647950" y="76200"/>
            <a:ext cx="6115050" cy="487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sz="2000" b="1" dirty="0">
                <a:solidFill>
                  <a:srgbClr val="007CB2"/>
                </a:solidFill>
                <a:latin typeface="Arial" pitchFamily="34" charset="0"/>
              </a:rPr>
              <a:t>THE MARKET FOR </a:t>
            </a:r>
            <a:r>
              <a:rPr lang="en-US" sz="2000" b="1" dirty="0" smtClean="0">
                <a:solidFill>
                  <a:srgbClr val="007CB2"/>
                </a:solidFill>
                <a:latin typeface="Arial" pitchFamily="34" charset="0"/>
              </a:rPr>
              <a:t>WHEAT</a:t>
            </a:r>
            <a:endParaRPr lang="en-US" sz="2000" b="1" dirty="0">
              <a:solidFill>
                <a:srgbClr val="007CB2"/>
              </a:solidFill>
              <a:latin typeface="Arial" pitchFamily="34" charset="0"/>
            </a:endParaRPr>
          </a:p>
        </p:txBody>
      </p:sp>
      <p:sp>
        <p:nvSpPr>
          <p:cNvPr id="2" name="TextBox 20"/>
          <p:cNvSpPr txBox="1">
            <a:spLocks noChangeArrowheads="1"/>
          </p:cNvSpPr>
          <p:nvPr/>
        </p:nvSpPr>
        <p:spPr bwMode="auto">
          <a:xfrm>
            <a:off x="457200" y="925512"/>
            <a:ext cx="82296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Palatino" pitchFamily="2" charset="0"/>
                <a:cs typeface="Arial" pitchFamily="34" charset="0"/>
              </a:defRPr>
            </a:lvl1pPr>
            <a:lvl2pPr marL="742950" indent="-285750" eaLnBrk="0" hangingPunct="0">
              <a:defRPr>
                <a:solidFill>
                  <a:schemeClr val="tx1"/>
                </a:solidFill>
                <a:latin typeface="Palatino" pitchFamily="2" charset="0"/>
                <a:cs typeface="Arial" pitchFamily="34" charset="0"/>
              </a:defRPr>
            </a:lvl2pPr>
            <a:lvl3pPr marL="1143000" indent="-228600" eaLnBrk="0" hangingPunct="0">
              <a:defRPr>
                <a:solidFill>
                  <a:schemeClr val="tx1"/>
                </a:solidFill>
                <a:latin typeface="Palatino" pitchFamily="2" charset="0"/>
                <a:cs typeface="Arial" pitchFamily="34" charset="0"/>
              </a:defRPr>
            </a:lvl3pPr>
            <a:lvl4pPr marL="1600200" indent="-228600" eaLnBrk="0" hangingPunct="0">
              <a:defRPr>
                <a:solidFill>
                  <a:schemeClr val="tx1"/>
                </a:solidFill>
                <a:latin typeface="Palatino" pitchFamily="2" charset="0"/>
                <a:cs typeface="Arial" pitchFamily="34" charset="0"/>
              </a:defRPr>
            </a:lvl4pPr>
            <a:lvl5pPr marL="2057400" indent="-228600" eaLnBrk="0" hangingPunct="0">
              <a:defRPr>
                <a:solidFill>
                  <a:schemeClr val="tx1"/>
                </a:solidFill>
                <a:latin typeface="Palatino" pitchFamily="2" charset="0"/>
                <a:cs typeface="Arial" pitchFamily="34" charset="0"/>
              </a:defRPr>
            </a:lvl5pPr>
            <a:lvl6pPr marL="2514600" indent="-228600" eaLnBrk="0" fontAlgn="base" hangingPunct="0">
              <a:spcBef>
                <a:spcPct val="0"/>
              </a:spcBef>
              <a:spcAft>
                <a:spcPct val="0"/>
              </a:spcAft>
              <a:defRPr>
                <a:solidFill>
                  <a:schemeClr val="tx1"/>
                </a:solidFill>
                <a:latin typeface="Palatino" pitchFamily="2" charset="0"/>
                <a:cs typeface="Arial" pitchFamily="34" charset="0"/>
              </a:defRPr>
            </a:lvl6pPr>
            <a:lvl7pPr marL="2971800" indent="-228600" eaLnBrk="0" fontAlgn="base" hangingPunct="0">
              <a:spcBef>
                <a:spcPct val="0"/>
              </a:spcBef>
              <a:spcAft>
                <a:spcPct val="0"/>
              </a:spcAft>
              <a:defRPr>
                <a:solidFill>
                  <a:schemeClr val="tx1"/>
                </a:solidFill>
                <a:latin typeface="Palatino" pitchFamily="2" charset="0"/>
                <a:cs typeface="Arial" pitchFamily="34" charset="0"/>
              </a:defRPr>
            </a:lvl7pPr>
            <a:lvl8pPr marL="3429000" indent="-228600" eaLnBrk="0" fontAlgn="base" hangingPunct="0">
              <a:spcBef>
                <a:spcPct val="0"/>
              </a:spcBef>
              <a:spcAft>
                <a:spcPct val="0"/>
              </a:spcAft>
              <a:defRPr>
                <a:solidFill>
                  <a:schemeClr val="tx1"/>
                </a:solidFill>
                <a:latin typeface="Palatino" pitchFamily="2" charset="0"/>
                <a:cs typeface="Arial" pitchFamily="34" charset="0"/>
              </a:defRPr>
            </a:lvl8pPr>
            <a:lvl9pPr marL="3886200" indent="-228600" eaLnBrk="0" fontAlgn="base" hangingPunct="0">
              <a:spcBef>
                <a:spcPct val="0"/>
              </a:spcBef>
              <a:spcAft>
                <a:spcPct val="0"/>
              </a:spcAft>
              <a:defRPr>
                <a:solidFill>
                  <a:schemeClr val="tx1"/>
                </a:solidFill>
                <a:latin typeface="Palatino" pitchFamily="2" charset="0"/>
                <a:cs typeface="Arial" pitchFamily="34" charset="0"/>
              </a:defRPr>
            </a:lvl9pPr>
          </a:lstStyle>
          <a:p>
            <a:pPr eaLnBrk="1" hangingPunct="1"/>
            <a:r>
              <a:rPr lang="en-US" dirty="0">
                <a:latin typeface="Arial" pitchFamily="34" charset="0"/>
              </a:rPr>
              <a:t>We use the demand curve to find the price elasticity of demand:</a:t>
            </a:r>
          </a:p>
        </p:txBody>
      </p:sp>
      <p:sp>
        <p:nvSpPr>
          <p:cNvPr id="3" name="TextBox 20"/>
          <p:cNvSpPr txBox="1">
            <a:spLocks noChangeArrowheads="1"/>
          </p:cNvSpPr>
          <p:nvPr/>
        </p:nvSpPr>
        <p:spPr bwMode="auto">
          <a:xfrm>
            <a:off x="478735" y="3363912"/>
            <a:ext cx="820806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Palatino" pitchFamily="2" charset="0"/>
                <a:cs typeface="Arial" pitchFamily="34" charset="0"/>
              </a:defRPr>
            </a:lvl1pPr>
            <a:lvl2pPr marL="742950" indent="-285750" eaLnBrk="0" hangingPunct="0">
              <a:defRPr>
                <a:solidFill>
                  <a:schemeClr val="tx1"/>
                </a:solidFill>
                <a:latin typeface="Palatino" pitchFamily="2" charset="0"/>
                <a:cs typeface="Arial" pitchFamily="34" charset="0"/>
              </a:defRPr>
            </a:lvl2pPr>
            <a:lvl3pPr marL="1143000" indent="-228600" eaLnBrk="0" hangingPunct="0">
              <a:defRPr>
                <a:solidFill>
                  <a:schemeClr val="tx1"/>
                </a:solidFill>
                <a:latin typeface="Palatino" pitchFamily="2" charset="0"/>
                <a:cs typeface="Arial" pitchFamily="34" charset="0"/>
              </a:defRPr>
            </a:lvl3pPr>
            <a:lvl4pPr marL="1600200" indent="-228600" eaLnBrk="0" hangingPunct="0">
              <a:defRPr>
                <a:solidFill>
                  <a:schemeClr val="tx1"/>
                </a:solidFill>
                <a:latin typeface="Palatino" pitchFamily="2" charset="0"/>
                <a:cs typeface="Arial" pitchFamily="34" charset="0"/>
              </a:defRPr>
            </a:lvl4pPr>
            <a:lvl5pPr marL="2057400" indent="-228600" eaLnBrk="0" hangingPunct="0">
              <a:defRPr>
                <a:solidFill>
                  <a:schemeClr val="tx1"/>
                </a:solidFill>
                <a:latin typeface="Palatino" pitchFamily="2" charset="0"/>
                <a:cs typeface="Arial" pitchFamily="34" charset="0"/>
              </a:defRPr>
            </a:lvl5pPr>
            <a:lvl6pPr marL="2514600" indent="-228600" eaLnBrk="0" fontAlgn="base" hangingPunct="0">
              <a:spcBef>
                <a:spcPct val="0"/>
              </a:spcBef>
              <a:spcAft>
                <a:spcPct val="0"/>
              </a:spcAft>
              <a:defRPr>
                <a:solidFill>
                  <a:schemeClr val="tx1"/>
                </a:solidFill>
                <a:latin typeface="Palatino" pitchFamily="2" charset="0"/>
                <a:cs typeface="Arial" pitchFamily="34" charset="0"/>
              </a:defRPr>
            </a:lvl6pPr>
            <a:lvl7pPr marL="2971800" indent="-228600" eaLnBrk="0" fontAlgn="base" hangingPunct="0">
              <a:spcBef>
                <a:spcPct val="0"/>
              </a:spcBef>
              <a:spcAft>
                <a:spcPct val="0"/>
              </a:spcAft>
              <a:defRPr>
                <a:solidFill>
                  <a:schemeClr val="tx1"/>
                </a:solidFill>
                <a:latin typeface="Palatino" pitchFamily="2" charset="0"/>
                <a:cs typeface="Arial" pitchFamily="34" charset="0"/>
              </a:defRPr>
            </a:lvl7pPr>
            <a:lvl8pPr marL="3429000" indent="-228600" eaLnBrk="0" fontAlgn="base" hangingPunct="0">
              <a:spcBef>
                <a:spcPct val="0"/>
              </a:spcBef>
              <a:spcAft>
                <a:spcPct val="0"/>
              </a:spcAft>
              <a:defRPr>
                <a:solidFill>
                  <a:schemeClr val="tx1"/>
                </a:solidFill>
                <a:latin typeface="Palatino" pitchFamily="2" charset="0"/>
                <a:cs typeface="Arial" pitchFamily="34" charset="0"/>
              </a:defRPr>
            </a:lvl8pPr>
            <a:lvl9pPr marL="3886200" indent="-228600" eaLnBrk="0" fontAlgn="base" hangingPunct="0">
              <a:spcBef>
                <a:spcPct val="0"/>
              </a:spcBef>
              <a:spcAft>
                <a:spcPct val="0"/>
              </a:spcAft>
              <a:defRPr>
                <a:solidFill>
                  <a:schemeClr val="tx1"/>
                </a:solidFill>
                <a:latin typeface="Palatino" pitchFamily="2" charset="0"/>
                <a:cs typeface="Arial" pitchFamily="34" charset="0"/>
              </a:defRPr>
            </a:lvl9pPr>
          </a:lstStyle>
          <a:p>
            <a:pPr eaLnBrk="1" hangingPunct="1"/>
            <a:r>
              <a:rPr lang="en-US" dirty="0">
                <a:latin typeface="Arial" pitchFamily="34" charset="0"/>
              </a:rPr>
              <a:t>We can likewise calculate the price elasticity of supply:</a:t>
            </a:r>
          </a:p>
        </p:txBody>
      </p:sp>
      <p:sp>
        <p:nvSpPr>
          <p:cNvPr id="4" name="TextBox 20"/>
          <p:cNvSpPr txBox="1">
            <a:spLocks noChangeArrowheads="1"/>
          </p:cNvSpPr>
          <p:nvPr/>
        </p:nvSpPr>
        <p:spPr bwMode="auto">
          <a:xfrm>
            <a:off x="434009" y="5029200"/>
            <a:ext cx="8252791"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Palatino" pitchFamily="2" charset="0"/>
                <a:cs typeface="Arial" pitchFamily="34" charset="0"/>
              </a:defRPr>
            </a:lvl1pPr>
            <a:lvl2pPr marL="742950" indent="-285750" eaLnBrk="0" hangingPunct="0">
              <a:defRPr>
                <a:solidFill>
                  <a:schemeClr val="tx1"/>
                </a:solidFill>
                <a:latin typeface="Palatino" pitchFamily="2" charset="0"/>
                <a:cs typeface="Arial" pitchFamily="34" charset="0"/>
              </a:defRPr>
            </a:lvl2pPr>
            <a:lvl3pPr marL="1143000" indent="-228600" eaLnBrk="0" hangingPunct="0">
              <a:defRPr>
                <a:solidFill>
                  <a:schemeClr val="tx1"/>
                </a:solidFill>
                <a:latin typeface="Palatino" pitchFamily="2" charset="0"/>
                <a:cs typeface="Arial" pitchFamily="34" charset="0"/>
              </a:defRPr>
            </a:lvl3pPr>
            <a:lvl4pPr marL="1600200" indent="-228600" eaLnBrk="0" hangingPunct="0">
              <a:defRPr>
                <a:solidFill>
                  <a:schemeClr val="tx1"/>
                </a:solidFill>
                <a:latin typeface="Palatino" pitchFamily="2" charset="0"/>
                <a:cs typeface="Arial" pitchFamily="34" charset="0"/>
              </a:defRPr>
            </a:lvl4pPr>
            <a:lvl5pPr marL="2057400" indent="-228600" eaLnBrk="0" hangingPunct="0">
              <a:defRPr>
                <a:solidFill>
                  <a:schemeClr val="tx1"/>
                </a:solidFill>
                <a:latin typeface="Palatino" pitchFamily="2" charset="0"/>
                <a:cs typeface="Arial" pitchFamily="34" charset="0"/>
              </a:defRPr>
            </a:lvl5pPr>
            <a:lvl6pPr marL="2514600" indent="-228600" eaLnBrk="0" fontAlgn="base" hangingPunct="0">
              <a:spcBef>
                <a:spcPct val="0"/>
              </a:spcBef>
              <a:spcAft>
                <a:spcPct val="0"/>
              </a:spcAft>
              <a:defRPr>
                <a:solidFill>
                  <a:schemeClr val="tx1"/>
                </a:solidFill>
                <a:latin typeface="Palatino" pitchFamily="2" charset="0"/>
                <a:cs typeface="Arial" pitchFamily="34" charset="0"/>
              </a:defRPr>
            </a:lvl6pPr>
            <a:lvl7pPr marL="2971800" indent="-228600" eaLnBrk="0" fontAlgn="base" hangingPunct="0">
              <a:spcBef>
                <a:spcPct val="0"/>
              </a:spcBef>
              <a:spcAft>
                <a:spcPct val="0"/>
              </a:spcAft>
              <a:defRPr>
                <a:solidFill>
                  <a:schemeClr val="tx1"/>
                </a:solidFill>
                <a:latin typeface="Palatino" pitchFamily="2" charset="0"/>
                <a:cs typeface="Arial" pitchFamily="34" charset="0"/>
              </a:defRPr>
            </a:lvl7pPr>
            <a:lvl8pPr marL="3429000" indent="-228600" eaLnBrk="0" fontAlgn="base" hangingPunct="0">
              <a:spcBef>
                <a:spcPct val="0"/>
              </a:spcBef>
              <a:spcAft>
                <a:spcPct val="0"/>
              </a:spcAft>
              <a:defRPr>
                <a:solidFill>
                  <a:schemeClr val="tx1"/>
                </a:solidFill>
                <a:latin typeface="Palatino" pitchFamily="2" charset="0"/>
                <a:cs typeface="Arial" pitchFamily="34" charset="0"/>
              </a:defRPr>
            </a:lvl8pPr>
            <a:lvl9pPr marL="3886200" indent="-228600" eaLnBrk="0" fontAlgn="base" hangingPunct="0">
              <a:spcBef>
                <a:spcPct val="0"/>
              </a:spcBef>
              <a:spcAft>
                <a:spcPct val="0"/>
              </a:spcAft>
              <a:defRPr>
                <a:solidFill>
                  <a:schemeClr val="tx1"/>
                </a:solidFill>
                <a:latin typeface="Palatino" pitchFamily="2" charset="0"/>
                <a:cs typeface="Arial" pitchFamily="34" charset="0"/>
              </a:defRPr>
            </a:lvl9pPr>
          </a:lstStyle>
          <a:p>
            <a:pPr eaLnBrk="1" hangingPunct="1"/>
            <a:r>
              <a:rPr lang="en-US" dirty="0">
                <a:latin typeface="Arial" pitchFamily="34" charset="0"/>
              </a:rPr>
              <a:t>Because these supply and demand curves are linear, the price elasticities will vary as we move along the curves.</a:t>
            </a:r>
          </a:p>
        </p:txBody>
      </p:sp>
      <p:sp>
        <p:nvSpPr>
          <p:cNvPr id="5" name="TextBox 20"/>
          <p:cNvSpPr txBox="1">
            <a:spLocks noChangeArrowheads="1"/>
          </p:cNvSpPr>
          <p:nvPr/>
        </p:nvSpPr>
        <p:spPr bwMode="auto">
          <a:xfrm>
            <a:off x="478735" y="2601912"/>
            <a:ext cx="820806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Palatino" pitchFamily="2" charset="0"/>
                <a:cs typeface="Arial" pitchFamily="34" charset="0"/>
              </a:defRPr>
            </a:lvl1pPr>
            <a:lvl2pPr marL="742950" indent="-285750" eaLnBrk="0" hangingPunct="0">
              <a:defRPr>
                <a:solidFill>
                  <a:schemeClr val="tx1"/>
                </a:solidFill>
                <a:latin typeface="Palatino" pitchFamily="2" charset="0"/>
                <a:cs typeface="Arial" pitchFamily="34" charset="0"/>
              </a:defRPr>
            </a:lvl2pPr>
            <a:lvl3pPr marL="1143000" indent="-228600" eaLnBrk="0" hangingPunct="0">
              <a:defRPr>
                <a:solidFill>
                  <a:schemeClr val="tx1"/>
                </a:solidFill>
                <a:latin typeface="Palatino" pitchFamily="2" charset="0"/>
                <a:cs typeface="Arial" pitchFamily="34" charset="0"/>
              </a:defRPr>
            </a:lvl3pPr>
            <a:lvl4pPr marL="1600200" indent="-228600" eaLnBrk="0" hangingPunct="0">
              <a:defRPr>
                <a:solidFill>
                  <a:schemeClr val="tx1"/>
                </a:solidFill>
                <a:latin typeface="Palatino" pitchFamily="2" charset="0"/>
                <a:cs typeface="Arial" pitchFamily="34" charset="0"/>
              </a:defRPr>
            </a:lvl4pPr>
            <a:lvl5pPr marL="2057400" indent="-228600" eaLnBrk="0" hangingPunct="0">
              <a:defRPr>
                <a:solidFill>
                  <a:schemeClr val="tx1"/>
                </a:solidFill>
                <a:latin typeface="Palatino" pitchFamily="2" charset="0"/>
                <a:cs typeface="Arial" pitchFamily="34" charset="0"/>
              </a:defRPr>
            </a:lvl5pPr>
            <a:lvl6pPr marL="2514600" indent="-228600" eaLnBrk="0" fontAlgn="base" hangingPunct="0">
              <a:spcBef>
                <a:spcPct val="0"/>
              </a:spcBef>
              <a:spcAft>
                <a:spcPct val="0"/>
              </a:spcAft>
              <a:defRPr>
                <a:solidFill>
                  <a:schemeClr val="tx1"/>
                </a:solidFill>
                <a:latin typeface="Palatino" pitchFamily="2" charset="0"/>
                <a:cs typeface="Arial" pitchFamily="34" charset="0"/>
              </a:defRPr>
            </a:lvl6pPr>
            <a:lvl7pPr marL="2971800" indent="-228600" eaLnBrk="0" fontAlgn="base" hangingPunct="0">
              <a:spcBef>
                <a:spcPct val="0"/>
              </a:spcBef>
              <a:spcAft>
                <a:spcPct val="0"/>
              </a:spcAft>
              <a:defRPr>
                <a:solidFill>
                  <a:schemeClr val="tx1"/>
                </a:solidFill>
                <a:latin typeface="Palatino" pitchFamily="2" charset="0"/>
                <a:cs typeface="Arial" pitchFamily="34" charset="0"/>
              </a:defRPr>
            </a:lvl7pPr>
            <a:lvl8pPr marL="3429000" indent="-228600" eaLnBrk="0" fontAlgn="base" hangingPunct="0">
              <a:spcBef>
                <a:spcPct val="0"/>
              </a:spcBef>
              <a:spcAft>
                <a:spcPct val="0"/>
              </a:spcAft>
              <a:defRPr>
                <a:solidFill>
                  <a:schemeClr val="tx1"/>
                </a:solidFill>
                <a:latin typeface="Palatino" pitchFamily="2" charset="0"/>
                <a:cs typeface="Arial" pitchFamily="34" charset="0"/>
              </a:defRPr>
            </a:lvl8pPr>
            <a:lvl9pPr marL="3886200" indent="-228600" eaLnBrk="0" fontAlgn="base" hangingPunct="0">
              <a:spcBef>
                <a:spcPct val="0"/>
              </a:spcBef>
              <a:spcAft>
                <a:spcPct val="0"/>
              </a:spcAft>
              <a:defRPr>
                <a:solidFill>
                  <a:schemeClr val="tx1"/>
                </a:solidFill>
                <a:latin typeface="Palatino" pitchFamily="2" charset="0"/>
                <a:cs typeface="Arial" pitchFamily="34" charset="0"/>
              </a:defRPr>
            </a:lvl9pPr>
          </a:lstStyle>
          <a:p>
            <a:pPr eaLnBrk="1" hangingPunct="1"/>
            <a:r>
              <a:rPr lang="en-US" dirty="0">
                <a:latin typeface="Arial" pitchFamily="34" charset="0"/>
              </a:rPr>
              <a:t>Thus demand is inelastic.</a:t>
            </a:r>
          </a:p>
        </p:txBody>
      </p:sp>
      <p:cxnSp>
        <p:nvCxnSpPr>
          <p:cNvPr id="30734" name="Straight Connector 13"/>
          <p:cNvCxnSpPr>
            <a:cxnSpLocks noChangeShapeType="1"/>
          </p:cNvCxnSpPr>
          <p:nvPr/>
        </p:nvCxnSpPr>
        <p:spPr bwMode="auto">
          <a:xfrm>
            <a:off x="0" y="6553200"/>
            <a:ext cx="9144000" cy="0"/>
          </a:xfrm>
          <a:prstGeom prst="line">
            <a:avLst/>
          </a:prstGeom>
          <a:noFill/>
          <a:ln w="34925">
            <a:solidFill>
              <a:srgbClr val="F4792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mc:AlternateContent xmlns:mc="http://schemas.openxmlformats.org/markup-compatibility/2006">
        <mc:Choice xmlns:a14="http://schemas.microsoft.com/office/drawing/2010/main" xmlns="" Requires="a14">
          <p:sp>
            <p:nvSpPr>
              <p:cNvPr id="9" name="TextBox 8"/>
              <p:cNvSpPr txBox="1"/>
              <p:nvPr/>
            </p:nvSpPr>
            <p:spPr>
              <a:xfrm>
                <a:off x="2591458" y="1646327"/>
                <a:ext cx="3961084" cy="65396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Sup>
                        <m:sSubSupPr>
                          <m:ctrlPr>
                            <a:rPr lang="en-US" i="1">
                              <a:latin typeface="Cambria Math"/>
                            </a:rPr>
                          </m:ctrlPr>
                        </m:sSubSupPr>
                        <m:e>
                          <m:r>
                            <a:rPr lang="en-US" i="1">
                              <a:latin typeface="Cambria Math"/>
                            </a:rPr>
                            <m:t>𝐸</m:t>
                          </m:r>
                        </m:e>
                        <m:sub>
                          <m:r>
                            <a:rPr lang="en-US" i="1">
                              <a:latin typeface="Cambria Math"/>
                            </a:rPr>
                            <m:t>𝑃</m:t>
                          </m:r>
                        </m:sub>
                        <m:sup>
                          <m:r>
                            <a:rPr lang="en-US" i="1">
                              <a:latin typeface="Cambria Math"/>
                            </a:rPr>
                            <m:t>𝐷</m:t>
                          </m:r>
                        </m:sup>
                      </m:sSubSup>
                      <m:r>
                        <a:rPr lang="en-US" i="1">
                          <a:latin typeface="Cambria Math"/>
                        </a:rPr>
                        <m:t>=</m:t>
                      </m:r>
                      <m:f>
                        <m:fPr>
                          <m:ctrlPr>
                            <a:rPr lang="en-US" i="1">
                              <a:latin typeface="Cambria Math"/>
                            </a:rPr>
                          </m:ctrlPr>
                        </m:fPr>
                        <m:num>
                          <m:r>
                            <a:rPr lang="en-US" i="1">
                              <a:latin typeface="Cambria Math"/>
                            </a:rPr>
                            <m:t>𝑃</m:t>
                          </m:r>
                        </m:num>
                        <m:den>
                          <m:r>
                            <a:rPr lang="en-US" i="1">
                              <a:latin typeface="Cambria Math"/>
                            </a:rPr>
                            <m:t>𝑄</m:t>
                          </m:r>
                        </m:den>
                      </m:f>
                      <m:f>
                        <m:fPr>
                          <m:ctrlPr>
                            <a:rPr lang="en-US" i="1">
                              <a:latin typeface="Cambria Math"/>
                            </a:rPr>
                          </m:ctrlPr>
                        </m:fPr>
                        <m:num>
                          <m:r>
                            <a:rPr lang="en-US" i="1">
                              <a:latin typeface="Cambria Math"/>
                              <a:ea typeface="Cambria Math"/>
                            </a:rPr>
                            <m:t>∆</m:t>
                          </m:r>
                          <m:sSub>
                            <m:sSubPr>
                              <m:ctrlPr>
                                <a:rPr lang="en-US" i="1">
                                  <a:latin typeface="Cambria Math"/>
                                  <a:ea typeface="Cambria Math"/>
                                </a:rPr>
                              </m:ctrlPr>
                            </m:sSubPr>
                            <m:e>
                              <m:r>
                                <a:rPr lang="en-US" i="1">
                                  <a:latin typeface="Cambria Math"/>
                                  <a:ea typeface="Cambria Math"/>
                                </a:rPr>
                                <m:t>𝑄</m:t>
                              </m:r>
                            </m:e>
                            <m:sub>
                              <m:r>
                                <a:rPr lang="en-US" i="1">
                                  <a:latin typeface="Cambria Math"/>
                                  <a:ea typeface="Cambria Math"/>
                                </a:rPr>
                                <m:t>𝐷</m:t>
                              </m:r>
                            </m:sub>
                          </m:sSub>
                        </m:num>
                        <m:den>
                          <m:r>
                            <a:rPr lang="en-US" i="1">
                              <a:latin typeface="Cambria Math"/>
                              <a:ea typeface="Cambria Math"/>
                            </a:rPr>
                            <m:t>∆</m:t>
                          </m:r>
                          <m:r>
                            <a:rPr lang="en-US" i="1">
                              <a:latin typeface="Cambria Math"/>
                              <a:ea typeface="Cambria Math"/>
                            </a:rPr>
                            <m:t>𝑃</m:t>
                          </m:r>
                        </m:den>
                      </m:f>
                      <m:r>
                        <a:rPr lang="en-US" i="1">
                          <a:latin typeface="Cambria Math"/>
                        </a:rPr>
                        <m:t>=</m:t>
                      </m:r>
                      <m:f>
                        <m:fPr>
                          <m:ctrlPr>
                            <a:rPr lang="en-US" i="1">
                              <a:latin typeface="Cambria Math"/>
                            </a:rPr>
                          </m:ctrlPr>
                        </m:fPr>
                        <m:num>
                          <m:r>
                            <a:rPr lang="en-US" i="1">
                              <a:latin typeface="Cambria Math"/>
                            </a:rPr>
                            <m:t>3.46</m:t>
                          </m:r>
                        </m:num>
                        <m:den>
                          <m:r>
                            <a:rPr lang="en-US" i="1">
                              <a:latin typeface="Cambria Math"/>
                            </a:rPr>
                            <m:t>2630</m:t>
                          </m:r>
                        </m:den>
                      </m:f>
                      <m:d>
                        <m:dPr>
                          <m:ctrlPr>
                            <a:rPr lang="en-US" i="1">
                              <a:latin typeface="Cambria Math"/>
                            </a:rPr>
                          </m:ctrlPr>
                        </m:dPr>
                        <m:e>
                          <m:r>
                            <a:rPr lang="en-US" i="1">
                              <a:latin typeface="Cambria Math"/>
                            </a:rPr>
                            <m:t>−266</m:t>
                          </m:r>
                        </m:e>
                      </m:d>
                      <m:r>
                        <a:rPr lang="en-US" i="1">
                          <a:latin typeface="Cambria Math"/>
                        </a:rPr>
                        <m:t>=−0.35</m:t>
                      </m:r>
                    </m:oMath>
                  </m:oMathPara>
                </a14:m>
                <a:endParaRPr lang="en-US" dirty="0"/>
              </a:p>
            </p:txBody>
          </p:sp>
        </mc:Choice>
        <mc:Fallback>
          <p:sp>
            <p:nvSpPr>
              <p:cNvPr id="9" name="TextBox 8"/>
              <p:cNvSpPr txBox="1">
                <a:spLocks noRot="1" noChangeAspect="1" noMove="1" noResize="1" noEditPoints="1" noAdjustHandles="1" noChangeArrowheads="1" noChangeShapeType="1" noTextEdit="1"/>
              </p:cNvSpPr>
              <p:nvPr/>
            </p:nvSpPr>
            <p:spPr>
              <a:xfrm>
                <a:off x="2591458" y="1646327"/>
                <a:ext cx="3961084" cy="653962"/>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16" name="TextBox 15"/>
              <p:cNvSpPr txBox="1"/>
              <p:nvPr/>
            </p:nvSpPr>
            <p:spPr>
              <a:xfrm>
                <a:off x="2725885" y="4070438"/>
                <a:ext cx="3692229" cy="65396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Sup>
                        <m:sSubSupPr>
                          <m:ctrlPr>
                            <a:rPr lang="en-US" i="1" smtClean="0">
                              <a:latin typeface="Cambria Math"/>
                            </a:rPr>
                          </m:ctrlPr>
                        </m:sSubSupPr>
                        <m:e>
                          <m:r>
                            <a:rPr lang="en-US" i="1">
                              <a:latin typeface="Cambria Math"/>
                            </a:rPr>
                            <m:t>𝐸</m:t>
                          </m:r>
                        </m:e>
                        <m:sub>
                          <m:r>
                            <a:rPr lang="en-US" i="1">
                              <a:latin typeface="Cambria Math"/>
                            </a:rPr>
                            <m:t>𝑃</m:t>
                          </m:r>
                        </m:sub>
                        <m:sup>
                          <m:r>
                            <a:rPr lang="en-US" b="0" i="1" smtClean="0">
                              <a:latin typeface="Cambria Math"/>
                            </a:rPr>
                            <m:t>𝑆</m:t>
                          </m:r>
                        </m:sup>
                      </m:sSubSup>
                      <m:r>
                        <a:rPr lang="en-US" i="1">
                          <a:latin typeface="Cambria Math"/>
                        </a:rPr>
                        <m:t>=</m:t>
                      </m:r>
                      <m:f>
                        <m:fPr>
                          <m:ctrlPr>
                            <a:rPr lang="en-US" i="1">
                              <a:latin typeface="Cambria Math"/>
                            </a:rPr>
                          </m:ctrlPr>
                        </m:fPr>
                        <m:num>
                          <m:r>
                            <a:rPr lang="en-US" i="1">
                              <a:latin typeface="Cambria Math"/>
                            </a:rPr>
                            <m:t>𝑃</m:t>
                          </m:r>
                        </m:num>
                        <m:den>
                          <m:r>
                            <a:rPr lang="en-US" i="1">
                              <a:latin typeface="Cambria Math"/>
                            </a:rPr>
                            <m:t>𝑄</m:t>
                          </m:r>
                        </m:den>
                      </m:f>
                      <m:f>
                        <m:fPr>
                          <m:ctrlPr>
                            <a:rPr lang="en-US" i="1">
                              <a:latin typeface="Cambria Math"/>
                            </a:rPr>
                          </m:ctrlPr>
                        </m:fPr>
                        <m:num>
                          <m:r>
                            <a:rPr lang="en-US" i="1">
                              <a:latin typeface="Cambria Math"/>
                              <a:ea typeface="Cambria Math"/>
                            </a:rPr>
                            <m:t>∆</m:t>
                          </m:r>
                          <m:sSub>
                            <m:sSubPr>
                              <m:ctrlPr>
                                <a:rPr lang="en-US" i="1">
                                  <a:latin typeface="Cambria Math"/>
                                  <a:ea typeface="Cambria Math"/>
                                </a:rPr>
                              </m:ctrlPr>
                            </m:sSubPr>
                            <m:e>
                              <m:r>
                                <a:rPr lang="en-US" i="1">
                                  <a:latin typeface="Cambria Math"/>
                                  <a:ea typeface="Cambria Math"/>
                                </a:rPr>
                                <m:t>𝑄</m:t>
                              </m:r>
                            </m:e>
                            <m:sub>
                              <m:r>
                                <a:rPr lang="en-US" b="0" i="1" smtClean="0">
                                  <a:latin typeface="Cambria Math"/>
                                  <a:ea typeface="Cambria Math"/>
                                </a:rPr>
                                <m:t>𝑆</m:t>
                              </m:r>
                            </m:sub>
                          </m:sSub>
                        </m:num>
                        <m:den>
                          <m:r>
                            <a:rPr lang="en-US" i="1">
                              <a:latin typeface="Cambria Math"/>
                              <a:ea typeface="Cambria Math"/>
                            </a:rPr>
                            <m:t>∆</m:t>
                          </m:r>
                          <m:r>
                            <a:rPr lang="en-US" i="1">
                              <a:latin typeface="Cambria Math"/>
                              <a:ea typeface="Cambria Math"/>
                            </a:rPr>
                            <m:t>𝑃</m:t>
                          </m:r>
                        </m:den>
                      </m:f>
                      <m:r>
                        <a:rPr lang="en-US" i="1">
                          <a:latin typeface="Cambria Math"/>
                        </a:rPr>
                        <m:t>=</m:t>
                      </m:r>
                      <m:f>
                        <m:fPr>
                          <m:ctrlPr>
                            <a:rPr lang="en-US" i="1">
                              <a:latin typeface="Cambria Math"/>
                            </a:rPr>
                          </m:ctrlPr>
                        </m:fPr>
                        <m:num>
                          <m:r>
                            <a:rPr lang="en-US" i="1">
                              <a:latin typeface="Cambria Math"/>
                            </a:rPr>
                            <m:t>3.46</m:t>
                          </m:r>
                        </m:num>
                        <m:den>
                          <m:r>
                            <a:rPr lang="en-US" i="1">
                              <a:latin typeface="Cambria Math"/>
                            </a:rPr>
                            <m:t>2630</m:t>
                          </m:r>
                        </m:den>
                      </m:f>
                      <m:d>
                        <m:dPr>
                          <m:ctrlPr>
                            <a:rPr lang="en-US" i="1">
                              <a:latin typeface="Cambria Math"/>
                            </a:rPr>
                          </m:ctrlPr>
                        </m:dPr>
                        <m:e>
                          <m:r>
                            <a:rPr lang="en-US" i="1">
                              <a:latin typeface="Cambria Math"/>
                            </a:rPr>
                            <m:t>2</m:t>
                          </m:r>
                          <m:r>
                            <a:rPr lang="en-US" b="0" i="1" smtClean="0">
                              <a:latin typeface="Cambria Math"/>
                            </a:rPr>
                            <m:t>40</m:t>
                          </m:r>
                        </m:e>
                      </m:d>
                      <m:r>
                        <a:rPr lang="en-US" i="1">
                          <a:latin typeface="Cambria Math"/>
                        </a:rPr>
                        <m:t>=0.3</m:t>
                      </m:r>
                      <m:r>
                        <a:rPr lang="en-US" b="0" i="1" smtClean="0">
                          <a:latin typeface="Cambria Math"/>
                        </a:rPr>
                        <m:t>2</m:t>
                      </m:r>
                    </m:oMath>
                  </m:oMathPara>
                </a14:m>
                <a:endParaRPr lang="en-US" dirty="0"/>
              </a:p>
            </p:txBody>
          </p:sp>
        </mc:Choice>
        <mc:Fallback>
          <p:sp>
            <p:nvSpPr>
              <p:cNvPr id="16" name="TextBox 15"/>
              <p:cNvSpPr txBox="1">
                <a:spLocks noRot="1" noChangeAspect="1" noMove="1" noResize="1" noEditPoints="1" noAdjustHandles="1" noChangeArrowheads="1" noChangeShapeType="1" noTextEdit="1"/>
              </p:cNvSpPr>
              <p:nvPr/>
            </p:nvSpPr>
            <p:spPr>
              <a:xfrm>
                <a:off x="2725885" y="4070438"/>
                <a:ext cx="3692229" cy="653962"/>
              </a:xfrm>
              <a:prstGeom prst="rect">
                <a:avLst/>
              </a:prstGeom>
              <a:blipFill rotWithShape="1">
                <a:blip r:embed="rId3"/>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500"/>
                                        <p:tgtEl>
                                          <p:spTgt spid="16"/>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left)">
                                      <p:cBhvr>
                                        <p:cTn id="28" dur="500"/>
                                        <p:tgtEl>
                                          <p:spTgt spid="4"/>
                                        </p:tgtEl>
                                      </p:cBhvr>
                                    </p:animEffect>
                                  </p:childTnLst>
                                </p:cTn>
                              </p:par>
                            </p:childTnLst>
                          </p:cTn>
                        </p:par>
                        <p:par>
                          <p:cTn id="29" fill="hold">
                            <p:stCondLst>
                              <p:cond delay="1500"/>
                            </p:stCondLst>
                            <p:childTnLst>
                              <p:par>
                                <p:cTn id="30" presetID="22" presetClass="entr" presetSubtype="8" fill="hold" nodeType="afterEffect">
                                  <p:stCondLst>
                                    <p:cond delay="0"/>
                                  </p:stCondLst>
                                  <p:childTnLst>
                                    <p:set>
                                      <p:cBhvr>
                                        <p:cTn id="31" dur="1" fill="hold">
                                          <p:stCondLst>
                                            <p:cond delay="0"/>
                                          </p:stCondLst>
                                        </p:cTn>
                                        <p:tgtEl>
                                          <p:spTgt spid="30734"/>
                                        </p:tgtEl>
                                        <p:attrNameLst>
                                          <p:attrName>style.visibility</p:attrName>
                                        </p:attrNameLst>
                                      </p:cBhvr>
                                      <p:to>
                                        <p:strVal val="visible"/>
                                      </p:to>
                                    </p:set>
                                    <p:animEffect transition="in" filter="wipe(left)">
                                      <p:cBhvr>
                                        <p:cTn id="32" dur="500"/>
                                        <p:tgtEl>
                                          <p:spTgt spid="307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9" grpId="0" animBg="1"/>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612" name="Rectangle 52"/>
          <p:cNvSpPr>
            <a:spLocks noGrp="1" noChangeArrowheads="1"/>
          </p:cNvSpPr>
          <p:nvPr>
            <p:ph type="body" idx="4294967295"/>
          </p:nvPr>
        </p:nvSpPr>
        <p:spPr bwMode="auto">
          <a:xfrm>
            <a:off x="457200" y="1089025"/>
            <a:ext cx="3581400" cy="35877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buFontTx/>
              <a:buNone/>
            </a:pPr>
            <a:r>
              <a:rPr lang="en-US" sz="2000" b="1" dirty="0" smtClean="0">
                <a:solidFill>
                  <a:srgbClr val="950057"/>
                </a:solidFill>
              </a:rPr>
              <a:t>Demand</a:t>
            </a:r>
          </a:p>
        </p:txBody>
      </p:sp>
      <p:sp>
        <p:nvSpPr>
          <p:cNvPr id="9" name="Rectangle 5"/>
          <p:cNvSpPr>
            <a:spLocks noChangeArrowheads="1"/>
          </p:cNvSpPr>
          <p:nvPr/>
        </p:nvSpPr>
        <p:spPr bwMode="auto">
          <a:xfrm>
            <a:off x="533400" y="1828800"/>
            <a:ext cx="343535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nchor="ctr"/>
          <a:lstStyle/>
          <a:p>
            <a:pPr indent="4763">
              <a:spcBef>
                <a:spcPct val="20000"/>
              </a:spcBef>
            </a:pPr>
            <a:r>
              <a:rPr lang="en-US" sz="1600" b="1" dirty="0">
                <a:latin typeface="Arial" pitchFamily="34" charset="0"/>
              </a:rPr>
              <a:t>(a) GASOLINE: SHORT-RUN AND LONG-RUN DEMAND CURVES</a:t>
            </a:r>
          </a:p>
        </p:txBody>
      </p:sp>
      <p:sp>
        <p:nvSpPr>
          <p:cNvPr id="10" name="Rectangle 10"/>
          <p:cNvSpPr>
            <a:spLocks noChangeArrowheads="1"/>
          </p:cNvSpPr>
          <p:nvPr/>
        </p:nvSpPr>
        <p:spPr bwMode="auto">
          <a:xfrm>
            <a:off x="533400" y="1524000"/>
            <a:ext cx="1447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nchor="ctr"/>
          <a:lstStyle/>
          <a:p>
            <a:pPr marL="342900" indent="-342900">
              <a:spcBef>
                <a:spcPct val="20000"/>
              </a:spcBef>
            </a:pPr>
            <a:r>
              <a:rPr lang="en-US" sz="2000" b="1" dirty="0">
                <a:solidFill>
                  <a:srgbClr val="ED1B2F"/>
                </a:solidFill>
                <a:latin typeface="Arial" pitchFamily="34" charset="0"/>
              </a:rPr>
              <a:t>F</a:t>
            </a:r>
            <a:r>
              <a:rPr lang="en-US" sz="1600" b="1" dirty="0">
                <a:solidFill>
                  <a:srgbClr val="ED1B2F"/>
                </a:solidFill>
                <a:latin typeface="Arial" pitchFamily="34" charset="0"/>
              </a:rPr>
              <a:t>IGURE </a:t>
            </a:r>
            <a:r>
              <a:rPr lang="en-US" sz="2000" b="1" dirty="0">
                <a:solidFill>
                  <a:srgbClr val="ED1B2F"/>
                </a:solidFill>
                <a:latin typeface="Arial" pitchFamily="34" charset="0"/>
              </a:rPr>
              <a:t>2.13</a:t>
            </a:r>
          </a:p>
        </p:txBody>
      </p:sp>
      <p:sp>
        <p:nvSpPr>
          <p:cNvPr id="11" name="Rectangle 4"/>
          <p:cNvSpPr>
            <a:spLocks noChangeArrowheads="1"/>
          </p:cNvSpPr>
          <p:nvPr/>
        </p:nvSpPr>
        <p:spPr bwMode="auto">
          <a:xfrm>
            <a:off x="533400" y="2438400"/>
            <a:ext cx="3124200" cy="35718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spcBef>
                <a:spcPts val="388"/>
              </a:spcBef>
              <a:spcAft>
                <a:spcPts val="388"/>
              </a:spcAft>
            </a:pPr>
            <a:r>
              <a:rPr lang="en-US" sz="1600" b="1" dirty="0">
                <a:latin typeface="Arial" pitchFamily="34" charset="0"/>
              </a:rPr>
              <a:t>(a)</a:t>
            </a:r>
            <a:r>
              <a:rPr lang="en-US" sz="1600" dirty="0">
                <a:latin typeface="Arial" pitchFamily="34" charset="0"/>
              </a:rPr>
              <a:t> In the short run, an increase in price has only a small effect on the quantity of gasoline demanded. Motorists may drive less, but they will not change the kinds of cars they are driving overnight. </a:t>
            </a:r>
          </a:p>
          <a:p>
            <a:pPr>
              <a:spcBef>
                <a:spcPts val="388"/>
              </a:spcBef>
              <a:spcAft>
                <a:spcPts val="388"/>
              </a:spcAft>
            </a:pPr>
            <a:r>
              <a:rPr lang="en-US" sz="1600" dirty="0">
                <a:latin typeface="Arial" pitchFamily="34" charset="0"/>
              </a:rPr>
              <a:t>In the longer run, however, because they will shift to smaller and more fuel-efficient cars, the effect of the price increase will be larger. Demand, therefore, is more elastic in the long run than in the short run.</a:t>
            </a:r>
          </a:p>
        </p:txBody>
      </p:sp>
      <p:pic>
        <p:nvPicPr>
          <p:cNvPr id="64514" name="Picture 2" descr="C:\Documents and Settings\Kyle M. Thiel\Desktop\Pindyck_7e\ppts\aparna_ppts\aparna_ppts\ch02\fig2.13\fig2.13a\fig2.13a_01.g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267200" y="1524000"/>
            <a:ext cx="4676775" cy="441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4515" name="Picture 3" descr="C:\Documents and Settings\Kyle M. Thiel\Desktop\Pindyck_7e\ppts\aparna_ppts\aparna_ppts\ch02\fig2.13\fig2.13a\fig2.13a_02.gif"/>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267200" y="1524000"/>
            <a:ext cx="4676775" cy="441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4516" name="Picture 4" descr="C:\Documents and Settings\Kyle M. Thiel\Desktop\Pindyck_7e\ppts\aparna_ppts\aparna_ppts\ch02\fig2.13\fig2.13a\fig2.13a_03.gif"/>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267200" y="1524000"/>
            <a:ext cx="4676775" cy="441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Rectangle 4"/>
          <p:cNvSpPr txBox="1">
            <a:spLocks noChangeArrowheads="1"/>
          </p:cNvSpPr>
          <p:nvPr/>
        </p:nvSpPr>
        <p:spPr bwMode="auto">
          <a:xfrm>
            <a:off x="1295400" y="198438"/>
            <a:ext cx="6536993" cy="1020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419100" indent="-419100" eaLnBrk="0" hangingPunct="0">
              <a:defRPr>
                <a:solidFill>
                  <a:schemeClr val="tx1"/>
                </a:solidFill>
                <a:latin typeface="Palatino" pitchFamily="2" charset="0"/>
                <a:cs typeface="Arial" pitchFamily="34" charset="0"/>
              </a:defRPr>
            </a:lvl1pPr>
            <a:lvl2pPr marL="742950" indent="-285750" eaLnBrk="0" hangingPunct="0">
              <a:defRPr>
                <a:solidFill>
                  <a:schemeClr val="tx1"/>
                </a:solidFill>
                <a:latin typeface="Palatino" pitchFamily="2" charset="0"/>
                <a:cs typeface="Arial" pitchFamily="34" charset="0"/>
              </a:defRPr>
            </a:lvl2pPr>
            <a:lvl3pPr marL="1143000" indent="-228600" eaLnBrk="0" hangingPunct="0">
              <a:defRPr>
                <a:solidFill>
                  <a:schemeClr val="tx1"/>
                </a:solidFill>
                <a:latin typeface="Palatino" pitchFamily="2" charset="0"/>
                <a:cs typeface="Arial" pitchFamily="34" charset="0"/>
              </a:defRPr>
            </a:lvl3pPr>
            <a:lvl4pPr marL="1600200" indent="-228600" eaLnBrk="0" hangingPunct="0">
              <a:defRPr>
                <a:solidFill>
                  <a:schemeClr val="tx1"/>
                </a:solidFill>
                <a:latin typeface="Palatino" pitchFamily="2" charset="0"/>
                <a:cs typeface="Arial" pitchFamily="34" charset="0"/>
              </a:defRPr>
            </a:lvl4pPr>
            <a:lvl5pPr marL="2057400" indent="-228600" eaLnBrk="0" hangingPunct="0">
              <a:defRPr>
                <a:solidFill>
                  <a:schemeClr val="tx1"/>
                </a:solidFill>
                <a:latin typeface="Palatino" pitchFamily="2" charset="0"/>
                <a:cs typeface="Arial" pitchFamily="34" charset="0"/>
              </a:defRPr>
            </a:lvl5pPr>
            <a:lvl6pPr marL="2514600" indent="-228600" eaLnBrk="0" fontAlgn="base" hangingPunct="0">
              <a:spcBef>
                <a:spcPct val="0"/>
              </a:spcBef>
              <a:spcAft>
                <a:spcPct val="0"/>
              </a:spcAft>
              <a:defRPr>
                <a:solidFill>
                  <a:schemeClr val="tx1"/>
                </a:solidFill>
                <a:latin typeface="Palatino" pitchFamily="2" charset="0"/>
                <a:cs typeface="Arial" pitchFamily="34" charset="0"/>
              </a:defRPr>
            </a:lvl6pPr>
            <a:lvl7pPr marL="2971800" indent="-228600" eaLnBrk="0" fontAlgn="base" hangingPunct="0">
              <a:spcBef>
                <a:spcPct val="0"/>
              </a:spcBef>
              <a:spcAft>
                <a:spcPct val="0"/>
              </a:spcAft>
              <a:defRPr>
                <a:solidFill>
                  <a:schemeClr val="tx1"/>
                </a:solidFill>
                <a:latin typeface="Palatino" pitchFamily="2" charset="0"/>
                <a:cs typeface="Arial" pitchFamily="34" charset="0"/>
              </a:defRPr>
            </a:lvl7pPr>
            <a:lvl8pPr marL="3429000" indent="-228600" eaLnBrk="0" fontAlgn="base" hangingPunct="0">
              <a:spcBef>
                <a:spcPct val="0"/>
              </a:spcBef>
              <a:spcAft>
                <a:spcPct val="0"/>
              </a:spcAft>
              <a:defRPr>
                <a:solidFill>
                  <a:schemeClr val="tx1"/>
                </a:solidFill>
                <a:latin typeface="Palatino" pitchFamily="2" charset="0"/>
                <a:cs typeface="Arial" pitchFamily="34" charset="0"/>
              </a:defRPr>
            </a:lvl8pPr>
            <a:lvl9pPr marL="3886200" indent="-228600" eaLnBrk="0" fontAlgn="base" hangingPunct="0">
              <a:spcBef>
                <a:spcPct val="0"/>
              </a:spcBef>
              <a:spcAft>
                <a:spcPct val="0"/>
              </a:spcAft>
              <a:defRPr>
                <a:solidFill>
                  <a:schemeClr val="tx1"/>
                </a:solidFill>
                <a:latin typeface="Palatino" pitchFamily="2" charset="0"/>
                <a:cs typeface="Arial" pitchFamily="34" charset="0"/>
              </a:defRPr>
            </a:lvl9pPr>
          </a:lstStyle>
          <a:p>
            <a:pPr marL="0" indent="0" eaLnBrk="1" hangingPunct="1"/>
            <a:r>
              <a:rPr lang="en-US" sz="2800" b="1" dirty="0">
                <a:solidFill>
                  <a:srgbClr val="008FD0"/>
                </a:solidFill>
                <a:latin typeface="Arial" pitchFamily="34" charset="0"/>
              </a:rPr>
              <a:t>Short-Run versus Long-Run Elasticities</a:t>
            </a:r>
          </a:p>
        </p:txBody>
      </p:sp>
      <p:sp>
        <p:nvSpPr>
          <p:cNvPr id="15" name="Rectangle 6"/>
          <p:cNvSpPr>
            <a:spLocks noChangeArrowheads="1"/>
          </p:cNvSpPr>
          <p:nvPr/>
        </p:nvSpPr>
        <p:spPr bwMode="auto">
          <a:xfrm>
            <a:off x="457200" y="198438"/>
            <a:ext cx="838200" cy="487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r>
              <a:rPr lang="en-US" sz="2800" b="1" dirty="0">
                <a:solidFill>
                  <a:srgbClr val="008FD0"/>
                </a:solidFill>
                <a:latin typeface="Arial" pitchFamily="34" charset="0"/>
              </a:rPr>
              <a:t>2.5</a:t>
            </a:r>
          </a:p>
        </p:txBody>
      </p:sp>
      <p:grpSp>
        <p:nvGrpSpPr>
          <p:cNvPr id="16" name="Group 15"/>
          <p:cNvGrpSpPr>
            <a:grpSpLocks/>
          </p:cNvGrpSpPr>
          <p:nvPr/>
        </p:nvGrpSpPr>
        <p:grpSpPr bwMode="auto">
          <a:xfrm>
            <a:off x="3968750" y="1524000"/>
            <a:ext cx="155575" cy="4724400"/>
            <a:chOff x="3574256" y="2209800"/>
            <a:chExt cx="152400" cy="4114800"/>
          </a:xfrm>
        </p:grpSpPr>
        <p:cxnSp>
          <p:nvCxnSpPr>
            <p:cNvPr id="31763" name="Straight Connector 19"/>
            <p:cNvCxnSpPr>
              <a:cxnSpLocks noChangeShapeType="1"/>
            </p:cNvCxnSpPr>
            <p:nvPr/>
          </p:nvCxnSpPr>
          <p:spPr bwMode="auto">
            <a:xfrm flipV="1">
              <a:off x="3648075" y="2209800"/>
              <a:ext cx="0" cy="411480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cxnSp>
          <p:nvCxnSpPr>
            <p:cNvPr id="31764" name="Straight Connector 21"/>
            <p:cNvCxnSpPr>
              <a:cxnSpLocks noChangeShapeType="1"/>
            </p:cNvCxnSpPr>
            <p:nvPr/>
          </p:nvCxnSpPr>
          <p:spPr bwMode="auto">
            <a:xfrm rot="-5400000">
              <a:off x="3650456" y="2133600"/>
              <a:ext cx="0" cy="15240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grpSp>
      <p:grpSp>
        <p:nvGrpSpPr>
          <p:cNvPr id="19" name="Group 18"/>
          <p:cNvGrpSpPr>
            <a:grpSpLocks/>
          </p:cNvGrpSpPr>
          <p:nvPr/>
        </p:nvGrpSpPr>
        <p:grpSpPr bwMode="auto">
          <a:xfrm>
            <a:off x="457200" y="6164263"/>
            <a:ext cx="3570288" cy="160337"/>
            <a:chOff x="457199" y="5791200"/>
            <a:chExt cx="3193257" cy="152400"/>
          </a:xfrm>
        </p:grpSpPr>
        <p:cxnSp>
          <p:nvCxnSpPr>
            <p:cNvPr id="31761" name="Straight Connector 22"/>
            <p:cNvCxnSpPr>
              <a:cxnSpLocks noChangeShapeType="1"/>
            </p:cNvCxnSpPr>
            <p:nvPr/>
          </p:nvCxnSpPr>
          <p:spPr bwMode="auto">
            <a:xfrm flipH="1">
              <a:off x="457200" y="5869781"/>
              <a:ext cx="3193256" cy="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cxnSp>
          <p:nvCxnSpPr>
            <p:cNvPr id="31762" name="Straight Connector 23"/>
            <p:cNvCxnSpPr>
              <a:cxnSpLocks noChangeShapeType="1"/>
            </p:cNvCxnSpPr>
            <p:nvPr/>
          </p:nvCxnSpPr>
          <p:spPr bwMode="auto">
            <a:xfrm rot="10800000">
              <a:off x="457199" y="5791200"/>
              <a:ext cx="0" cy="15240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grpSp>
      <p:grpSp>
        <p:nvGrpSpPr>
          <p:cNvPr id="22" name="Group 21"/>
          <p:cNvGrpSpPr>
            <a:grpSpLocks/>
          </p:cNvGrpSpPr>
          <p:nvPr/>
        </p:nvGrpSpPr>
        <p:grpSpPr bwMode="auto">
          <a:xfrm>
            <a:off x="4046538" y="5802313"/>
            <a:ext cx="4411662" cy="217487"/>
            <a:chOff x="3657600" y="1678781"/>
            <a:chExt cx="4800600" cy="152400"/>
          </a:xfrm>
        </p:grpSpPr>
        <p:cxnSp>
          <p:nvCxnSpPr>
            <p:cNvPr id="31759" name="Straight Connector 17"/>
            <p:cNvCxnSpPr>
              <a:cxnSpLocks noChangeShapeType="1"/>
            </p:cNvCxnSpPr>
            <p:nvPr/>
          </p:nvCxnSpPr>
          <p:spPr bwMode="auto">
            <a:xfrm>
              <a:off x="3657600" y="1752600"/>
              <a:ext cx="4800600" cy="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cxnSp>
          <p:nvCxnSpPr>
            <p:cNvPr id="31760" name="Straight Connector 18"/>
            <p:cNvCxnSpPr>
              <a:cxnSpLocks noChangeShapeType="1"/>
            </p:cNvCxnSpPr>
            <p:nvPr/>
          </p:nvCxnSpPr>
          <p:spPr bwMode="auto">
            <a:xfrm>
              <a:off x="8458200" y="1678781"/>
              <a:ext cx="0" cy="15240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grpSp>
      <p:pic>
        <p:nvPicPr>
          <p:cNvPr id="21" name="Picture 1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832393" y="0"/>
            <a:ext cx="1311607" cy="10789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78612">
                                            <p:txEl>
                                              <p:pRg st="0" end="0"/>
                                            </p:txEl>
                                          </p:spTgt>
                                        </p:tgtEl>
                                        <p:attrNameLst>
                                          <p:attrName>style.visibility</p:attrName>
                                        </p:attrNameLst>
                                      </p:cBhvr>
                                      <p:to>
                                        <p:strVal val="visible"/>
                                      </p:to>
                                    </p:set>
                                    <p:animEffect transition="in" filter="wipe(left)">
                                      <p:cBhvr>
                                        <p:cTn id="19" dur="500"/>
                                        <p:tgtEl>
                                          <p:spTgt spid="578612">
                                            <p:txEl>
                                              <p:pRg st="0" end="0"/>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nodeType="afterGroup">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par>
                          <p:cTn id="28" fill="hold" nodeType="afterGroup">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par>
                                <p:cTn id="32" presetID="22" presetClass="entr" presetSubtype="8"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left)">
                                      <p:cBhvr>
                                        <p:cTn id="34" dur="500"/>
                                        <p:tgtEl>
                                          <p:spTgt spid="22"/>
                                        </p:tgtEl>
                                      </p:cBhvr>
                                    </p:animEffect>
                                  </p:childTnLst>
                                </p:cTn>
                              </p:par>
                            </p:childTnLst>
                          </p:cTn>
                        </p:par>
                        <p:par>
                          <p:cTn id="35" fill="hold" nodeType="afterGroup">
                            <p:stCondLst>
                              <p:cond delay="3500"/>
                            </p:stCondLst>
                            <p:childTnLst>
                              <p:par>
                                <p:cTn id="36" presetID="22" presetClass="entr" presetSubtype="4" fill="hold" nodeType="afterEffect">
                                  <p:stCondLst>
                                    <p:cond delay="0"/>
                                  </p:stCondLst>
                                  <p:childTnLst>
                                    <p:set>
                                      <p:cBhvr>
                                        <p:cTn id="37" dur="1" fill="hold">
                                          <p:stCondLst>
                                            <p:cond delay="0"/>
                                          </p:stCondLst>
                                        </p:cTn>
                                        <p:tgtEl>
                                          <p:spTgt spid="64514"/>
                                        </p:tgtEl>
                                        <p:attrNameLst>
                                          <p:attrName>style.visibility</p:attrName>
                                        </p:attrNameLst>
                                      </p:cBhvr>
                                      <p:to>
                                        <p:strVal val="visible"/>
                                      </p:to>
                                    </p:set>
                                    <p:animEffect transition="in" filter="wipe(down)">
                                      <p:cBhvr>
                                        <p:cTn id="38" dur="500"/>
                                        <p:tgtEl>
                                          <p:spTgt spid="64514"/>
                                        </p:tgtEl>
                                      </p:cBhvr>
                                    </p:animEffect>
                                  </p:childTnLst>
                                </p:cTn>
                              </p:par>
                            </p:childTnLst>
                          </p:cTn>
                        </p:par>
                        <p:par>
                          <p:cTn id="39" fill="hold" nodeType="afterGroup">
                            <p:stCondLst>
                              <p:cond delay="4000"/>
                            </p:stCondLst>
                            <p:childTnLst>
                              <p:par>
                                <p:cTn id="40" presetID="22" presetClass="entr" presetSubtype="8" fill="hold" nodeType="afterEffect">
                                  <p:stCondLst>
                                    <p:cond delay="0"/>
                                  </p:stCondLst>
                                  <p:childTnLst>
                                    <p:set>
                                      <p:cBhvr>
                                        <p:cTn id="41" dur="1" fill="hold">
                                          <p:stCondLst>
                                            <p:cond delay="0"/>
                                          </p:stCondLst>
                                        </p:cTn>
                                        <p:tgtEl>
                                          <p:spTgt spid="64515"/>
                                        </p:tgtEl>
                                        <p:attrNameLst>
                                          <p:attrName>style.visibility</p:attrName>
                                        </p:attrNameLst>
                                      </p:cBhvr>
                                      <p:to>
                                        <p:strVal val="visible"/>
                                      </p:to>
                                    </p:set>
                                    <p:animEffect transition="in" filter="wipe(left)">
                                      <p:cBhvr>
                                        <p:cTn id="42" dur="1000"/>
                                        <p:tgtEl>
                                          <p:spTgt spid="64515"/>
                                        </p:tgtEl>
                                      </p:cBhvr>
                                    </p:animEffect>
                                  </p:childTnLst>
                                </p:cTn>
                              </p:par>
                            </p:childTnLst>
                          </p:cTn>
                        </p:par>
                        <p:par>
                          <p:cTn id="43" fill="hold" nodeType="afterGroup">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1">
                                            <p:txEl>
                                              <p:pRg st="0" end="0"/>
                                            </p:txEl>
                                          </p:spTgt>
                                        </p:tgtEl>
                                        <p:attrNameLst>
                                          <p:attrName>style.visibility</p:attrName>
                                        </p:attrNameLst>
                                      </p:cBhvr>
                                      <p:to>
                                        <p:strVal val="visible"/>
                                      </p:to>
                                    </p:set>
                                    <p:animEffect transition="in" filter="wipe(left)">
                                      <p:cBhvr>
                                        <p:cTn id="46" dur="500"/>
                                        <p:tgtEl>
                                          <p:spTgt spid="11">
                                            <p:txEl>
                                              <p:pRg st="0" end="0"/>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nodeType="clickEffect">
                                  <p:stCondLst>
                                    <p:cond delay="0"/>
                                  </p:stCondLst>
                                  <p:childTnLst>
                                    <p:set>
                                      <p:cBhvr>
                                        <p:cTn id="50" dur="1" fill="hold">
                                          <p:stCondLst>
                                            <p:cond delay="0"/>
                                          </p:stCondLst>
                                        </p:cTn>
                                        <p:tgtEl>
                                          <p:spTgt spid="64516"/>
                                        </p:tgtEl>
                                        <p:attrNameLst>
                                          <p:attrName>style.visibility</p:attrName>
                                        </p:attrNameLst>
                                      </p:cBhvr>
                                      <p:to>
                                        <p:strVal val="visible"/>
                                      </p:to>
                                    </p:set>
                                    <p:animEffect transition="in" filter="wipe(left)">
                                      <p:cBhvr>
                                        <p:cTn id="51" dur="1000"/>
                                        <p:tgtEl>
                                          <p:spTgt spid="64516"/>
                                        </p:tgtEl>
                                      </p:cBhvr>
                                    </p:animEffect>
                                  </p:childTnLst>
                                </p:cTn>
                              </p:par>
                            </p:childTnLst>
                          </p:cTn>
                        </p:par>
                        <p:par>
                          <p:cTn id="52" fill="hold" nodeType="afterGroup">
                            <p:stCondLst>
                              <p:cond delay="1000"/>
                            </p:stCondLst>
                            <p:childTnLst>
                              <p:par>
                                <p:cTn id="53" presetID="22" presetClass="entr" presetSubtype="8" fill="hold" grpId="0" nodeType="afterEffect">
                                  <p:stCondLst>
                                    <p:cond delay="0"/>
                                  </p:stCondLst>
                                  <p:childTnLst>
                                    <p:set>
                                      <p:cBhvr>
                                        <p:cTn id="54" dur="1" fill="hold">
                                          <p:stCondLst>
                                            <p:cond delay="0"/>
                                          </p:stCondLst>
                                        </p:cTn>
                                        <p:tgtEl>
                                          <p:spTgt spid="11">
                                            <p:txEl>
                                              <p:pRg st="1" end="1"/>
                                            </p:txEl>
                                          </p:spTgt>
                                        </p:tgtEl>
                                        <p:attrNameLst>
                                          <p:attrName>style.visibility</p:attrName>
                                        </p:attrNameLst>
                                      </p:cBhvr>
                                      <p:to>
                                        <p:strVal val="visible"/>
                                      </p:to>
                                    </p:set>
                                    <p:animEffect transition="in" filter="wipe(left)">
                                      <p:cBhvr>
                                        <p:cTn id="55" dur="500"/>
                                        <p:tgtEl>
                                          <p:spTgt spid="11">
                                            <p:txEl>
                                              <p:pRg st="1" end="1"/>
                                            </p:txEl>
                                          </p:spTgt>
                                        </p:tgtEl>
                                      </p:cBhvr>
                                    </p:animEffect>
                                  </p:childTnLst>
                                </p:cTn>
                              </p:par>
                            </p:childTnLst>
                          </p:cTn>
                        </p:par>
                        <p:par>
                          <p:cTn id="56" fill="hold" nodeType="afterGroup">
                            <p:stCondLst>
                              <p:cond delay="1500"/>
                            </p:stCondLst>
                            <p:childTnLst>
                              <p:par>
                                <p:cTn id="57" presetID="22" presetClass="entr" presetSubtype="2"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right)">
                                      <p:cBhvr>
                                        <p:cTn id="5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8612" grpId="0" build="p"/>
      <p:bldP spid="9" grpId="0"/>
      <p:bldP spid="10" grpId="0"/>
      <p:bldP spid="11" grpId="0" build="p"/>
      <p:bldP spid="14" grpId="0"/>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a:spLocks noChangeArrowheads="1"/>
          </p:cNvSpPr>
          <p:nvPr/>
        </p:nvSpPr>
        <p:spPr bwMode="auto">
          <a:xfrm>
            <a:off x="533400" y="1676400"/>
            <a:ext cx="32004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nchor="ctr"/>
          <a:lstStyle/>
          <a:p>
            <a:pPr indent="4763">
              <a:spcBef>
                <a:spcPct val="20000"/>
              </a:spcBef>
            </a:pPr>
            <a:r>
              <a:rPr lang="en-US" sz="1600" b="1" dirty="0">
                <a:latin typeface="Arial" pitchFamily="34" charset="0"/>
              </a:rPr>
              <a:t>(b) AUTOMOBILES: SHORT-RUN AND LONG-RUN DEMAND CURVES</a:t>
            </a:r>
          </a:p>
        </p:txBody>
      </p:sp>
      <p:sp>
        <p:nvSpPr>
          <p:cNvPr id="32772" name="Rectangle 10"/>
          <p:cNvSpPr>
            <a:spLocks noChangeArrowheads="1"/>
          </p:cNvSpPr>
          <p:nvPr/>
        </p:nvSpPr>
        <p:spPr bwMode="auto">
          <a:xfrm>
            <a:off x="533400" y="1371600"/>
            <a:ext cx="1447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nchor="ctr"/>
          <a:lstStyle/>
          <a:p>
            <a:pPr marL="342900" indent="-342900">
              <a:spcBef>
                <a:spcPct val="20000"/>
              </a:spcBef>
            </a:pPr>
            <a:r>
              <a:rPr lang="en-US" sz="2000" b="1" dirty="0">
                <a:solidFill>
                  <a:srgbClr val="ED1B2F"/>
                </a:solidFill>
                <a:latin typeface="Arial" pitchFamily="34" charset="0"/>
              </a:rPr>
              <a:t>F</a:t>
            </a:r>
            <a:r>
              <a:rPr lang="en-US" sz="1600" b="1" dirty="0">
                <a:solidFill>
                  <a:srgbClr val="ED1B2F"/>
                </a:solidFill>
                <a:latin typeface="Arial" pitchFamily="34" charset="0"/>
              </a:rPr>
              <a:t>IGURE </a:t>
            </a:r>
            <a:r>
              <a:rPr lang="en-US" sz="2000" b="1" dirty="0">
                <a:solidFill>
                  <a:srgbClr val="ED1B2F"/>
                </a:solidFill>
                <a:latin typeface="Arial" pitchFamily="34" charset="0"/>
              </a:rPr>
              <a:t>2.13</a:t>
            </a:r>
          </a:p>
        </p:txBody>
      </p:sp>
      <p:sp>
        <p:nvSpPr>
          <p:cNvPr id="11" name="Rectangle 4"/>
          <p:cNvSpPr>
            <a:spLocks noChangeArrowheads="1"/>
          </p:cNvSpPr>
          <p:nvPr/>
        </p:nvSpPr>
        <p:spPr bwMode="auto">
          <a:xfrm>
            <a:off x="533400" y="2438401"/>
            <a:ext cx="3124200" cy="32766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spcBef>
                <a:spcPts val="388"/>
              </a:spcBef>
              <a:spcAft>
                <a:spcPts val="388"/>
              </a:spcAft>
            </a:pPr>
            <a:r>
              <a:rPr lang="en-US" sz="1600" b="1" dirty="0">
                <a:latin typeface="Arial" pitchFamily="34" charset="0"/>
              </a:rPr>
              <a:t>(b)</a:t>
            </a:r>
            <a:r>
              <a:rPr lang="en-US" sz="1600" dirty="0">
                <a:latin typeface="Arial" pitchFamily="34" charset="0"/>
              </a:rPr>
              <a:t> The opposite is true for automobile demand. If price increases, consumers initially defer buying new cars; thus annual quantity demanded falls sharply. </a:t>
            </a:r>
          </a:p>
          <a:p>
            <a:pPr>
              <a:spcBef>
                <a:spcPts val="388"/>
              </a:spcBef>
              <a:spcAft>
                <a:spcPts val="388"/>
              </a:spcAft>
            </a:pPr>
            <a:r>
              <a:rPr lang="en-US" sz="1600" dirty="0">
                <a:latin typeface="Arial" pitchFamily="34" charset="0"/>
              </a:rPr>
              <a:t>In the longer run, however, old cars wear out and must be replaced; thus annual quantity demanded picks up. Demand, therefore, is less elastic in the long run than in the short run.</a:t>
            </a:r>
          </a:p>
        </p:txBody>
      </p:sp>
      <p:sp>
        <p:nvSpPr>
          <p:cNvPr id="14" name="Rectangle 52"/>
          <p:cNvSpPr txBox="1">
            <a:spLocks noChangeArrowheads="1"/>
          </p:cNvSpPr>
          <p:nvPr/>
        </p:nvSpPr>
        <p:spPr bwMode="auto">
          <a:xfrm>
            <a:off x="436563" y="685800"/>
            <a:ext cx="3581400" cy="358775"/>
          </a:xfrm>
          <a:prstGeom prst="rect">
            <a:avLst/>
          </a:prstGeom>
          <a:noFill/>
          <a:ln w="9525">
            <a:noFill/>
            <a:miter lim="800000"/>
            <a:headEnd/>
            <a:tailEnd/>
          </a:ln>
        </p:spPr>
        <p:txBody>
          <a:bodyPr/>
          <a:lstStyle/>
          <a:p>
            <a:pPr marL="342900" indent="-342900">
              <a:spcBef>
                <a:spcPct val="20000"/>
              </a:spcBef>
              <a:defRPr/>
            </a:pPr>
            <a:r>
              <a:rPr lang="en-US" b="1" kern="0" dirty="0">
                <a:solidFill>
                  <a:srgbClr val="2A5CAA"/>
                </a:solidFill>
                <a:latin typeface="+mn-lt"/>
                <a:cs typeface="+mn-cs"/>
              </a:rPr>
              <a:t>DEMAND AND DURABILITY</a:t>
            </a:r>
          </a:p>
        </p:txBody>
      </p:sp>
      <p:pic>
        <p:nvPicPr>
          <p:cNvPr id="65538" name="Picture 2" descr="C:\Documents and Settings\Kyle M. Thiel\Desktop\Pindyck_7e\ppts\aparna_ppts\aparna_ppts\ch02\fig2.13\fig2.13b\fig2.13b_03.g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219575" y="1485900"/>
            <a:ext cx="4924425" cy="445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5539" name="Picture 3" descr="C:\Documents and Settings\Kyle M. Thiel\Desktop\Pindyck_7e\ppts\aparna_ppts\aparna_ppts\ch02\fig2.13\fig2.13b\fig2.13b_01.gif"/>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219575" y="1485900"/>
            <a:ext cx="4924425" cy="445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5540" name="Picture 4" descr="C:\Documents and Settings\Kyle M. Thiel\Desktop\Pindyck_7e\ppts\aparna_ppts\aparna_ppts\ch02\fig2.13\fig2.13b\fig2.13b_02.gif"/>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219575" y="1485900"/>
            <a:ext cx="4924425" cy="445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6" name="Group 25"/>
          <p:cNvGrpSpPr>
            <a:grpSpLocks/>
          </p:cNvGrpSpPr>
          <p:nvPr/>
        </p:nvGrpSpPr>
        <p:grpSpPr bwMode="auto">
          <a:xfrm>
            <a:off x="3968750" y="1524000"/>
            <a:ext cx="155575" cy="4386263"/>
            <a:chOff x="3574256" y="2209800"/>
            <a:chExt cx="152400" cy="4114800"/>
          </a:xfrm>
        </p:grpSpPr>
        <p:cxnSp>
          <p:nvCxnSpPr>
            <p:cNvPr id="32786" name="Straight Connector 19"/>
            <p:cNvCxnSpPr>
              <a:cxnSpLocks noChangeShapeType="1"/>
            </p:cNvCxnSpPr>
            <p:nvPr/>
          </p:nvCxnSpPr>
          <p:spPr bwMode="auto">
            <a:xfrm flipV="1">
              <a:off x="3648075" y="2209800"/>
              <a:ext cx="0" cy="411480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cxnSp>
          <p:nvCxnSpPr>
            <p:cNvPr id="32787" name="Straight Connector 21"/>
            <p:cNvCxnSpPr>
              <a:cxnSpLocks noChangeShapeType="1"/>
            </p:cNvCxnSpPr>
            <p:nvPr/>
          </p:nvCxnSpPr>
          <p:spPr bwMode="auto">
            <a:xfrm rot="-5400000">
              <a:off x="3650456" y="2133600"/>
              <a:ext cx="0" cy="15240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grpSp>
      <p:grpSp>
        <p:nvGrpSpPr>
          <p:cNvPr id="29" name="Group 28"/>
          <p:cNvGrpSpPr>
            <a:grpSpLocks/>
          </p:cNvGrpSpPr>
          <p:nvPr/>
        </p:nvGrpSpPr>
        <p:grpSpPr bwMode="auto">
          <a:xfrm>
            <a:off x="457200" y="5715000"/>
            <a:ext cx="3570288" cy="160338"/>
            <a:chOff x="457199" y="5791200"/>
            <a:chExt cx="3193257" cy="152400"/>
          </a:xfrm>
        </p:grpSpPr>
        <p:cxnSp>
          <p:nvCxnSpPr>
            <p:cNvPr id="32784" name="Straight Connector 22"/>
            <p:cNvCxnSpPr>
              <a:cxnSpLocks noChangeShapeType="1"/>
            </p:cNvCxnSpPr>
            <p:nvPr/>
          </p:nvCxnSpPr>
          <p:spPr bwMode="auto">
            <a:xfrm flipH="1">
              <a:off x="457200" y="5869781"/>
              <a:ext cx="3193256" cy="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cxnSp>
          <p:nvCxnSpPr>
            <p:cNvPr id="32785" name="Straight Connector 23"/>
            <p:cNvCxnSpPr>
              <a:cxnSpLocks noChangeShapeType="1"/>
            </p:cNvCxnSpPr>
            <p:nvPr/>
          </p:nvCxnSpPr>
          <p:spPr bwMode="auto">
            <a:xfrm rot="10800000">
              <a:off x="457199" y="5791200"/>
              <a:ext cx="0" cy="15240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grpSp>
      <p:grpSp>
        <p:nvGrpSpPr>
          <p:cNvPr id="32" name="Group 31"/>
          <p:cNvGrpSpPr>
            <a:grpSpLocks/>
          </p:cNvGrpSpPr>
          <p:nvPr/>
        </p:nvGrpSpPr>
        <p:grpSpPr bwMode="auto">
          <a:xfrm>
            <a:off x="4046538" y="5802313"/>
            <a:ext cx="4411662" cy="217487"/>
            <a:chOff x="3657600" y="1678781"/>
            <a:chExt cx="4800600" cy="152400"/>
          </a:xfrm>
        </p:grpSpPr>
        <p:cxnSp>
          <p:nvCxnSpPr>
            <p:cNvPr id="32782" name="Straight Connector 17"/>
            <p:cNvCxnSpPr>
              <a:cxnSpLocks noChangeShapeType="1"/>
            </p:cNvCxnSpPr>
            <p:nvPr/>
          </p:nvCxnSpPr>
          <p:spPr bwMode="auto">
            <a:xfrm>
              <a:off x="3657600" y="1752600"/>
              <a:ext cx="4800600" cy="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cxnSp>
          <p:nvCxnSpPr>
            <p:cNvPr id="32783" name="Straight Connector 18"/>
            <p:cNvCxnSpPr>
              <a:cxnSpLocks noChangeShapeType="1"/>
            </p:cNvCxnSpPr>
            <p:nvPr/>
          </p:nvCxnSpPr>
          <p:spPr bwMode="auto">
            <a:xfrm>
              <a:off x="8458200" y="1678781"/>
              <a:ext cx="0" cy="15240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grpSp>
      <p:pic>
        <p:nvPicPr>
          <p:cNvPr id="20" name="Picture 1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832393" y="0"/>
            <a:ext cx="1311607" cy="10789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2772"/>
                                        </p:tgtEl>
                                        <p:attrNameLst>
                                          <p:attrName>style.visibility</p:attrName>
                                        </p:attrNameLst>
                                      </p:cBhvr>
                                      <p:to>
                                        <p:strVal val="visible"/>
                                      </p:to>
                                    </p:set>
                                    <p:animEffect transition="in" filter="wipe(left)">
                                      <p:cBhvr>
                                        <p:cTn id="11" dur="500"/>
                                        <p:tgtEl>
                                          <p:spTgt spid="3277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par>
                          <p:cTn id="16" fill="hold" nodeType="afterGroup">
                            <p:stCondLst>
                              <p:cond delay="1500"/>
                            </p:stCondLst>
                            <p:childTnLst>
                              <p:par>
                                <p:cTn id="17" presetID="22" presetClass="entr" presetSubtype="4"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par>
                                <p:cTn id="20" presetID="22" presetClass="entr" presetSubtype="8"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childTnLst>
                          </p:cTn>
                        </p:par>
                        <p:par>
                          <p:cTn id="23" fill="hold" nodeType="afterGroup">
                            <p:stCondLst>
                              <p:cond delay="2000"/>
                            </p:stCondLst>
                            <p:childTnLst>
                              <p:par>
                                <p:cTn id="24" presetID="22" presetClass="entr" presetSubtype="4" fill="hold" nodeType="afterEffect">
                                  <p:stCondLst>
                                    <p:cond delay="0"/>
                                  </p:stCondLst>
                                  <p:childTnLst>
                                    <p:set>
                                      <p:cBhvr>
                                        <p:cTn id="25" dur="1" fill="hold">
                                          <p:stCondLst>
                                            <p:cond delay="0"/>
                                          </p:stCondLst>
                                        </p:cTn>
                                        <p:tgtEl>
                                          <p:spTgt spid="65539"/>
                                        </p:tgtEl>
                                        <p:attrNameLst>
                                          <p:attrName>style.visibility</p:attrName>
                                        </p:attrNameLst>
                                      </p:cBhvr>
                                      <p:to>
                                        <p:strVal val="visible"/>
                                      </p:to>
                                    </p:set>
                                    <p:animEffect transition="in" filter="wipe(down)">
                                      <p:cBhvr>
                                        <p:cTn id="26" dur="500"/>
                                        <p:tgtEl>
                                          <p:spTgt spid="65539"/>
                                        </p:tgtEl>
                                      </p:cBhvr>
                                    </p:animEffect>
                                  </p:childTnLst>
                                </p:cTn>
                              </p:par>
                            </p:childTnLst>
                          </p:cTn>
                        </p:par>
                        <p:par>
                          <p:cTn id="27" fill="hold" nodeType="afterGroup">
                            <p:stCondLst>
                              <p:cond delay="2500"/>
                            </p:stCondLst>
                            <p:childTnLst>
                              <p:par>
                                <p:cTn id="28" presetID="22" presetClass="entr" presetSubtype="8" fill="hold" nodeType="afterEffect">
                                  <p:stCondLst>
                                    <p:cond delay="0"/>
                                  </p:stCondLst>
                                  <p:childTnLst>
                                    <p:set>
                                      <p:cBhvr>
                                        <p:cTn id="29" dur="1" fill="hold">
                                          <p:stCondLst>
                                            <p:cond delay="0"/>
                                          </p:stCondLst>
                                        </p:cTn>
                                        <p:tgtEl>
                                          <p:spTgt spid="65540"/>
                                        </p:tgtEl>
                                        <p:attrNameLst>
                                          <p:attrName>style.visibility</p:attrName>
                                        </p:attrNameLst>
                                      </p:cBhvr>
                                      <p:to>
                                        <p:strVal val="visible"/>
                                      </p:to>
                                    </p:set>
                                    <p:animEffect transition="in" filter="wipe(left)">
                                      <p:cBhvr>
                                        <p:cTn id="30" dur="1000"/>
                                        <p:tgtEl>
                                          <p:spTgt spid="65540"/>
                                        </p:tgtEl>
                                      </p:cBhvr>
                                    </p:animEffect>
                                  </p:childTnLst>
                                </p:cTn>
                              </p:par>
                            </p:childTnLst>
                          </p:cTn>
                        </p:par>
                        <p:par>
                          <p:cTn id="31" fill="hold" nodeType="afterGroup">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wipe(left)">
                                      <p:cBhvr>
                                        <p:cTn id="34" dur="500"/>
                                        <p:tgtEl>
                                          <p:spTgt spid="11">
                                            <p:txEl>
                                              <p:pRg st="0" end="0"/>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nodeType="clickEffect">
                                  <p:stCondLst>
                                    <p:cond delay="0"/>
                                  </p:stCondLst>
                                  <p:childTnLst>
                                    <p:set>
                                      <p:cBhvr>
                                        <p:cTn id="38" dur="1" fill="hold">
                                          <p:stCondLst>
                                            <p:cond delay="0"/>
                                          </p:stCondLst>
                                        </p:cTn>
                                        <p:tgtEl>
                                          <p:spTgt spid="65538"/>
                                        </p:tgtEl>
                                        <p:attrNameLst>
                                          <p:attrName>style.visibility</p:attrName>
                                        </p:attrNameLst>
                                      </p:cBhvr>
                                      <p:to>
                                        <p:strVal val="visible"/>
                                      </p:to>
                                    </p:set>
                                    <p:animEffect transition="in" filter="wipe(left)">
                                      <p:cBhvr>
                                        <p:cTn id="39" dur="1000"/>
                                        <p:tgtEl>
                                          <p:spTgt spid="65538"/>
                                        </p:tgtEl>
                                      </p:cBhvr>
                                    </p:animEffect>
                                  </p:childTnLst>
                                </p:cTn>
                              </p:par>
                            </p:childTnLst>
                          </p:cTn>
                        </p:par>
                        <p:par>
                          <p:cTn id="40" fill="hold" nodeType="afterGroup">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11">
                                            <p:txEl>
                                              <p:pRg st="1" end="1"/>
                                            </p:txEl>
                                          </p:spTgt>
                                        </p:tgtEl>
                                        <p:attrNameLst>
                                          <p:attrName>style.visibility</p:attrName>
                                        </p:attrNameLst>
                                      </p:cBhvr>
                                      <p:to>
                                        <p:strVal val="visible"/>
                                      </p:to>
                                    </p:set>
                                    <p:animEffect transition="in" filter="wipe(left)">
                                      <p:cBhvr>
                                        <p:cTn id="43" dur="500"/>
                                        <p:tgtEl>
                                          <p:spTgt spid="11">
                                            <p:txEl>
                                              <p:pRg st="1" end="1"/>
                                            </p:txEl>
                                          </p:spTgt>
                                        </p:tgtEl>
                                      </p:cBhvr>
                                    </p:animEffect>
                                  </p:childTnLst>
                                </p:cTn>
                              </p:par>
                            </p:childTnLst>
                          </p:cTn>
                        </p:par>
                        <p:par>
                          <p:cTn id="44" fill="hold" nodeType="afterGroup">
                            <p:stCondLst>
                              <p:cond delay="1500"/>
                            </p:stCondLst>
                            <p:childTnLst>
                              <p:par>
                                <p:cTn id="45" presetID="22" presetClass="entr" presetSubtype="2" fill="hold"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right)">
                                      <p:cBhvr>
                                        <p:cTn id="4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2772" grpId="0"/>
      <p:bldP spid="11" grpId="0" build="p"/>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a:spLocks noChangeArrowheads="1"/>
          </p:cNvSpPr>
          <p:nvPr/>
        </p:nvSpPr>
        <p:spPr bwMode="auto">
          <a:xfrm>
            <a:off x="457199" y="685800"/>
            <a:ext cx="8207375" cy="33547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Palatino" pitchFamily="2" charset="0"/>
              </a:defRPr>
            </a:lvl1pPr>
            <a:lvl2pPr marL="742950" indent="-285750" eaLnBrk="0" hangingPunct="0">
              <a:defRPr>
                <a:solidFill>
                  <a:schemeClr val="tx1"/>
                </a:solidFill>
                <a:latin typeface="Palatino" pitchFamily="2" charset="0"/>
              </a:defRPr>
            </a:lvl2pPr>
            <a:lvl3pPr marL="1143000" indent="-228600" eaLnBrk="0" hangingPunct="0">
              <a:defRPr>
                <a:solidFill>
                  <a:schemeClr val="tx1"/>
                </a:solidFill>
                <a:latin typeface="Palatino" pitchFamily="2" charset="0"/>
              </a:defRPr>
            </a:lvl3pPr>
            <a:lvl4pPr marL="1600200" indent="-228600" eaLnBrk="0" hangingPunct="0">
              <a:defRPr>
                <a:solidFill>
                  <a:schemeClr val="tx1"/>
                </a:solidFill>
                <a:latin typeface="Palatino" pitchFamily="2" charset="0"/>
              </a:defRPr>
            </a:lvl4pPr>
            <a:lvl5pPr marL="2057400" indent="-228600" eaLnBrk="0" hangingPunct="0">
              <a:defRPr>
                <a:solidFill>
                  <a:schemeClr val="tx1"/>
                </a:solidFill>
                <a:latin typeface="Palatino" pitchFamily="2" charset="0"/>
              </a:defRPr>
            </a:lvl5pPr>
            <a:lvl6pPr marL="2514600" indent="-228600" eaLnBrk="0" fontAlgn="base" hangingPunct="0">
              <a:spcBef>
                <a:spcPct val="0"/>
              </a:spcBef>
              <a:spcAft>
                <a:spcPct val="0"/>
              </a:spcAft>
              <a:defRPr>
                <a:solidFill>
                  <a:schemeClr val="tx1"/>
                </a:solidFill>
                <a:latin typeface="Palatino" pitchFamily="2" charset="0"/>
              </a:defRPr>
            </a:lvl6pPr>
            <a:lvl7pPr marL="2971800" indent="-228600" eaLnBrk="0" fontAlgn="base" hangingPunct="0">
              <a:spcBef>
                <a:spcPct val="0"/>
              </a:spcBef>
              <a:spcAft>
                <a:spcPct val="0"/>
              </a:spcAft>
              <a:defRPr>
                <a:solidFill>
                  <a:schemeClr val="tx1"/>
                </a:solidFill>
                <a:latin typeface="Palatino" pitchFamily="2" charset="0"/>
              </a:defRPr>
            </a:lvl7pPr>
            <a:lvl8pPr marL="3429000" indent="-228600" eaLnBrk="0" fontAlgn="base" hangingPunct="0">
              <a:spcBef>
                <a:spcPct val="0"/>
              </a:spcBef>
              <a:spcAft>
                <a:spcPct val="0"/>
              </a:spcAft>
              <a:defRPr>
                <a:solidFill>
                  <a:schemeClr val="tx1"/>
                </a:solidFill>
                <a:latin typeface="Palatino" pitchFamily="2" charset="0"/>
              </a:defRPr>
            </a:lvl8pPr>
            <a:lvl9pPr marL="3886200" indent="-228600" eaLnBrk="0" fontAlgn="base" hangingPunct="0">
              <a:spcBef>
                <a:spcPct val="0"/>
              </a:spcBef>
              <a:spcAft>
                <a:spcPct val="0"/>
              </a:spcAft>
              <a:defRPr>
                <a:solidFill>
                  <a:schemeClr val="tx1"/>
                </a:solidFill>
                <a:latin typeface="Palatino" pitchFamily="2" charset="0"/>
              </a:defRPr>
            </a:lvl9pPr>
          </a:lstStyle>
          <a:p>
            <a:pPr eaLnBrk="1" hangingPunct="1">
              <a:defRPr/>
            </a:pPr>
            <a:r>
              <a:rPr lang="en-US" b="1" kern="0" dirty="0" smtClean="0">
                <a:solidFill>
                  <a:srgbClr val="2A5CAA"/>
                </a:solidFill>
                <a:latin typeface="+mn-lt"/>
                <a:cs typeface="+mn-cs"/>
              </a:rPr>
              <a:t>INCOME ELASTICITIES</a:t>
            </a:r>
          </a:p>
          <a:p>
            <a:pPr eaLnBrk="1" hangingPunct="1">
              <a:defRPr/>
            </a:pPr>
            <a:endParaRPr lang="en-US" sz="1600" b="1" kern="0" dirty="0" smtClean="0">
              <a:solidFill>
                <a:srgbClr val="2A5CAA"/>
              </a:solidFill>
              <a:latin typeface="+mn-lt"/>
              <a:cs typeface="+mn-cs"/>
            </a:endParaRPr>
          </a:p>
          <a:p>
            <a:pPr eaLnBrk="1" hangingPunct="1">
              <a:defRPr/>
            </a:pPr>
            <a:endParaRPr lang="en-US" sz="1600" b="1" kern="0" dirty="0">
              <a:solidFill>
                <a:srgbClr val="2A5CAA"/>
              </a:solidFill>
              <a:latin typeface="+mn-lt"/>
              <a:cs typeface="+mn-cs"/>
            </a:endParaRPr>
          </a:p>
          <a:p>
            <a:pPr eaLnBrk="1" hangingPunct="1">
              <a:defRPr/>
            </a:pPr>
            <a:r>
              <a:rPr lang="en-US" dirty="0" smtClean="0">
                <a:latin typeface="Arial" pitchFamily="34" charset="0"/>
                <a:cs typeface="+mn-cs"/>
              </a:rPr>
              <a:t>Income elasticities also differ from the short run to the long run.</a:t>
            </a:r>
          </a:p>
          <a:p>
            <a:pPr eaLnBrk="1" hangingPunct="1">
              <a:defRPr/>
            </a:pPr>
            <a:endParaRPr lang="en-US" dirty="0" smtClean="0">
              <a:latin typeface="Arial" pitchFamily="34" charset="0"/>
              <a:cs typeface="+mn-cs"/>
            </a:endParaRPr>
          </a:p>
          <a:p>
            <a:pPr eaLnBrk="1" hangingPunct="1">
              <a:defRPr/>
            </a:pPr>
            <a:endParaRPr lang="en-US" dirty="0" smtClean="0">
              <a:latin typeface="Arial" pitchFamily="34" charset="0"/>
              <a:cs typeface="+mn-cs"/>
            </a:endParaRPr>
          </a:p>
          <a:p>
            <a:pPr eaLnBrk="1" hangingPunct="1">
              <a:defRPr/>
            </a:pPr>
            <a:r>
              <a:rPr lang="en-US" dirty="0" smtClean="0">
                <a:latin typeface="Arial" pitchFamily="34" charset="0"/>
                <a:cs typeface="+mn-cs"/>
              </a:rPr>
              <a:t>For most goods and services—foods, beverages, fuel, entertainment, etc.— the income elasticity of demand is larger in the long run than in the short run.</a:t>
            </a:r>
          </a:p>
          <a:p>
            <a:pPr eaLnBrk="1" hangingPunct="1">
              <a:defRPr/>
            </a:pPr>
            <a:endParaRPr lang="en-US" dirty="0" smtClean="0">
              <a:latin typeface="Arial" pitchFamily="34" charset="0"/>
              <a:cs typeface="+mn-cs"/>
            </a:endParaRPr>
          </a:p>
          <a:p>
            <a:pPr eaLnBrk="1" hangingPunct="1">
              <a:defRPr/>
            </a:pPr>
            <a:endParaRPr lang="en-US" dirty="0" smtClean="0">
              <a:latin typeface="Arial" pitchFamily="34" charset="0"/>
              <a:cs typeface="+mn-cs"/>
            </a:endParaRPr>
          </a:p>
          <a:p>
            <a:pPr eaLnBrk="1" hangingPunct="1">
              <a:defRPr/>
            </a:pPr>
            <a:r>
              <a:rPr lang="en-US" dirty="0" smtClean="0">
                <a:latin typeface="Arial" pitchFamily="34" charset="0"/>
                <a:cs typeface="+mn-cs"/>
              </a:rPr>
              <a:t>For a durable good, the opposite is true. The short-run income elasticity of demand will be much larger than the long-run elasticity.</a:t>
            </a:r>
          </a:p>
        </p:txBody>
      </p:sp>
      <p:pic>
        <p:nvPicPr>
          <p:cNvPr id="5" name="Picture 1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832393" y="0"/>
            <a:ext cx="1311607" cy="10789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left)">
                                      <p:cBhvr>
                                        <p:cTn id="7" dur="500"/>
                                        <p:tgtEl>
                                          <p:spTgt spid="15">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
                                            <p:txEl>
                                              <p:pRg st="3" end="3"/>
                                            </p:txEl>
                                          </p:spTgt>
                                        </p:tgtEl>
                                        <p:attrNameLst>
                                          <p:attrName>style.visibility</p:attrName>
                                        </p:attrNameLst>
                                      </p:cBhvr>
                                      <p:to>
                                        <p:strVal val="visible"/>
                                      </p:to>
                                    </p:set>
                                    <p:animEffect transition="in" filter="wipe(left)">
                                      <p:cBhvr>
                                        <p:cTn id="11" dur="500"/>
                                        <p:tgtEl>
                                          <p:spTgt spid="15">
                                            <p:txEl>
                                              <p:pRg st="3" end="3"/>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5">
                                            <p:txEl>
                                              <p:pRg st="6" end="6"/>
                                            </p:txEl>
                                          </p:spTgt>
                                        </p:tgtEl>
                                        <p:attrNameLst>
                                          <p:attrName>style.visibility</p:attrName>
                                        </p:attrNameLst>
                                      </p:cBhvr>
                                      <p:to>
                                        <p:strVal val="visible"/>
                                      </p:to>
                                    </p:set>
                                    <p:animEffect transition="in" filter="wipe(left)">
                                      <p:cBhvr>
                                        <p:cTn id="16" dur="500"/>
                                        <p:tgtEl>
                                          <p:spTgt spid="15">
                                            <p:txEl>
                                              <p:pRg st="6" end="6"/>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5">
                                            <p:txEl>
                                              <p:pRg st="9" end="9"/>
                                            </p:txEl>
                                          </p:spTgt>
                                        </p:tgtEl>
                                        <p:attrNameLst>
                                          <p:attrName>style.visibility</p:attrName>
                                        </p:attrNameLst>
                                      </p:cBhvr>
                                      <p:to>
                                        <p:strVal val="visible"/>
                                      </p:to>
                                    </p:set>
                                    <p:animEffect transition="in" filter="wipe(left)">
                                      <p:cBhvr>
                                        <p:cTn id="21" dur="500"/>
                                        <p:tgtEl>
                                          <p:spTgt spid="1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Documents and Settings\Kyle M. Thiel\Desktop\pindyckDone\ch02\fig2.01\2.01_02.g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76675" y="2266950"/>
            <a:ext cx="5114925" cy="421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1" name="Picture 7" descr="C:\Documents and Settings\Kyle M. Thiel\Desktop\pindyckDone\ch02\fig2.01\2.01_05.gif"/>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876675" y="2266950"/>
            <a:ext cx="5114925" cy="421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0" name="Picture 6" descr="C:\Documents and Settings\Kyle M. Thiel\Desktop\pindyckDone\ch02\fig2.01\2.01_04.gif"/>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876675" y="2266950"/>
            <a:ext cx="5114925" cy="421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2" name="Picture 8" descr="C:\Documents and Settings\Kyle M. Thiel\Desktop\pindyckDone\ch02\fig2.01\2.01_06.gif"/>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876675" y="2266950"/>
            <a:ext cx="5114925" cy="421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7" name="Picture 3" descr="C:\Documents and Settings\Kyle M. Thiel\Desktop\pindyckDone\ch02\fig2.01\2.01_01.gif"/>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3876675" y="2266950"/>
            <a:ext cx="5114925" cy="421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9" name="Picture 5" descr="C:\Documents and Settings\Kyle M. Thiel\Desktop\pindyckDone\ch02\fig2.01\2.01_03.gif"/>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876675" y="2266950"/>
            <a:ext cx="5114925" cy="421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6" name="Picture 2" descr="C:\Documents and Settings\Kyle M. Thiel\Desktop\pindyckDone\ch02\fig2.01\2.01_07.gif"/>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3876675" y="2266950"/>
            <a:ext cx="5114925" cy="421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78612" name="Rectangle 52"/>
          <p:cNvSpPr>
            <a:spLocks noGrp="1" noChangeArrowheads="1"/>
          </p:cNvSpPr>
          <p:nvPr>
            <p:ph type="body" idx="4294967295"/>
          </p:nvPr>
        </p:nvSpPr>
        <p:spPr bwMode="auto">
          <a:xfrm>
            <a:off x="457200" y="685800"/>
            <a:ext cx="3581400" cy="51117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buFontTx/>
              <a:buNone/>
            </a:pPr>
            <a:r>
              <a:rPr lang="en-US" sz="2000" b="1" dirty="0" smtClean="0">
                <a:solidFill>
                  <a:srgbClr val="950057"/>
                </a:solidFill>
              </a:rPr>
              <a:t>The Supply Curve</a:t>
            </a:r>
          </a:p>
        </p:txBody>
      </p:sp>
      <p:sp>
        <p:nvSpPr>
          <p:cNvPr id="578613" name="Text Box 53"/>
          <p:cNvSpPr txBox="1">
            <a:spLocks noChangeArrowheads="1"/>
          </p:cNvSpPr>
          <p:nvPr/>
        </p:nvSpPr>
        <p:spPr bwMode="auto">
          <a:xfrm>
            <a:off x="442912" y="1106487"/>
            <a:ext cx="8243888"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31775" indent="-231775" eaLnBrk="0" hangingPunct="0">
              <a:defRPr>
                <a:solidFill>
                  <a:schemeClr val="tx1"/>
                </a:solidFill>
                <a:latin typeface="Palatino" pitchFamily="2" charset="0"/>
                <a:cs typeface="Arial" pitchFamily="34" charset="0"/>
              </a:defRPr>
            </a:lvl1pPr>
            <a:lvl2pPr marL="742950" indent="-285750" eaLnBrk="0" hangingPunct="0">
              <a:defRPr>
                <a:solidFill>
                  <a:schemeClr val="tx1"/>
                </a:solidFill>
                <a:latin typeface="Palatino" pitchFamily="2" charset="0"/>
                <a:cs typeface="Arial" pitchFamily="34" charset="0"/>
              </a:defRPr>
            </a:lvl2pPr>
            <a:lvl3pPr marL="1143000" indent="-228600" eaLnBrk="0" hangingPunct="0">
              <a:defRPr>
                <a:solidFill>
                  <a:schemeClr val="tx1"/>
                </a:solidFill>
                <a:latin typeface="Palatino" pitchFamily="2" charset="0"/>
                <a:cs typeface="Arial" pitchFamily="34" charset="0"/>
              </a:defRPr>
            </a:lvl3pPr>
            <a:lvl4pPr marL="1600200" indent="-228600" eaLnBrk="0" hangingPunct="0">
              <a:defRPr>
                <a:solidFill>
                  <a:schemeClr val="tx1"/>
                </a:solidFill>
                <a:latin typeface="Palatino" pitchFamily="2" charset="0"/>
                <a:cs typeface="Arial" pitchFamily="34" charset="0"/>
              </a:defRPr>
            </a:lvl4pPr>
            <a:lvl5pPr marL="2057400" indent="-228600" eaLnBrk="0" hangingPunct="0">
              <a:defRPr>
                <a:solidFill>
                  <a:schemeClr val="tx1"/>
                </a:solidFill>
                <a:latin typeface="Palatino" pitchFamily="2" charset="0"/>
                <a:cs typeface="Arial" pitchFamily="34" charset="0"/>
              </a:defRPr>
            </a:lvl5pPr>
            <a:lvl6pPr marL="2514600" indent="-228600" eaLnBrk="0" fontAlgn="base" hangingPunct="0">
              <a:spcBef>
                <a:spcPct val="0"/>
              </a:spcBef>
              <a:spcAft>
                <a:spcPct val="0"/>
              </a:spcAft>
              <a:defRPr>
                <a:solidFill>
                  <a:schemeClr val="tx1"/>
                </a:solidFill>
                <a:latin typeface="Palatino" pitchFamily="2" charset="0"/>
                <a:cs typeface="Arial" pitchFamily="34" charset="0"/>
              </a:defRPr>
            </a:lvl6pPr>
            <a:lvl7pPr marL="2971800" indent="-228600" eaLnBrk="0" fontAlgn="base" hangingPunct="0">
              <a:spcBef>
                <a:spcPct val="0"/>
              </a:spcBef>
              <a:spcAft>
                <a:spcPct val="0"/>
              </a:spcAft>
              <a:defRPr>
                <a:solidFill>
                  <a:schemeClr val="tx1"/>
                </a:solidFill>
                <a:latin typeface="Palatino" pitchFamily="2" charset="0"/>
                <a:cs typeface="Arial" pitchFamily="34" charset="0"/>
              </a:defRPr>
            </a:lvl7pPr>
            <a:lvl8pPr marL="3429000" indent="-228600" eaLnBrk="0" fontAlgn="base" hangingPunct="0">
              <a:spcBef>
                <a:spcPct val="0"/>
              </a:spcBef>
              <a:spcAft>
                <a:spcPct val="0"/>
              </a:spcAft>
              <a:defRPr>
                <a:solidFill>
                  <a:schemeClr val="tx1"/>
                </a:solidFill>
                <a:latin typeface="Palatino" pitchFamily="2" charset="0"/>
                <a:cs typeface="Arial" pitchFamily="34" charset="0"/>
              </a:defRPr>
            </a:lvl8pPr>
            <a:lvl9pPr marL="3886200" indent="-228600" eaLnBrk="0" fontAlgn="base" hangingPunct="0">
              <a:spcBef>
                <a:spcPct val="0"/>
              </a:spcBef>
              <a:spcAft>
                <a:spcPct val="0"/>
              </a:spcAft>
              <a:defRPr>
                <a:solidFill>
                  <a:schemeClr val="tx1"/>
                </a:solidFill>
                <a:latin typeface="Palatino" pitchFamily="2" charset="0"/>
                <a:cs typeface="Arial" pitchFamily="34" charset="0"/>
              </a:defRPr>
            </a:lvl9pPr>
          </a:lstStyle>
          <a:p>
            <a:pPr eaLnBrk="1" hangingPunct="1">
              <a:buClr>
                <a:schemeClr val="bg2"/>
              </a:buClr>
            </a:pPr>
            <a:r>
              <a:rPr lang="en-US" b="1" dirty="0">
                <a:solidFill>
                  <a:srgbClr val="939598"/>
                </a:solidFill>
              </a:rPr>
              <a:t>●</a:t>
            </a:r>
            <a:r>
              <a:rPr lang="en-US" b="1" dirty="0">
                <a:solidFill>
                  <a:srgbClr val="382344"/>
                </a:solidFill>
              </a:rPr>
              <a:t>	</a:t>
            </a:r>
            <a:r>
              <a:rPr lang="en-US" b="1" dirty="0">
                <a:solidFill>
                  <a:srgbClr val="382344"/>
                </a:solidFill>
                <a:latin typeface="Arial" pitchFamily="34" charset="0"/>
              </a:rPr>
              <a:t>supply curve    </a:t>
            </a:r>
            <a:r>
              <a:rPr lang="en-US" dirty="0">
                <a:solidFill>
                  <a:srgbClr val="2A5CAA"/>
                </a:solidFill>
                <a:latin typeface="Arial" pitchFamily="34" charset="0"/>
              </a:rPr>
              <a:t>Relationship between the quantity of a good that producers are willing to sell and the price of the good.</a:t>
            </a:r>
          </a:p>
        </p:txBody>
      </p:sp>
      <p:sp>
        <p:nvSpPr>
          <p:cNvPr id="16" name="Rectangle 5"/>
          <p:cNvSpPr>
            <a:spLocks noChangeArrowheads="1"/>
          </p:cNvSpPr>
          <p:nvPr/>
        </p:nvSpPr>
        <p:spPr bwMode="auto">
          <a:xfrm>
            <a:off x="533400" y="2133600"/>
            <a:ext cx="26670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nchor="ctr"/>
          <a:lstStyle/>
          <a:p>
            <a:pPr marL="342900" indent="-342900">
              <a:spcBef>
                <a:spcPct val="20000"/>
              </a:spcBef>
            </a:pPr>
            <a:r>
              <a:rPr lang="en-US" sz="1600" b="1" dirty="0">
                <a:latin typeface="Arial" pitchFamily="34" charset="0"/>
              </a:rPr>
              <a:t>THE SUPPLY CURVE</a:t>
            </a:r>
          </a:p>
        </p:txBody>
      </p:sp>
      <p:sp>
        <p:nvSpPr>
          <p:cNvPr id="17" name="Rectangle 4"/>
          <p:cNvSpPr>
            <a:spLocks noChangeArrowheads="1"/>
          </p:cNvSpPr>
          <p:nvPr/>
        </p:nvSpPr>
        <p:spPr bwMode="auto">
          <a:xfrm>
            <a:off x="476533" y="2438400"/>
            <a:ext cx="3154079" cy="41148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20000"/>
              </a:spcBef>
              <a:spcAft>
                <a:spcPts val="388"/>
              </a:spcAft>
            </a:pPr>
            <a:r>
              <a:rPr lang="en-US" sz="1600" dirty="0">
                <a:latin typeface="Arial" pitchFamily="34" charset="0"/>
              </a:rPr>
              <a:t>The supply curve, labeled </a:t>
            </a:r>
            <a:r>
              <a:rPr lang="en-US" sz="1600" i="1" dirty="0">
                <a:latin typeface="Arial" pitchFamily="34" charset="0"/>
              </a:rPr>
              <a:t>S</a:t>
            </a:r>
            <a:r>
              <a:rPr lang="en-US" sz="1600" dirty="0">
                <a:latin typeface="Arial" pitchFamily="34" charset="0"/>
              </a:rPr>
              <a:t> in the figure, shows how the quantity of a good offered for sale changes as the price of the good changes. The supply curve is upward sloping: The higher the price, the more firms are able and willing to produce and sell. </a:t>
            </a:r>
          </a:p>
          <a:p>
            <a:pPr>
              <a:spcBef>
                <a:spcPct val="20000"/>
              </a:spcBef>
              <a:spcAft>
                <a:spcPts val="388"/>
              </a:spcAft>
            </a:pPr>
            <a:r>
              <a:rPr lang="en-US" sz="1600" dirty="0">
                <a:latin typeface="Arial" pitchFamily="34" charset="0"/>
              </a:rPr>
              <a:t>If production costs fall, firms can produce the same quantity at a lower price or a larger quantity at the same price. The supply curve then shifts to the right (from </a:t>
            </a:r>
            <a:r>
              <a:rPr lang="en-US" sz="1600" i="1" dirty="0">
                <a:latin typeface="Arial" pitchFamily="34" charset="0"/>
              </a:rPr>
              <a:t>S</a:t>
            </a:r>
            <a:r>
              <a:rPr lang="en-US" sz="1600" dirty="0">
                <a:latin typeface="Arial" pitchFamily="34" charset="0"/>
              </a:rPr>
              <a:t> to </a:t>
            </a:r>
            <a:r>
              <a:rPr lang="en-US" sz="1600" i="1" dirty="0">
                <a:latin typeface="Arial" pitchFamily="34" charset="0"/>
              </a:rPr>
              <a:t>S′</a:t>
            </a:r>
            <a:r>
              <a:rPr lang="en-US" sz="1600" dirty="0">
                <a:latin typeface="Arial" pitchFamily="34" charset="0"/>
              </a:rPr>
              <a:t>).</a:t>
            </a:r>
          </a:p>
        </p:txBody>
      </p:sp>
      <p:sp>
        <p:nvSpPr>
          <p:cNvPr id="18" name="Rectangle 10"/>
          <p:cNvSpPr>
            <a:spLocks noChangeArrowheads="1"/>
          </p:cNvSpPr>
          <p:nvPr/>
        </p:nvSpPr>
        <p:spPr bwMode="auto">
          <a:xfrm>
            <a:off x="533400" y="1828800"/>
            <a:ext cx="13239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nchor="ctr"/>
          <a:lstStyle/>
          <a:p>
            <a:pPr marL="342900" indent="-342900">
              <a:spcBef>
                <a:spcPct val="20000"/>
              </a:spcBef>
            </a:pPr>
            <a:r>
              <a:rPr lang="en-US" sz="2000" b="1" dirty="0">
                <a:solidFill>
                  <a:srgbClr val="ED1B2F"/>
                </a:solidFill>
                <a:latin typeface="Arial" pitchFamily="34" charset="0"/>
              </a:rPr>
              <a:t>F</a:t>
            </a:r>
            <a:r>
              <a:rPr lang="en-US" sz="1600" b="1" dirty="0">
                <a:solidFill>
                  <a:srgbClr val="ED1B2F"/>
                </a:solidFill>
                <a:latin typeface="Arial" pitchFamily="34" charset="0"/>
              </a:rPr>
              <a:t>IGURE </a:t>
            </a:r>
            <a:r>
              <a:rPr lang="en-US" sz="2000" b="1" dirty="0">
                <a:solidFill>
                  <a:srgbClr val="ED1B2F"/>
                </a:solidFill>
                <a:latin typeface="Arial" pitchFamily="34" charset="0"/>
              </a:rPr>
              <a:t>2.1</a:t>
            </a:r>
          </a:p>
        </p:txBody>
      </p:sp>
      <p:sp>
        <p:nvSpPr>
          <p:cNvPr id="20" name="Rectangle 4"/>
          <p:cNvSpPr txBox="1">
            <a:spLocks noChangeArrowheads="1"/>
          </p:cNvSpPr>
          <p:nvPr/>
        </p:nvSpPr>
        <p:spPr bwMode="auto">
          <a:xfrm>
            <a:off x="1371600" y="198438"/>
            <a:ext cx="7315200" cy="487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419100" indent="-419100" eaLnBrk="0" hangingPunct="0">
              <a:defRPr>
                <a:solidFill>
                  <a:schemeClr val="tx1"/>
                </a:solidFill>
                <a:latin typeface="Palatino" pitchFamily="2" charset="0"/>
                <a:cs typeface="Arial" pitchFamily="34" charset="0"/>
              </a:defRPr>
            </a:lvl1pPr>
            <a:lvl2pPr marL="742950" indent="-285750" eaLnBrk="0" hangingPunct="0">
              <a:defRPr>
                <a:solidFill>
                  <a:schemeClr val="tx1"/>
                </a:solidFill>
                <a:latin typeface="Palatino" pitchFamily="2" charset="0"/>
                <a:cs typeface="Arial" pitchFamily="34" charset="0"/>
              </a:defRPr>
            </a:lvl2pPr>
            <a:lvl3pPr marL="1143000" indent="-228600" eaLnBrk="0" hangingPunct="0">
              <a:defRPr>
                <a:solidFill>
                  <a:schemeClr val="tx1"/>
                </a:solidFill>
                <a:latin typeface="Palatino" pitchFamily="2" charset="0"/>
                <a:cs typeface="Arial" pitchFamily="34" charset="0"/>
              </a:defRPr>
            </a:lvl3pPr>
            <a:lvl4pPr marL="1600200" indent="-228600" eaLnBrk="0" hangingPunct="0">
              <a:defRPr>
                <a:solidFill>
                  <a:schemeClr val="tx1"/>
                </a:solidFill>
                <a:latin typeface="Palatino" pitchFamily="2" charset="0"/>
                <a:cs typeface="Arial" pitchFamily="34" charset="0"/>
              </a:defRPr>
            </a:lvl4pPr>
            <a:lvl5pPr marL="2057400" indent="-228600" eaLnBrk="0" hangingPunct="0">
              <a:defRPr>
                <a:solidFill>
                  <a:schemeClr val="tx1"/>
                </a:solidFill>
                <a:latin typeface="Palatino" pitchFamily="2" charset="0"/>
                <a:cs typeface="Arial" pitchFamily="34" charset="0"/>
              </a:defRPr>
            </a:lvl5pPr>
            <a:lvl6pPr marL="2514600" indent="-228600" eaLnBrk="0" fontAlgn="base" hangingPunct="0">
              <a:spcBef>
                <a:spcPct val="0"/>
              </a:spcBef>
              <a:spcAft>
                <a:spcPct val="0"/>
              </a:spcAft>
              <a:defRPr>
                <a:solidFill>
                  <a:schemeClr val="tx1"/>
                </a:solidFill>
                <a:latin typeface="Palatino" pitchFamily="2" charset="0"/>
                <a:cs typeface="Arial" pitchFamily="34" charset="0"/>
              </a:defRPr>
            </a:lvl6pPr>
            <a:lvl7pPr marL="2971800" indent="-228600" eaLnBrk="0" fontAlgn="base" hangingPunct="0">
              <a:spcBef>
                <a:spcPct val="0"/>
              </a:spcBef>
              <a:spcAft>
                <a:spcPct val="0"/>
              </a:spcAft>
              <a:defRPr>
                <a:solidFill>
                  <a:schemeClr val="tx1"/>
                </a:solidFill>
                <a:latin typeface="Palatino" pitchFamily="2" charset="0"/>
                <a:cs typeface="Arial" pitchFamily="34" charset="0"/>
              </a:defRPr>
            </a:lvl7pPr>
            <a:lvl8pPr marL="3429000" indent="-228600" eaLnBrk="0" fontAlgn="base" hangingPunct="0">
              <a:spcBef>
                <a:spcPct val="0"/>
              </a:spcBef>
              <a:spcAft>
                <a:spcPct val="0"/>
              </a:spcAft>
              <a:defRPr>
                <a:solidFill>
                  <a:schemeClr val="tx1"/>
                </a:solidFill>
                <a:latin typeface="Palatino" pitchFamily="2" charset="0"/>
                <a:cs typeface="Arial" pitchFamily="34" charset="0"/>
              </a:defRPr>
            </a:lvl8pPr>
            <a:lvl9pPr marL="3886200" indent="-228600" eaLnBrk="0" fontAlgn="base" hangingPunct="0">
              <a:spcBef>
                <a:spcPct val="0"/>
              </a:spcBef>
              <a:spcAft>
                <a:spcPct val="0"/>
              </a:spcAft>
              <a:defRPr>
                <a:solidFill>
                  <a:schemeClr val="tx1"/>
                </a:solidFill>
                <a:latin typeface="Palatino" pitchFamily="2" charset="0"/>
                <a:cs typeface="Arial" pitchFamily="34" charset="0"/>
              </a:defRPr>
            </a:lvl9pPr>
          </a:lstStyle>
          <a:p>
            <a:pPr eaLnBrk="1" hangingPunct="1"/>
            <a:r>
              <a:rPr lang="en-US" sz="2800" b="1" dirty="0">
                <a:solidFill>
                  <a:srgbClr val="008FD0"/>
                </a:solidFill>
                <a:latin typeface="Arial" pitchFamily="34" charset="0"/>
              </a:rPr>
              <a:t>Supply and Demand</a:t>
            </a:r>
          </a:p>
        </p:txBody>
      </p:sp>
      <p:sp>
        <p:nvSpPr>
          <p:cNvPr id="21" name="Rectangle 6"/>
          <p:cNvSpPr>
            <a:spLocks noChangeArrowheads="1"/>
          </p:cNvSpPr>
          <p:nvPr/>
        </p:nvSpPr>
        <p:spPr bwMode="auto">
          <a:xfrm>
            <a:off x="457200" y="198438"/>
            <a:ext cx="838200" cy="487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r>
              <a:rPr lang="en-US" sz="2800" b="1" dirty="0">
                <a:solidFill>
                  <a:srgbClr val="008FD0"/>
                </a:solidFill>
                <a:latin typeface="Arial" pitchFamily="34" charset="0"/>
              </a:rPr>
              <a:t>2.1</a:t>
            </a:r>
          </a:p>
        </p:txBody>
      </p:sp>
      <p:grpSp>
        <p:nvGrpSpPr>
          <p:cNvPr id="22" name="Group 21"/>
          <p:cNvGrpSpPr>
            <a:grpSpLocks/>
          </p:cNvGrpSpPr>
          <p:nvPr/>
        </p:nvGrpSpPr>
        <p:grpSpPr bwMode="auto">
          <a:xfrm>
            <a:off x="3630613" y="6381750"/>
            <a:ext cx="5181600" cy="171450"/>
            <a:chOff x="3657600" y="1678781"/>
            <a:chExt cx="4800600" cy="152400"/>
          </a:xfrm>
        </p:grpSpPr>
        <p:cxnSp>
          <p:nvCxnSpPr>
            <p:cNvPr id="5144" name="Straight Connector 17"/>
            <p:cNvCxnSpPr>
              <a:cxnSpLocks noChangeShapeType="1"/>
            </p:cNvCxnSpPr>
            <p:nvPr/>
          </p:nvCxnSpPr>
          <p:spPr bwMode="auto">
            <a:xfrm>
              <a:off x="3657600" y="1752600"/>
              <a:ext cx="4800600" cy="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cxnSp>
          <p:nvCxnSpPr>
            <p:cNvPr id="5145" name="Straight Connector 18"/>
            <p:cNvCxnSpPr>
              <a:cxnSpLocks noChangeShapeType="1"/>
            </p:cNvCxnSpPr>
            <p:nvPr/>
          </p:nvCxnSpPr>
          <p:spPr bwMode="auto">
            <a:xfrm>
              <a:off x="8458200" y="1678781"/>
              <a:ext cx="0" cy="15240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grpSp>
      <p:grpSp>
        <p:nvGrpSpPr>
          <p:cNvPr id="25" name="Group 24"/>
          <p:cNvGrpSpPr>
            <a:grpSpLocks/>
          </p:cNvGrpSpPr>
          <p:nvPr/>
        </p:nvGrpSpPr>
        <p:grpSpPr bwMode="auto">
          <a:xfrm>
            <a:off x="3573463" y="1962150"/>
            <a:ext cx="152400" cy="4495800"/>
            <a:chOff x="3574256" y="2209800"/>
            <a:chExt cx="152400" cy="4114800"/>
          </a:xfrm>
        </p:grpSpPr>
        <p:cxnSp>
          <p:nvCxnSpPr>
            <p:cNvPr id="5142" name="Straight Connector 19"/>
            <p:cNvCxnSpPr>
              <a:cxnSpLocks noChangeShapeType="1"/>
            </p:cNvCxnSpPr>
            <p:nvPr/>
          </p:nvCxnSpPr>
          <p:spPr bwMode="auto">
            <a:xfrm flipV="1">
              <a:off x="3648075" y="2209800"/>
              <a:ext cx="0" cy="411480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cxnSp>
          <p:nvCxnSpPr>
            <p:cNvPr id="5143" name="Straight Connector 21"/>
            <p:cNvCxnSpPr>
              <a:cxnSpLocks noChangeShapeType="1"/>
            </p:cNvCxnSpPr>
            <p:nvPr/>
          </p:nvCxnSpPr>
          <p:spPr bwMode="auto">
            <a:xfrm rot="-5400000">
              <a:off x="3650456" y="2133600"/>
              <a:ext cx="0" cy="15240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grpSp>
      <p:grpSp>
        <p:nvGrpSpPr>
          <p:cNvPr id="28" name="Group 27"/>
          <p:cNvGrpSpPr>
            <a:grpSpLocks/>
          </p:cNvGrpSpPr>
          <p:nvPr/>
        </p:nvGrpSpPr>
        <p:grpSpPr bwMode="auto">
          <a:xfrm>
            <a:off x="442913" y="6324600"/>
            <a:ext cx="3189287" cy="152400"/>
            <a:chOff x="457199" y="5791200"/>
            <a:chExt cx="3193257" cy="152400"/>
          </a:xfrm>
        </p:grpSpPr>
        <p:cxnSp>
          <p:nvCxnSpPr>
            <p:cNvPr id="5140" name="Straight Connector 22"/>
            <p:cNvCxnSpPr>
              <a:cxnSpLocks noChangeShapeType="1"/>
            </p:cNvCxnSpPr>
            <p:nvPr/>
          </p:nvCxnSpPr>
          <p:spPr bwMode="auto">
            <a:xfrm flipH="1">
              <a:off x="457200" y="5869781"/>
              <a:ext cx="3193256" cy="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cxnSp>
          <p:nvCxnSpPr>
            <p:cNvPr id="5141" name="Straight Connector 23"/>
            <p:cNvCxnSpPr>
              <a:cxnSpLocks noChangeShapeType="1"/>
            </p:cNvCxnSpPr>
            <p:nvPr/>
          </p:nvCxnSpPr>
          <p:spPr bwMode="auto">
            <a:xfrm rot="10800000">
              <a:off x="457199" y="5791200"/>
              <a:ext cx="0" cy="15240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grpSp>
      <p:pic>
        <p:nvPicPr>
          <p:cNvPr id="26" name="Picture 12"/>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7832393" y="0"/>
            <a:ext cx="1311607" cy="10789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2" name="Rectangle 1"/>
          <p:cNvSpPr/>
          <p:nvPr/>
        </p:nvSpPr>
        <p:spPr>
          <a:xfrm>
            <a:off x="5820026" y="1676400"/>
            <a:ext cx="1228221" cy="646331"/>
          </a:xfrm>
          <a:prstGeom prst="rect">
            <a:avLst/>
          </a:prstGeom>
        </p:spPr>
        <p:txBody>
          <a:bodyPr wrap="none">
            <a:spAutoFit/>
          </a:bodyPr>
          <a:lstStyle/>
          <a:p>
            <a:pPr algn="ctr">
              <a:lnSpc>
                <a:spcPct val="200000"/>
              </a:lnSpc>
            </a:pPr>
            <a:r>
              <a:rPr lang="en-US" i="1" dirty="0">
                <a:latin typeface="Times New Roman" pitchFamily="18" charset="0"/>
                <a:cs typeface="Times New Roman" pitchFamily="18" charset="0"/>
              </a:rPr>
              <a:t>Q</a:t>
            </a:r>
            <a:r>
              <a:rPr lang="en-US" baseline="-25000" dirty="0">
                <a:latin typeface="Times New Roman" pitchFamily="18" charset="0"/>
                <a:cs typeface="Times New Roman" pitchFamily="18" charset="0"/>
              </a:rPr>
              <a:t>S</a:t>
            </a:r>
            <a:r>
              <a:rPr lang="en-US" dirty="0">
                <a:latin typeface="Times New Roman" pitchFamily="18" charset="0"/>
                <a:cs typeface="Times New Roman" pitchFamily="18" charset="0"/>
              </a:rPr>
              <a:t> = </a:t>
            </a:r>
            <a:r>
              <a:rPr lang="en-US" i="1" dirty="0">
                <a:latin typeface="Times New Roman" pitchFamily="18" charset="0"/>
                <a:cs typeface="Times New Roman" pitchFamily="18" charset="0"/>
              </a:rPr>
              <a:t>Q</a:t>
            </a:r>
            <a:r>
              <a:rPr lang="en-US" baseline="-25000" dirty="0">
                <a:latin typeface="Times New Roman" pitchFamily="18" charset="0"/>
                <a:cs typeface="Times New Roman" pitchFamily="18" charset="0"/>
              </a:rPr>
              <a:t>S</a:t>
            </a:r>
            <a:r>
              <a:rPr lang="en-US" dirty="0">
                <a:latin typeface="Times New Roman" pitchFamily="18" charset="0"/>
                <a:cs typeface="Times New Roman" pitchFamily="18" charset="0"/>
              </a:rPr>
              <a:t>(</a:t>
            </a:r>
            <a:r>
              <a:rPr lang="en-US" i="1" dirty="0">
                <a:latin typeface="Times New Roman" pitchFamily="18" charset="0"/>
                <a:cs typeface="Times New Roman" pitchFamily="18" charset="0"/>
              </a:rPr>
              <a:t>P</a:t>
            </a:r>
            <a:r>
              <a:rPr lang="en-US" dirty="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78612">
                                            <p:txEl>
                                              <p:pRg st="0" end="0"/>
                                            </p:txEl>
                                          </p:spTgt>
                                        </p:tgtEl>
                                        <p:attrNameLst>
                                          <p:attrName>style.visibility</p:attrName>
                                        </p:attrNameLst>
                                      </p:cBhvr>
                                      <p:to>
                                        <p:strVal val="visible"/>
                                      </p:to>
                                    </p:set>
                                    <p:animEffect transition="in" filter="wipe(left)">
                                      <p:cBhvr>
                                        <p:cTn id="15" dur="500"/>
                                        <p:tgtEl>
                                          <p:spTgt spid="578612">
                                            <p:txEl>
                                              <p:pRg st="0" end="0"/>
                                            </p:txEl>
                                          </p:spTgt>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578613"/>
                                        </p:tgtEl>
                                        <p:attrNameLst>
                                          <p:attrName>style.visibility</p:attrName>
                                        </p:attrNameLst>
                                      </p:cBhvr>
                                      <p:to>
                                        <p:strVal val="visible"/>
                                      </p:to>
                                    </p:set>
                                    <p:animEffect transition="in" filter="wipe(left)">
                                      <p:cBhvr>
                                        <p:cTn id="19" dur="500"/>
                                        <p:tgtEl>
                                          <p:spTgt spid="578613"/>
                                        </p:tgtEl>
                                      </p:cBhvr>
                                    </p:animEffect>
                                  </p:childTnLst>
                                </p:cTn>
                              </p:par>
                            </p:childTnLst>
                          </p:cTn>
                        </p:par>
                        <p:par>
                          <p:cTn id="20" fill="hold" nodeType="with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500"/>
                                        <p:tgtEl>
                                          <p:spTgt spid="18"/>
                                        </p:tgtEl>
                                      </p:cBhvr>
                                    </p:animEffect>
                                  </p:childTnLst>
                                </p:cTn>
                              </p:par>
                            </p:childTnLst>
                          </p:cTn>
                        </p:par>
                        <p:par>
                          <p:cTn id="29" fill="hold" nodeType="afterGroup">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childTnLst>
                          </p:cTn>
                        </p:par>
                        <p:par>
                          <p:cTn id="33" fill="hold" nodeType="afterGroup">
                            <p:stCondLst>
                              <p:cond delay="1000"/>
                            </p:stCondLst>
                            <p:childTnLst>
                              <p:par>
                                <p:cTn id="34" presetID="22" presetClass="entr" presetSubtype="4" fill="hold"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down)">
                                      <p:cBhvr>
                                        <p:cTn id="36" dur="500"/>
                                        <p:tgtEl>
                                          <p:spTgt spid="25"/>
                                        </p:tgtEl>
                                      </p:cBhvr>
                                    </p:animEffect>
                                  </p:childTnLst>
                                </p:cTn>
                              </p:par>
                              <p:par>
                                <p:cTn id="37" presetID="22" presetClass="entr" presetSubtype="8"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left)">
                                      <p:cBhvr>
                                        <p:cTn id="39" dur="500"/>
                                        <p:tgtEl>
                                          <p:spTgt spid="22"/>
                                        </p:tgtEl>
                                      </p:cBhvr>
                                    </p:animEffect>
                                  </p:childTnLst>
                                </p:cTn>
                              </p:par>
                            </p:childTnLst>
                          </p:cTn>
                        </p:par>
                        <p:par>
                          <p:cTn id="40" fill="hold" nodeType="afterGroup">
                            <p:stCondLst>
                              <p:cond delay="1500"/>
                            </p:stCondLst>
                            <p:childTnLst>
                              <p:par>
                                <p:cTn id="41" presetID="22" presetClass="entr" presetSubtype="8" fill="hold" grpId="0" nodeType="afterEffect">
                                  <p:stCondLst>
                                    <p:cond delay="0"/>
                                  </p:stCondLst>
                                  <p:childTnLst>
                                    <p:set>
                                      <p:cBhvr>
                                        <p:cTn id="42" dur="1" fill="hold">
                                          <p:stCondLst>
                                            <p:cond delay="0"/>
                                          </p:stCondLst>
                                        </p:cTn>
                                        <p:tgtEl>
                                          <p:spTgt spid="17">
                                            <p:bg/>
                                          </p:spTgt>
                                        </p:tgtEl>
                                        <p:attrNameLst>
                                          <p:attrName>style.visibility</p:attrName>
                                        </p:attrNameLst>
                                      </p:cBhvr>
                                      <p:to>
                                        <p:strVal val="visible"/>
                                      </p:to>
                                    </p:set>
                                    <p:animEffect transition="in" filter="wipe(left)">
                                      <p:cBhvr>
                                        <p:cTn id="43" dur="500"/>
                                        <p:tgtEl>
                                          <p:spTgt spid="17">
                                            <p:bg/>
                                          </p:spTgt>
                                        </p:tgtEl>
                                      </p:cBhvr>
                                    </p:animEffect>
                                  </p:childTnLst>
                                </p:cTn>
                              </p:par>
                            </p:childTnLst>
                          </p:cTn>
                        </p:par>
                        <p:par>
                          <p:cTn id="44" fill="hold" nodeType="afterGroup">
                            <p:stCondLst>
                              <p:cond delay="2000"/>
                            </p:stCondLst>
                            <p:childTnLst>
                              <p:par>
                                <p:cTn id="45" presetID="22" presetClass="entr" presetSubtype="4" fill="hold" nodeType="afterEffect">
                                  <p:stCondLst>
                                    <p:cond delay="0"/>
                                  </p:stCondLst>
                                  <p:childTnLst>
                                    <p:set>
                                      <p:cBhvr>
                                        <p:cTn id="46" dur="1" fill="hold">
                                          <p:stCondLst>
                                            <p:cond delay="0"/>
                                          </p:stCondLst>
                                        </p:cTn>
                                        <p:tgtEl>
                                          <p:spTgt spid="1027"/>
                                        </p:tgtEl>
                                        <p:attrNameLst>
                                          <p:attrName>style.visibility</p:attrName>
                                        </p:attrNameLst>
                                      </p:cBhvr>
                                      <p:to>
                                        <p:strVal val="visible"/>
                                      </p:to>
                                    </p:set>
                                    <p:animEffect transition="in" filter="wipe(down)">
                                      <p:cBhvr>
                                        <p:cTn id="47" dur="500"/>
                                        <p:tgtEl>
                                          <p:spTgt spid="1027"/>
                                        </p:tgtEl>
                                      </p:cBhvr>
                                    </p:animEffect>
                                  </p:childTnLst>
                                </p:cTn>
                              </p:par>
                            </p:childTnLst>
                          </p:cTn>
                        </p:par>
                        <p:par>
                          <p:cTn id="48" fill="hold" nodeType="afterGroup">
                            <p:stCondLst>
                              <p:cond delay="2500"/>
                            </p:stCondLst>
                            <p:childTnLst>
                              <p:par>
                                <p:cTn id="49" presetID="22" presetClass="entr" presetSubtype="8" fill="hold" nodeType="afterEffect">
                                  <p:stCondLst>
                                    <p:cond delay="0"/>
                                  </p:stCondLst>
                                  <p:childTnLst>
                                    <p:set>
                                      <p:cBhvr>
                                        <p:cTn id="50" dur="1" fill="hold">
                                          <p:stCondLst>
                                            <p:cond delay="0"/>
                                          </p:stCondLst>
                                        </p:cTn>
                                        <p:tgtEl>
                                          <p:spTgt spid="1028"/>
                                        </p:tgtEl>
                                        <p:attrNameLst>
                                          <p:attrName>style.visibility</p:attrName>
                                        </p:attrNameLst>
                                      </p:cBhvr>
                                      <p:to>
                                        <p:strVal val="visible"/>
                                      </p:to>
                                    </p:set>
                                    <p:animEffect transition="in" filter="wipe(left)">
                                      <p:cBhvr>
                                        <p:cTn id="51" dur="1000"/>
                                        <p:tgtEl>
                                          <p:spTgt spid="1028"/>
                                        </p:tgtEl>
                                      </p:cBhvr>
                                    </p:animEffect>
                                  </p:childTnLst>
                                </p:cTn>
                              </p:par>
                            </p:childTnLst>
                          </p:cTn>
                        </p:par>
                        <p:par>
                          <p:cTn id="52" fill="hold" nodeType="afterGroup">
                            <p:stCondLst>
                              <p:cond delay="3500"/>
                            </p:stCondLst>
                            <p:childTnLst>
                              <p:par>
                                <p:cTn id="53" presetID="22" presetClass="entr" presetSubtype="8" fill="hold" nodeType="afterEffect">
                                  <p:stCondLst>
                                    <p:cond delay="0"/>
                                  </p:stCondLst>
                                  <p:childTnLst>
                                    <p:set>
                                      <p:cBhvr>
                                        <p:cTn id="54" dur="1" fill="hold">
                                          <p:stCondLst>
                                            <p:cond delay="0"/>
                                          </p:stCondLst>
                                        </p:cTn>
                                        <p:tgtEl>
                                          <p:spTgt spid="1029"/>
                                        </p:tgtEl>
                                        <p:attrNameLst>
                                          <p:attrName>style.visibility</p:attrName>
                                        </p:attrNameLst>
                                      </p:cBhvr>
                                      <p:to>
                                        <p:strVal val="visible"/>
                                      </p:to>
                                    </p:set>
                                    <p:animEffect transition="in" filter="wipe(left)">
                                      <p:cBhvr>
                                        <p:cTn id="55" dur="1000"/>
                                        <p:tgtEl>
                                          <p:spTgt spid="1029"/>
                                        </p:tgtEl>
                                      </p:cBhvr>
                                    </p:animEffect>
                                  </p:childTnLst>
                                </p:cTn>
                              </p:par>
                            </p:childTnLst>
                          </p:cTn>
                        </p:par>
                        <p:par>
                          <p:cTn id="56" fill="hold" nodeType="afterGroup">
                            <p:stCondLst>
                              <p:cond delay="4500"/>
                            </p:stCondLst>
                            <p:childTnLst>
                              <p:par>
                                <p:cTn id="57" presetID="22" presetClass="entr" presetSubtype="8" fill="hold" grpId="0" nodeType="afterEffect">
                                  <p:stCondLst>
                                    <p:cond delay="0"/>
                                  </p:stCondLst>
                                  <p:childTnLst>
                                    <p:set>
                                      <p:cBhvr>
                                        <p:cTn id="58" dur="1" fill="hold">
                                          <p:stCondLst>
                                            <p:cond delay="0"/>
                                          </p:stCondLst>
                                        </p:cTn>
                                        <p:tgtEl>
                                          <p:spTgt spid="17">
                                            <p:txEl>
                                              <p:pRg st="0" end="0"/>
                                            </p:txEl>
                                          </p:spTgt>
                                        </p:tgtEl>
                                        <p:attrNameLst>
                                          <p:attrName>style.visibility</p:attrName>
                                        </p:attrNameLst>
                                      </p:cBhvr>
                                      <p:to>
                                        <p:strVal val="visible"/>
                                      </p:to>
                                    </p:set>
                                    <p:animEffect transition="in" filter="wipe(left)">
                                      <p:cBhvr>
                                        <p:cTn id="59" dur="500"/>
                                        <p:tgtEl>
                                          <p:spTgt spid="17">
                                            <p:txEl>
                                              <p:pRg st="0" end="0"/>
                                            </p:txEl>
                                          </p:spTgt>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nodeType="clickEffect">
                                  <p:stCondLst>
                                    <p:cond delay="0"/>
                                  </p:stCondLst>
                                  <p:childTnLst>
                                    <p:set>
                                      <p:cBhvr>
                                        <p:cTn id="63" dur="1" fill="hold">
                                          <p:stCondLst>
                                            <p:cond delay="0"/>
                                          </p:stCondLst>
                                        </p:cTn>
                                        <p:tgtEl>
                                          <p:spTgt spid="1031"/>
                                        </p:tgtEl>
                                        <p:attrNameLst>
                                          <p:attrName>style.visibility</p:attrName>
                                        </p:attrNameLst>
                                      </p:cBhvr>
                                      <p:to>
                                        <p:strVal val="visible"/>
                                      </p:to>
                                    </p:set>
                                    <p:animEffect transition="in" filter="wipe(left)">
                                      <p:cBhvr>
                                        <p:cTn id="64" dur="1000"/>
                                        <p:tgtEl>
                                          <p:spTgt spid="1031"/>
                                        </p:tgtEl>
                                      </p:cBhvr>
                                    </p:animEffect>
                                  </p:childTnLst>
                                </p:cTn>
                              </p:par>
                            </p:childTnLst>
                          </p:cTn>
                        </p:par>
                        <p:par>
                          <p:cTn id="65" fill="hold" nodeType="afterGroup">
                            <p:stCondLst>
                              <p:cond delay="1000"/>
                            </p:stCondLst>
                            <p:childTnLst>
                              <p:par>
                                <p:cTn id="66" presetID="22" presetClass="entr" presetSubtype="8" fill="hold" nodeType="afterEffect">
                                  <p:stCondLst>
                                    <p:cond delay="0"/>
                                  </p:stCondLst>
                                  <p:childTnLst>
                                    <p:set>
                                      <p:cBhvr>
                                        <p:cTn id="67" dur="1" fill="hold">
                                          <p:stCondLst>
                                            <p:cond delay="0"/>
                                          </p:stCondLst>
                                        </p:cTn>
                                        <p:tgtEl>
                                          <p:spTgt spid="1030"/>
                                        </p:tgtEl>
                                        <p:attrNameLst>
                                          <p:attrName>style.visibility</p:attrName>
                                        </p:attrNameLst>
                                      </p:cBhvr>
                                      <p:to>
                                        <p:strVal val="visible"/>
                                      </p:to>
                                    </p:set>
                                    <p:animEffect transition="in" filter="wipe(left)">
                                      <p:cBhvr>
                                        <p:cTn id="68" dur="1000"/>
                                        <p:tgtEl>
                                          <p:spTgt spid="1030"/>
                                        </p:tgtEl>
                                      </p:cBhvr>
                                    </p:animEffect>
                                  </p:childTnLst>
                                </p:cTn>
                              </p:par>
                            </p:childTnLst>
                          </p:cTn>
                        </p:par>
                        <p:par>
                          <p:cTn id="69" fill="hold" nodeType="afterGroup">
                            <p:stCondLst>
                              <p:cond delay="2000"/>
                            </p:stCondLst>
                            <p:childTnLst>
                              <p:par>
                                <p:cTn id="70" presetID="22" presetClass="entr" presetSubtype="8" fill="hold" nodeType="afterEffect">
                                  <p:stCondLst>
                                    <p:cond delay="0"/>
                                  </p:stCondLst>
                                  <p:childTnLst>
                                    <p:set>
                                      <p:cBhvr>
                                        <p:cTn id="71" dur="1" fill="hold">
                                          <p:stCondLst>
                                            <p:cond delay="0"/>
                                          </p:stCondLst>
                                        </p:cTn>
                                        <p:tgtEl>
                                          <p:spTgt spid="1026"/>
                                        </p:tgtEl>
                                        <p:attrNameLst>
                                          <p:attrName>style.visibility</p:attrName>
                                        </p:attrNameLst>
                                      </p:cBhvr>
                                      <p:to>
                                        <p:strVal val="visible"/>
                                      </p:to>
                                    </p:set>
                                    <p:animEffect transition="in" filter="wipe(left)">
                                      <p:cBhvr>
                                        <p:cTn id="72" dur="1000"/>
                                        <p:tgtEl>
                                          <p:spTgt spid="1026"/>
                                        </p:tgtEl>
                                      </p:cBhvr>
                                    </p:animEffect>
                                  </p:childTnLst>
                                </p:cTn>
                              </p:par>
                            </p:childTnLst>
                          </p:cTn>
                        </p:par>
                        <p:par>
                          <p:cTn id="73" fill="hold" nodeType="afterGroup">
                            <p:stCondLst>
                              <p:cond delay="3000"/>
                            </p:stCondLst>
                            <p:childTnLst>
                              <p:par>
                                <p:cTn id="74" presetID="22" presetClass="entr" presetSubtype="8" fill="hold" nodeType="afterEffect">
                                  <p:stCondLst>
                                    <p:cond delay="0"/>
                                  </p:stCondLst>
                                  <p:childTnLst>
                                    <p:set>
                                      <p:cBhvr>
                                        <p:cTn id="75" dur="1" fill="hold">
                                          <p:stCondLst>
                                            <p:cond delay="0"/>
                                          </p:stCondLst>
                                        </p:cTn>
                                        <p:tgtEl>
                                          <p:spTgt spid="1032"/>
                                        </p:tgtEl>
                                        <p:attrNameLst>
                                          <p:attrName>style.visibility</p:attrName>
                                        </p:attrNameLst>
                                      </p:cBhvr>
                                      <p:to>
                                        <p:strVal val="visible"/>
                                      </p:to>
                                    </p:set>
                                    <p:animEffect transition="in" filter="wipe(left)">
                                      <p:cBhvr>
                                        <p:cTn id="76" dur="1000"/>
                                        <p:tgtEl>
                                          <p:spTgt spid="1032"/>
                                        </p:tgtEl>
                                      </p:cBhvr>
                                    </p:animEffect>
                                  </p:childTnLst>
                                </p:cTn>
                              </p:par>
                            </p:childTnLst>
                          </p:cTn>
                        </p:par>
                        <p:par>
                          <p:cTn id="77" fill="hold" nodeType="afterGroup">
                            <p:stCondLst>
                              <p:cond delay="4000"/>
                            </p:stCondLst>
                            <p:childTnLst>
                              <p:par>
                                <p:cTn id="78" presetID="22" presetClass="entr" presetSubtype="8" fill="hold" grpId="0" nodeType="afterEffect">
                                  <p:stCondLst>
                                    <p:cond delay="0"/>
                                  </p:stCondLst>
                                  <p:childTnLst>
                                    <p:set>
                                      <p:cBhvr>
                                        <p:cTn id="79" dur="1" fill="hold">
                                          <p:stCondLst>
                                            <p:cond delay="0"/>
                                          </p:stCondLst>
                                        </p:cTn>
                                        <p:tgtEl>
                                          <p:spTgt spid="17">
                                            <p:txEl>
                                              <p:pRg st="1" end="1"/>
                                            </p:txEl>
                                          </p:spTgt>
                                        </p:tgtEl>
                                        <p:attrNameLst>
                                          <p:attrName>style.visibility</p:attrName>
                                        </p:attrNameLst>
                                      </p:cBhvr>
                                      <p:to>
                                        <p:strVal val="visible"/>
                                      </p:to>
                                    </p:set>
                                    <p:animEffect transition="in" filter="wipe(left)">
                                      <p:cBhvr>
                                        <p:cTn id="80" dur="500"/>
                                        <p:tgtEl>
                                          <p:spTgt spid="17">
                                            <p:txEl>
                                              <p:pRg st="1" end="1"/>
                                            </p:txEl>
                                          </p:spTgt>
                                        </p:tgtEl>
                                      </p:cBhvr>
                                    </p:animEffect>
                                  </p:childTnLst>
                                </p:cTn>
                              </p:par>
                            </p:childTnLst>
                          </p:cTn>
                        </p:par>
                        <p:par>
                          <p:cTn id="81" fill="hold" nodeType="afterGroup">
                            <p:stCondLst>
                              <p:cond delay="4500"/>
                            </p:stCondLst>
                            <p:childTnLst>
                              <p:par>
                                <p:cTn id="82" presetID="22" presetClass="entr" presetSubtype="2" fill="hold" nodeType="after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wipe(right)">
                                      <p:cBhvr>
                                        <p:cTn id="8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8612" grpId="0" build="p"/>
      <p:bldP spid="16" grpId="0"/>
      <p:bldP spid="17" grpId="0" uiExpand="1" build="p" animBg="1"/>
      <p:bldP spid="18" grpId="0"/>
      <p:bldP spid="20" grpId="0"/>
      <p:bldP spid="21" grpId="0"/>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a:spLocks noChangeArrowheads="1"/>
          </p:cNvSpPr>
          <p:nvPr/>
        </p:nvSpPr>
        <p:spPr bwMode="auto">
          <a:xfrm>
            <a:off x="444501" y="2224881"/>
            <a:ext cx="2851150" cy="5945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nchor="ctr"/>
          <a:lstStyle/>
          <a:p>
            <a:pPr indent="4763">
              <a:spcBef>
                <a:spcPct val="20000"/>
              </a:spcBef>
            </a:pPr>
            <a:r>
              <a:rPr lang="en-US" sz="1600" b="1" dirty="0">
                <a:latin typeface="Arial" pitchFamily="34" charset="0"/>
              </a:rPr>
              <a:t>GDP AND INVESTMENT IN DURABLE EQUIPMENT</a:t>
            </a:r>
          </a:p>
        </p:txBody>
      </p:sp>
      <p:sp>
        <p:nvSpPr>
          <p:cNvPr id="10" name="Rectangle 10"/>
          <p:cNvSpPr>
            <a:spLocks noChangeArrowheads="1"/>
          </p:cNvSpPr>
          <p:nvPr/>
        </p:nvSpPr>
        <p:spPr bwMode="auto">
          <a:xfrm>
            <a:off x="457201" y="1920081"/>
            <a:ext cx="14668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nchor="ctr"/>
          <a:lstStyle/>
          <a:p>
            <a:pPr marL="342900" indent="-342900">
              <a:spcBef>
                <a:spcPct val="20000"/>
              </a:spcBef>
            </a:pPr>
            <a:r>
              <a:rPr lang="en-US" sz="2000" b="1" dirty="0">
                <a:solidFill>
                  <a:srgbClr val="ED1B2F"/>
                </a:solidFill>
                <a:latin typeface="Arial" pitchFamily="34" charset="0"/>
              </a:rPr>
              <a:t>F</a:t>
            </a:r>
            <a:r>
              <a:rPr lang="en-US" sz="1600" b="1" dirty="0">
                <a:solidFill>
                  <a:srgbClr val="ED1B2F"/>
                </a:solidFill>
                <a:latin typeface="Arial" pitchFamily="34" charset="0"/>
              </a:rPr>
              <a:t>IGURE </a:t>
            </a:r>
            <a:r>
              <a:rPr lang="en-US" sz="2000" b="1" dirty="0">
                <a:solidFill>
                  <a:srgbClr val="ED1B2F"/>
                </a:solidFill>
                <a:latin typeface="Arial" pitchFamily="34" charset="0"/>
              </a:rPr>
              <a:t>2.14</a:t>
            </a:r>
          </a:p>
        </p:txBody>
      </p:sp>
      <p:sp>
        <p:nvSpPr>
          <p:cNvPr id="11" name="Rectangle 4"/>
          <p:cNvSpPr>
            <a:spLocks noChangeArrowheads="1"/>
          </p:cNvSpPr>
          <p:nvPr/>
        </p:nvSpPr>
        <p:spPr bwMode="auto">
          <a:xfrm>
            <a:off x="442914" y="2819400"/>
            <a:ext cx="2852738" cy="32766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spcBef>
                <a:spcPts val="388"/>
              </a:spcBef>
            </a:pPr>
            <a:r>
              <a:rPr lang="en-US" sz="1600" dirty="0">
                <a:latin typeface="Arial" pitchFamily="34" charset="0"/>
              </a:rPr>
              <a:t>Annual growth rates are compared for GDP and investment in durable equipment.</a:t>
            </a:r>
          </a:p>
          <a:p>
            <a:pPr>
              <a:spcBef>
                <a:spcPts val="388"/>
              </a:spcBef>
            </a:pPr>
            <a:r>
              <a:rPr lang="en-US" sz="1600" dirty="0">
                <a:latin typeface="Arial" pitchFamily="34" charset="0"/>
              </a:rPr>
              <a:t>Because the short-run GDP elasticity of demand is larger than the long-run elasticity for long-lived capital equipment, changes in investment in equipment magnify changes in GDP. Thus capital goods industries are considered “cyclical.”</a:t>
            </a:r>
          </a:p>
        </p:txBody>
      </p:sp>
      <p:sp>
        <p:nvSpPr>
          <p:cNvPr id="14" name="Rectangle 52"/>
          <p:cNvSpPr txBox="1">
            <a:spLocks noChangeArrowheads="1"/>
          </p:cNvSpPr>
          <p:nvPr/>
        </p:nvSpPr>
        <p:spPr bwMode="auto">
          <a:xfrm>
            <a:off x="457200" y="663575"/>
            <a:ext cx="3581400" cy="358775"/>
          </a:xfrm>
          <a:prstGeom prst="rect">
            <a:avLst/>
          </a:prstGeom>
          <a:noFill/>
          <a:ln w="9525">
            <a:noFill/>
            <a:miter lim="800000"/>
            <a:headEnd/>
            <a:tailEnd/>
          </a:ln>
        </p:spPr>
        <p:txBody>
          <a:bodyPr/>
          <a:lstStyle/>
          <a:p>
            <a:pPr marL="342900" indent="-342900">
              <a:spcBef>
                <a:spcPct val="20000"/>
              </a:spcBef>
              <a:defRPr/>
            </a:pPr>
            <a:r>
              <a:rPr lang="en-US" b="1" kern="0" dirty="0">
                <a:solidFill>
                  <a:srgbClr val="2A5CAA"/>
                </a:solidFill>
                <a:latin typeface="+mn-lt"/>
                <a:cs typeface="+mn-cs"/>
              </a:rPr>
              <a:t>CYCLICAL INDUSTRIES</a:t>
            </a:r>
          </a:p>
        </p:txBody>
      </p:sp>
      <p:sp>
        <p:nvSpPr>
          <p:cNvPr id="15" name="Text Box 62"/>
          <p:cNvSpPr txBox="1">
            <a:spLocks noChangeArrowheads="1"/>
          </p:cNvSpPr>
          <p:nvPr/>
        </p:nvSpPr>
        <p:spPr bwMode="auto">
          <a:xfrm>
            <a:off x="457200" y="1124743"/>
            <a:ext cx="8229599"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31775" indent="-231775" eaLnBrk="0" hangingPunct="0">
              <a:defRPr>
                <a:solidFill>
                  <a:schemeClr val="tx1"/>
                </a:solidFill>
                <a:latin typeface="Palatino" pitchFamily="2" charset="0"/>
                <a:cs typeface="Arial" pitchFamily="34" charset="0"/>
              </a:defRPr>
            </a:lvl1pPr>
            <a:lvl2pPr marL="742950" indent="-285750" eaLnBrk="0" hangingPunct="0">
              <a:defRPr>
                <a:solidFill>
                  <a:schemeClr val="tx1"/>
                </a:solidFill>
                <a:latin typeface="Palatino" pitchFamily="2" charset="0"/>
                <a:cs typeface="Arial" pitchFamily="34" charset="0"/>
              </a:defRPr>
            </a:lvl2pPr>
            <a:lvl3pPr marL="1143000" indent="-228600" eaLnBrk="0" hangingPunct="0">
              <a:defRPr>
                <a:solidFill>
                  <a:schemeClr val="tx1"/>
                </a:solidFill>
                <a:latin typeface="Palatino" pitchFamily="2" charset="0"/>
                <a:cs typeface="Arial" pitchFamily="34" charset="0"/>
              </a:defRPr>
            </a:lvl3pPr>
            <a:lvl4pPr marL="1600200" indent="-228600" eaLnBrk="0" hangingPunct="0">
              <a:defRPr>
                <a:solidFill>
                  <a:schemeClr val="tx1"/>
                </a:solidFill>
                <a:latin typeface="Palatino" pitchFamily="2" charset="0"/>
                <a:cs typeface="Arial" pitchFamily="34" charset="0"/>
              </a:defRPr>
            </a:lvl4pPr>
            <a:lvl5pPr marL="2057400" indent="-228600" eaLnBrk="0" hangingPunct="0">
              <a:defRPr>
                <a:solidFill>
                  <a:schemeClr val="tx1"/>
                </a:solidFill>
                <a:latin typeface="Palatino" pitchFamily="2" charset="0"/>
                <a:cs typeface="Arial" pitchFamily="34" charset="0"/>
              </a:defRPr>
            </a:lvl5pPr>
            <a:lvl6pPr marL="2514600" indent="-228600" eaLnBrk="0" fontAlgn="base" hangingPunct="0">
              <a:spcBef>
                <a:spcPct val="0"/>
              </a:spcBef>
              <a:spcAft>
                <a:spcPct val="0"/>
              </a:spcAft>
              <a:defRPr>
                <a:solidFill>
                  <a:schemeClr val="tx1"/>
                </a:solidFill>
                <a:latin typeface="Palatino" pitchFamily="2" charset="0"/>
                <a:cs typeface="Arial" pitchFamily="34" charset="0"/>
              </a:defRPr>
            </a:lvl6pPr>
            <a:lvl7pPr marL="2971800" indent="-228600" eaLnBrk="0" fontAlgn="base" hangingPunct="0">
              <a:spcBef>
                <a:spcPct val="0"/>
              </a:spcBef>
              <a:spcAft>
                <a:spcPct val="0"/>
              </a:spcAft>
              <a:defRPr>
                <a:solidFill>
                  <a:schemeClr val="tx1"/>
                </a:solidFill>
                <a:latin typeface="Palatino" pitchFamily="2" charset="0"/>
                <a:cs typeface="Arial" pitchFamily="34" charset="0"/>
              </a:defRPr>
            </a:lvl7pPr>
            <a:lvl8pPr marL="3429000" indent="-228600" eaLnBrk="0" fontAlgn="base" hangingPunct="0">
              <a:spcBef>
                <a:spcPct val="0"/>
              </a:spcBef>
              <a:spcAft>
                <a:spcPct val="0"/>
              </a:spcAft>
              <a:defRPr>
                <a:solidFill>
                  <a:schemeClr val="tx1"/>
                </a:solidFill>
                <a:latin typeface="Palatino" pitchFamily="2" charset="0"/>
                <a:cs typeface="Arial" pitchFamily="34" charset="0"/>
              </a:defRPr>
            </a:lvl8pPr>
            <a:lvl9pPr marL="3886200" indent="-228600" eaLnBrk="0" fontAlgn="base" hangingPunct="0">
              <a:spcBef>
                <a:spcPct val="0"/>
              </a:spcBef>
              <a:spcAft>
                <a:spcPct val="0"/>
              </a:spcAft>
              <a:defRPr>
                <a:solidFill>
                  <a:schemeClr val="tx1"/>
                </a:solidFill>
                <a:latin typeface="Palatino" pitchFamily="2" charset="0"/>
                <a:cs typeface="Arial" pitchFamily="34" charset="0"/>
              </a:defRPr>
            </a:lvl9pPr>
          </a:lstStyle>
          <a:p>
            <a:pPr marL="0" indent="0" eaLnBrk="1" hangingPunct="1">
              <a:buClr>
                <a:srgbClr val="939598"/>
              </a:buClr>
              <a:buSzPct val="100000"/>
              <a:buFont typeface="Arial" pitchFamily="34" charset="0"/>
              <a:buChar char="●"/>
            </a:pPr>
            <a:r>
              <a:rPr lang="en-US" b="1" dirty="0" smtClean="0">
                <a:solidFill>
                  <a:srgbClr val="382344"/>
                </a:solidFill>
                <a:latin typeface="Arial" pitchFamily="34" charset="0"/>
              </a:rPr>
              <a:t> cyclical </a:t>
            </a:r>
            <a:r>
              <a:rPr lang="en-US" b="1" dirty="0">
                <a:solidFill>
                  <a:srgbClr val="382344"/>
                </a:solidFill>
                <a:latin typeface="Arial" pitchFamily="34" charset="0"/>
              </a:rPr>
              <a:t>industries     </a:t>
            </a:r>
            <a:r>
              <a:rPr lang="en-US" dirty="0">
                <a:solidFill>
                  <a:srgbClr val="2A5CAA"/>
                </a:solidFill>
                <a:latin typeface="Arial" pitchFamily="34" charset="0"/>
              </a:rPr>
              <a:t>Industries in which sales tend to magnify cyclical changes in gross domestic product and national income.</a:t>
            </a:r>
          </a:p>
        </p:txBody>
      </p:sp>
      <p:grpSp>
        <p:nvGrpSpPr>
          <p:cNvPr id="17" name="Group 16"/>
          <p:cNvGrpSpPr>
            <a:grpSpLocks/>
          </p:cNvGrpSpPr>
          <p:nvPr/>
        </p:nvGrpSpPr>
        <p:grpSpPr bwMode="auto">
          <a:xfrm>
            <a:off x="3295651" y="1981200"/>
            <a:ext cx="228600" cy="4426074"/>
            <a:chOff x="3574256" y="2209800"/>
            <a:chExt cx="152400" cy="4114800"/>
          </a:xfrm>
        </p:grpSpPr>
        <p:cxnSp>
          <p:nvCxnSpPr>
            <p:cNvPr id="34835" name="Straight Connector 19"/>
            <p:cNvCxnSpPr>
              <a:cxnSpLocks noChangeShapeType="1"/>
            </p:cNvCxnSpPr>
            <p:nvPr/>
          </p:nvCxnSpPr>
          <p:spPr bwMode="auto">
            <a:xfrm flipV="1">
              <a:off x="3648075" y="2209800"/>
              <a:ext cx="0" cy="411480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cxnSp>
          <p:nvCxnSpPr>
            <p:cNvPr id="34836" name="Straight Connector 21"/>
            <p:cNvCxnSpPr>
              <a:cxnSpLocks noChangeShapeType="1"/>
            </p:cNvCxnSpPr>
            <p:nvPr/>
          </p:nvCxnSpPr>
          <p:spPr bwMode="auto">
            <a:xfrm rot="-5400000">
              <a:off x="3650456" y="2133600"/>
              <a:ext cx="0" cy="15240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grpSp>
      <p:grpSp>
        <p:nvGrpSpPr>
          <p:cNvPr id="20" name="Group 19"/>
          <p:cNvGrpSpPr>
            <a:grpSpLocks/>
          </p:cNvGrpSpPr>
          <p:nvPr/>
        </p:nvGrpSpPr>
        <p:grpSpPr bwMode="auto">
          <a:xfrm>
            <a:off x="457200" y="6324600"/>
            <a:ext cx="2970213" cy="160337"/>
            <a:chOff x="457199" y="5791200"/>
            <a:chExt cx="3193257" cy="152400"/>
          </a:xfrm>
        </p:grpSpPr>
        <p:cxnSp>
          <p:nvCxnSpPr>
            <p:cNvPr id="34833" name="Straight Connector 22"/>
            <p:cNvCxnSpPr>
              <a:cxnSpLocks noChangeShapeType="1"/>
            </p:cNvCxnSpPr>
            <p:nvPr/>
          </p:nvCxnSpPr>
          <p:spPr bwMode="auto">
            <a:xfrm flipH="1">
              <a:off x="457200" y="5869781"/>
              <a:ext cx="3193256" cy="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cxnSp>
          <p:nvCxnSpPr>
            <p:cNvPr id="34834" name="Straight Connector 23"/>
            <p:cNvCxnSpPr>
              <a:cxnSpLocks noChangeShapeType="1"/>
            </p:cNvCxnSpPr>
            <p:nvPr/>
          </p:nvCxnSpPr>
          <p:spPr bwMode="auto">
            <a:xfrm rot="10800000">
              <a:off x="457199" y="5791200"/>
              <a:ext cx="0" cy="15240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grpSp>
      <p:grpSp>
        <p:nvGrpSpPr>
          <p:cNvPr id="23" name="Group 22"/>
          <p:cNvGrpSpPr>
            <a:grpSpLocks/>
          </p:cNvGrpSpPr>
          <p:nvPr/>
        </p:nvGrpSpPr>
        <p:grpSpPr bwMode="auto">
          <a:xfrm>
            <a:off x="3427413" y="6019800"/>
            <a:ext cx="5640387" cy="304800"/>
            <a:chOff x="3657600" y="1678781"/>
            <a:chExt cx="4800600" cy="152400"/>
          </a:xfrm>
        </p:grpSpPr>
        <p:cxnSp>
          <p:nvCxnSpPr>
            <p:cNvPr id="34831" name="Straight Connector 17"/>
            <p:cNvCxnSpPr>
              <a:cxnSpLocks noChangeShapeType="1"/>
            </p:cNvCxnSpPr>
            <p:nvPr/>
          </p:nvCxnSpPr>
          <p:spPr bwMode="auto">
            <a:xfrm>
              <a:off x="3657600" y="1752600"/>
              <a:ext cx="4800600" cy="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cxnSp>
          <p:nvCxnSpPr>
            <p:cNvPr id="34832" name="Straight Connector 18"/>
            <p:cNvCxnSpPr>
              <a:cxnSpLocks noChangeShapeType="1"/>
            </p:cNvCxnSpPr>
            <p:nvPr/>
          </p:nvCxnSpPr>
          <p:spPr bwMode="auto">
            <a:xfrm>
              <a:off x="8458200" y="1678781"/>
              <a:ext cx="0" cy="15240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grpSp>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467100" y="2343150"/>
            <a:ext cx="5600700" cy="360045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467100" y="2343150"/>
            <a:ext cx="5600700" cy="360045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467100" y="2343150"/>
            <a:ext cx="5600700" cy="360045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467100" y="2343150"/>
            <a:ext cx="5600700" cy="360045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3467100" y="2343150"/>
            <a:ext cx="5600700" cy="3600450"/>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3467100" y="2343150"/>
            <a:ext cx="5600700" cy="3600450"/>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3467100" y="2343150"/>
            <a:ext cx="5600700" cy="3600450"/>
          </a:xfrm>
          <a:prstGeom prst="rect">
            <a:avLst/>
          </a:prstGeom>
        </p:spPr>
      </p:pic>
      <p:pic>
        <p:nvPicPr>
          <p:cNvPr id="29" name="Picture 12"/>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7832393" y="0"/>
            <a:ext cx="1311607" cy="10789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par>
                          <p:cTn id="17" fill="hold" nodeType="after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par>
                          <p:cTn id="21" fill="hold" nodeType="afterGroup">
                            <p:stCondLst>
                              <p:cond delay="1000"/>
                            </p:stCondLst>
                            <p:childTnLst>
                              <p:par>
                                <p:cTn id="22" presetID="22" presetClass="entr" presetSubtype="4"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500"/>
                                        <p:tgtEl>
                                          <p:spTgt spid="17"/>
                                        </p:tgtEl>
                                      </p:cBhvr>
                                    </p:animEffect>
                                  </p:childTnLst>
                                </p:cTn>
                              </p:par>
                              <p:par>
                                <p:cTn id="25" presetID="22" presetClass="entr" presetSubtype="8"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left)">
                                      <p:cBhvr>
                                        <p:cTn id="27" dur="500"/>
                                        <p:tgtEl>
                                          <p:spTgt spid="23"/>
                                        </p:tgtEl>
                                      </p:cBhvr>
                                    </p:animEffect>
                                  </p:childTnLst>
                                </p:cTn>
                              </p:par>
                            </p:childTnLst>
                          </p:cTn>
                        </p:par>
                        <p:par>
                          <p:cTn id="28" fill="hold">
                            <p:stCondLst>
                              <p:cond delay="1500"/>
                            </p:stCondLst>
                            <p:childTnLst>
                              <p:par>
                                <p:cTn id="29" presetID="22" presetClass="entr" presetSubtype="4"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down)">
                                      <p:cBhvr>
                                        <p:cTn id="31" dur="500"/>
                                        <p:tgtEl>
                                          <p:spTgt spid="3"/>
                                        </p:tgtEl>
                                      </p:cBhvr>
                                    </p:animEffect>
                                  </p:childTnLst>
                                </p:cTn>
                              </p:par>
                              <p:par>
                                <p:cTn id="32" presetID="22" presetClass="entr" presetSubtype="8"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750"/>
                                        <p:tgtEl>
                                          <p:spTgt spid="4"/>
                                        </p:tgtEl>
                                      </p:cBhvr>
                                    </p:animEffect>
                                  </p:childTnLst>
                                </p:cTn>
                              </p:par>
                            </p:childTnLst>
                          </p:cTn>
                        </p:par>
                        <p:par>
                          <p:cTn id="35" fill="hold">
                            <p:stCondLst>
                              <p:cond delay="2250"/>
                            </p:stCondLst>
                            <p:childTnLst>
                              <p:par>
                                <p:cTn id="36" presetID="22" presetClass="entr" presetSubtype="8" fill="hold"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left)">
                                      <p:cBhvr>
                                        <p:cTn id="38" dur="750"/>
                                        <p:tgtEl>
                                          <p:spTgt spid="5"/>
                                        </p:tgtEl>
                                      </p:cBhvr>
                                    </p:animEffect>
                                  </p:childTnLst>
                                </p:cTn>
                              </p:par>
                            </p:childTnLst>
                          </p:cTn>
                        </p:par>
                        <p:par>
                          <p:cTn id="39" fill="hold">
                            <p:stCondLst>
                              <p:cond delay="3000"/>
                            </p:stCondLst>
                            <p:childTnLst>
                              <p:par>
                                <p:cTn id="40" presetID="22" presetClass="entr" presetSubtype="8" fill="hold"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750"/>
                                        <p:tgtEl>
                                          <p:spTgt spid="6"/>
                                        </p:tgtEl>
                                      </p:cBhvr>
                                    </p:animEffect>
                                  </p:childTnLst>
                                </p:cTn>
                              </p:par>
                            </p:childTnLst>
                          </p:cTn>
                        </p:par>
                        <p:par>
                          <p:cTn id="43" fill="hold">
                            <p:stCondLst>
                              <p:cond delay="3750"/>
                            </p:stCondLst>
                            <p:childTnLst>
                              <p:par>
                                <p:cTn id="44" presetID="22" presetClass="entr" presetSubtype="8" fill="hold"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750"/>
                                        <p:tgtEl>
                                          <p:spTgt spid="7"/>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wipe(left)">
                                      <p:cBhvr>
                                        <p:cTn id="50" dur="750"/>
                                        <p:tgtEl>
                                          <p:spTgt spid="8"/>
                                        </p:tgtEl>
                                      </p:cBhvr>
                                    </p:animEffect>
                                  </p:childTnLst>
                                </p:cTn>
                              </p:par>
                            </p:childTnLst>
                          </p:cTn>
                        </p:par>
                        <p:par>
                          <p:cTn id="51" fill="hold">
                            <p:stCondLst>
                              <p:cond delay="5250"/>
                            </p:stCondLst>
                            <p:childTnLst>
                              <p:par>
                                <p:cTn id="52" presetID="22" presetClass="entr" presetSubtype="8" fill="hold"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11">
                                            <p:txEl>
                                              <p:pRg st="0" end="0"/>
                                            </p:txEl>
                                          </p:spTgt>
                                        </p:tgtEl>
                                        <p:attrNameLst>
                                          <p:attrName>style.visibility</p:attrName>
                                        </p:attrNameLst>
                                      </p:cBhvr>
                                      <p:to>
                                        <p:strVal val="visible"/>
                                      </p:to>
                                    </p:set>
                                    <p:animEffect transition="in" filter="wipe(left)">
                                      <p:cBhvr>
                                        <p:cTn id="58" dur="500"/>
                                        <p:tgtEl>
                                          <p:spTgt spid="11">
                                            <p:txEl>
                                              <p:pRg st="0" end="0"/>
                                            </p:txEl>
                                          </p:spTgt>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1">
                                            <p:txEl>
                                              <p:pRg st="1" end="1"/>
                                            </p:txEl>
                                          </p:spTgt>
                                        </p:tgtEl>
                                        <p:attrNameLst>
                                          <p:attrName>style.visibility</p:attrName>
                                        </p:attrNameLst>
                                      </p:cBhvr>
                                      <p:to>
                                        <p:strVal val="visible"/>
                                      </p:to>
                                    </p:set>
                                    <p:animEffect transition="in" filter="wipe(left)">
                                      <p:cBhvr>
                                        <p:cTn id="62" dur="500"/>
                                        <p:tgtEl>
                                          <p:spTgt spid="11">
                                            <p:txEl>
                                              <p:pRg st="1" end="1"/>
                                            </p:txEl>
                                          </p:spTgt>
                                        </p:tgtEl>
                                      </p:cBhvr>
                                    </p:animEffect>
                                  </p:childTnLst>
                                </p:cTn>
                              </p:par>
                            </p:childTnLst>
                          </p:cTn>
                        </p:par>
                        <p:par>
                          <p:cTn id="63" fill="hold">
                            <p:stCondLst>
                              <p:cond delay="7000"/>
                            </p:stCondLst>
                            <p:childTnLst>
                              <p:par>
                                <p:cTn id="64" presetID="22" presetClass="entr" presetSubtype="2" fill="hold"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right)">
                                      <p:cBhvr>
                                        <p:cTn id="6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build="p"/>
      <p:bldP spid="14" grpId="0"/>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a:spLocks noChangeArrowheads="1"/>
          </p:cNvSpPr>
          <p:nvPr/>
        </p:nvSpPr>
        <p:spPr bwMode="auto">
          <a:xfrm>
            <a:off x="457200" y="756445"/>
            <a:ext cx="3044824" cy="8437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nchor="ctr"/>
          <a:lstStyle/>
          <a:p>
            <a:pPr indent="4763">
              <a:spcBef>
                <a:spcPct val="20000"/>
              </a:spcBef>
            </a:pPr>
            <a:r>
              <a:rPr lang="en-US" sz="1600" b="1" dirty="0">
                <a:latin typeface="Arial" pitchFamily="34" charset="0"/>
              </a:rPr>
              <a:t>CONSUMPTION OF DURABLES VERSUS NONDURABLES</a:t>
            </a:r>
          </a:p>
        </p:txBody>
      </p:sp>
      <p:sp>
        <p:nvSpPr>
          <p:cNvPr id="10" name="Rectangle 10"/>
          <p:cNvSpPr>
            <a:spLocks noChangeArrowheads="1"/>
          </p:cNvSpPr>
          <p:nvPr/>
        </p:nvSpPr>
        <p:spPr bwMode="auto">
          <a:xfrm>
            <a:off x="457200" y="451645"/>
            <a:ext cx="1447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nchor="ctr"/>
          <a:lstStyle/>
          <a:p>
            <a:pPr marL="342900" indent="-342900">
              <a:spcBef>
                <a:spcPct val="20000"/>
              </a:spcBef>
            </a:pPr>
            <a:r>
              <a:rPr lang="en-US" sz="2000" b="1" dirty="0">
                <a:solidFill>
                  <a:srgbClr val="ED1B2F"/>
                </a:solidFill>
                <a:latin typeface="Arial" pitchFamily="34" charset="0"/>
              </a:rPr>
              <a:t>F</a:t>
            </a:r>
            <a:r>
              <a:rPr lang="en-US" sz="1600" b="1" dirty="0">
                <a:solidFill>
                  <a:srgbClr val="ED1B2F"/>
                </a:solidFill>
                <a:latin typeface="Arial" pitchFamily="34" charset="0"/>
              </a:rPr>
              <a:t>IGURE </a:t>
            </a:r>
            <a:r>
              <a:rPr lang="en-US" sz="2000" b="1" dirty="0">
                <a:solidFill>
                  <a:srgbClr val="ED1B2F"/>
                </a:solidFill>
                <a:latin typeface="Arial" pitchFamily="34" charset="0"/>
              </a:rPr>
              <a:t>2.15</a:t>
            </a:r>
          </a:p>
        </p:txBody>
      </p:sp>
      <p:sp>
        <p:nvSpPr>
          <p:cNvPr id="11" name="Rectangle 4"/>
          <p:cNvSpPr>
            <a:spLocks noChangeArrowheads="1"/>
          </p:cNvSpPr>
          <p:nvPr/>
        </p:nvSpPr>
        <p:spPr bwMode="auto">
          <a:xfrm>
            <a:off x="466725" y="1600199"/>
            <a:ext cx="3035299" cy="479266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r>
              <a:rPr lang="en-US" sz="1600" dirty="0">
                <a:latin typeface="Arial" pitchFamily="34" charset="0"/>
              </a:rPr>
              <a:t>Annual growth rates are compared for GDP, consumer expenditures on durable goods (automobiles, appliances, furniture, etc.), and consumer expenditures on nondurable goods (food, </a:t>
            </a:r>
            <a:r>
              <a:rPr lang="en-US" sz="1600" dirty="0" smtClean="0">
                <a:latin typeface="Arial" pitchFamily="34" charset="0"/>
              </a:rPr>
              <a:t>clothing, services</a:t>
            </a:r>
            <a:r>
              <a:rPr lang="en-US" sz="1600" dirty="0">
                <a:latin typeface="Arial" pitchFamily="34" charset="0"/>
              </a:rPr>
              <a:t>, etc.). </a:t>
            </a:r>
          </a:p>
          <a:p>
            <a:r>
              <a:rPr lang="en-US" sz="1600" dirty="0" smtClean="0">
                <a:latin typeface="Arial" pitchFamily="34" charset="0"/>
              </a:rPr>
              <a:t>Because </a:t>
            </a:r>
            <a:r>
              <a:rPr lang="en-US" sz="1600" dirty="0">
                <a:latin typeface="Arial" pitchFamily="34" charset="0"/>
              </a:rPr>
              <a:t>the stock of durables is large compared with annual demand, short-run demand elasticities are larger than long-run elasticities. Like capital equipment, industries that produce consumer durables are “cyclical” (i.e., changes in GDP are magnified</a:t>
            </a:r>
            <a:r>
              <a:rPr lang="en-US" sz="1600" dirty="0" smtClean="0">
                <a:latin typeface="Arial" pitchFamily="34" charset="0"/>
              </a:rPr>
              <a:t>).</a:t>
            </a:r>
          </a:p>
          <a:p>
            <a:r>
              <a:rPr lang="en-US" sz="1600" dirty="0" smtClean="0">
                <a:latin typeface="Arial" pitchFamily="34" charset="0"/>
              </a:rPr>
              <a:t>This </a:t>
            </a:r>
            <a:r>
              <a:rPr lang="en-US" sz="1600" dirty="0">
                <a:latin typeface="Arial" pitchFamily="34" charset="0"/>
              </a:rPr>
              <a:t>is not true for producers of nondurables.</a:t>
            </a:r>
          </a:p>
        </p:txBody>
      </p:sp>
      <p:grpSp>
        <p:nvGrpSpPr>
          <p:cNvPr id="18" name="Group 17"/>
          <p:cNvGrpSpPr>
            <a:grpSpLocks/>
          </p:cNvGrpSpPr>
          <p:nvPr/>
        </p:nvGrpSpPr>
        <p:grpSpPr bwMode="auto">
          <a:xfrm>
            <a:off x="3502024" y="438150"/>
            <a:ext cx="155576" cy="6037387"/>
            <a:chOff x="3574256" y="2209800"/>
            <a:chExt cx="152400" cy="4114800"/>
          </a:xfrm>
        </p:grpSpPr>
        <p:cxnSp>
          <p:nvCxnSpPr>
            <p:cNvPr id="35859" name="Straight Connector 19"/>
            <p:cNvCxnSpPr>
              <a:cxnSpLocks noChangeShapeType="1"/>
            </p:cNvCxnSpPr>
            <p:nvPr/>
          </p:nvCxnSpPr>
          <p:spPr bwMode="auto">
            <a:xfrm flipV="1">
              <a:off x="3648075" y="2209800"/>
              <a:ext cx="0" cy="411480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cxnSp>
          <p:nvCxnSpPr>
            <p:cNvPr id="35860" name="Straight Connector 21"/>
            <p:cNvCxnSpPr>
              <a:cxnSpLocks noChangeShapeType="1"/>
            </p:cNvCxnSpPr>
            <p:nvPr/>
          </p:nvCxnSpPr>
          <p:spPr bwMode="auto">
            <a:xfrm rot="-5400000">
              <a:off x="3650456" y="2133600"/>
              <a:ext cx="0" cy="15240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grpSp>
      <p:grpSp>
        <p:nvGrpSpPr>
          <p:cNvPr id="21" name="Group 20"/>
          <p:cNvGrpSpPr>
            <a:grpSpLocks/>
          </p:cNvGrpSpPr>
          <p:nvPr/>
        </p:nvGrpSpPr>
        <p:grpSpPr bwMode="auto">
          <a:xfrm>
            <a:off x="466724" y="6392863"/>
            <a:ext cx="3110657" cy="160337"/>
            <a:chOff x="457199" y="5791200"/>
            <a:chExt cx="3193257" cy="152400"/>
          </a:xfrm>
        </p:grpSpPr>
        <p:cxnSp>
          <p:nvCxnSpPr>
            <p:cNvPr id="35857" name="Straight Connector 22"/>
            <p:cNvCxnSpPr>
              <a:cxnSpLocks noChangeShapeType="1"/>
            </p:cNvCxnSpPr>
            <p:nvPr/>
          </p:nvCxnSpPr>
          <p:spPr bwMode="auto">
            <a:xfrm flipH="1">
              <a:off x="457200" y="5869781"/>
              <a:ext cx="3193256" cy="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cxnSp>
          <p:nvCxnSpPr>
            <p:cNvPr id="35858" name="Straight Connector 23"/>
            <p:cNvCxnSpPr>
              <a:cxnSpLocks noChangeShapeType="1"/>
            </p:cNvCxnSpPr>
            <p:nvPr/>
          </p:nvCxnSpPr>
          <p:spPr bwMode="auto">
            <a:xfrm rot="10800000">
              <a:off x="457199" y="5791200"/>
              <a:ext cx="0" cy="15240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grpSp>
      <p:grpSp>
        <p:nvGrpSpPr>
          <p:cNvPr id="24" name="Group 23"/>
          <p:cNvGrpSpPr>
            <a:grpSpLocks/>
          </p:cNvGrpSpPr>
          <p:nvPr/>
        </p:nvGrpSpPr>
        <p:grpSpPr bwMode="auto">
          <a:xfrm>
            <a:off x="3581400" y="5334000"/>
            <a:ext cx="5468192" cy="151432"/>
            <a:chOff x="3657600" y="1678781"/>
            <a:chExt cx="4800600" cy="152400"/>
          </a:xfrm>
        </p:grpSpPr>
        <p:cxnSp>
          <p:nvCxnSpPr>
            <p:cNvPr id="35855" name="Straight Connector 17"/>
            <p:cNvCxnSpPr>
              <a:cxnSpLocks noChangeShapeType="1"/>
            </p:cNvCxnSpPr>
            <p:nvPr/>
          </p:nvCxnSpPr>
          <p:spPr bwMode="auto">
            <a:xfrm>
              <a:off x="3657600" y="1752598"/>
              <a:ext cx="4800600" cy="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cxnSp>
          <p:nvCxnSpPr>
            <p:cNvPr id="35856" name="Straight Connector 18"/>
            <p:cNvCxnSpPr>
              <a:cxnSpLocks noChangeShapeType="1"/>
            </p:cNvCxnSpPr>
            <p:nvPr/>
          </p:nvCxnSpPr>
          <p:spPr bwMode="auto">
            <a:xfrm>
              <a:off x="8458200" y="1678781"/>
              <a:ext cx="0" cy="15240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grpSp>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733800" y="1752600"/>
            <a:ext cx="5343525" cy="35433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733800" y="1752600"/>
            <a:ext cx="5343525" cy="35433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733800" y="1752600"/>
            <a:ext cx="5343525" cy="35433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733800" y="1752600"/>
            <a:ext cx="5343525" cy="354330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3733800" y="1752600"/>
            <a:ext cx="5343525" cy="3543300"/>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3733800" y="1752600"/>
            <a:ext cx="5343525" cy="3543300"/>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3733800" y="1752600"/>
            <a:ext cx="5343525" cy="3543300"/>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3733800" y="1752600"/>
            <a:ext cx="5343525" cy="3543300"/>
          </a:xfrm>
          <a:prstGeom prst="rect">
            <a:avLst/>
          </a:prstGeom>
        </p:spPr>
      </p:pic>
      <p:pic>
        <p:nvPicPr>
          <p:cNvPr id="5" name="Picture 4"/>
          <p:cNvPicPr>
            <a:picLocks noChangeAspect="1"/>
          </p:cNvPicPr>
          <p:nvPr/>
        </p:nvPicPr>
        <p:blipFill>
          <a:blip r:embed="rId10">
            <a:extLst>
              <a:ext uri="{28A0092B-C50C-407E-A947-70E740481C1C}">
                <a14:useLocalDpi xmlns:a14="http://schemas.microsoft.com/office/drawing/2010/main" xmlns="" val="0"/>
              </a:ext>
            </a:extLst>
          </a:blip>
          <a:stretch>
            <a:fillRect/>
          </a:stretch>
        </p:blipFill>
        <p:spPr>
          <a:xfrm>
            <a:off x="3733800" y="1752600"/>
            <a:ext cx="5343525" cy="3543300"/>
          </a:xfrm>
          <a:prstGeom prst="rect">
            <a:avLst/>
          </a:prstGeom>
        </p:spPr>
      </p:pic>
      <p:pic>
        <p:nvPicPr>
          <p:cNvPr id="31" name="Picture 12"/>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7832393" y="0"/>
            <a:ext cx="1311607" cy="10789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nodeType="afterGroup">
                            <p:stCondLst>
                              <p:cond delay="1000"/>
                            </p:stCondLst>
                            <p:childTnLst>
                              <p:par>
                                <p:cTn id="13" presetID="22" presetClass="entr" presetSubtype="4"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par>
                                <p:cTn id="16" presetID="22" presetClass="entr" presetSubtype="8"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left)">
                                      <p:cBhvr>
                                        <p:cTn id="18" dur="500"/>
                                        <p:tgtEl>
                                          <p:spTgt spid="24"/>
                                        </p:tgtEl>
                                      </p:cBhvr>
                                    </p:animEffect>
                                  </p:childTnLst>
                                </p:cTn>
                              </p:par>
                            </p:childTnLst>
                          </p:cTn>
                        </p:par>
                        <p:par>
                          <p:cTn id="19" fill="hold">
                            <p:stCondLst>
                              <p:cond delay="150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750"/>
                                        <p:tgtEl>
                                          <p:spTgt spid="3"/>
                                        </p:tgtEl>
                                      </p:cBhvr>
                                    </p:animEffect>
                                  </p:childTnLst>
                                </p:cTn>
                              </p:par>
                              <p:par>
                                <p:cTn id="23" presetID="22" presetClass="entr" presetSubtype="8"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750"/>
                                        <p:tgtEl>
                                          <p:spTgt spid="4"/>
                                        </p:tgtEl>
                                      </p:cBhvr>
                                    </p:animEffect>
                                  </p:childTnLst>
                                </p:cTn>
                              </p:par>
                            </p:childTnLst>
                          </p:cTn>
                        </p:par>
                        <p:par>
                          <p:cTn id="26" fill="hold">
                            <p:stCondLst>
                              <p:cond delay="2250"/>
                            </p:stCondLst>
                            <p:childTnLst>
                              <p:par>
                                <p:cTn id="27" presetID="22" presetClass="entr" presetSubtype="8"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750"/>
                                        <p:tgtEl>
                                          <p:spTgt spid="5"/>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750"/>
                                        <p:tgtEl>
                                          <p:spTgt spid="6"/>
                                        </p:tgtEl>
                                      </p:cBhvr>
                                    </p:animEffect>
                                  </p:childTnLst>
                                </p:cTn>
                              </p:par>
                            </p:childTnLst>
                          </p:cTn>
                        </p:par>
                        <p:par>
                          <p:cTn id="34" fill="hold">
                            <p:stCondLst>
                              <p:cond delay="3750"/>
                            </p:stCondLst>
                            <p:childTnLst>
                              <p:par>
                                <p:cTn id="35" presetID="22" presetClass="entr" presetSubtype="2"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right)">
                                      <p:cBhvr>
                                        <p:cTn id="37" dur="750"/>
                                        <p:tgtEl>
                                          <p:spTgt spid="7"/>
                                        </p:tgtEl>
                                      </p:cBhvr>
                                    </p:animEffect>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750"/>
                                        <p:tgtEl>
                                          <p:spTgt spid="8"/>
                                        </p:tgtEl>
                                      </p:cBhvr>
                                    </p:animEffect>
                                  </p:childTnLst>
                                </p:cTn>
                              </p:par>
                            </p:childTnLst>
                          </p:cTn>
                        </p:par>
                        <p:par>
                          <p:cTn id="42" fill="hold">
                            <p:stCondLst>
                              <p:cond delay="5250"/>
                            </p:stCondLst>
                            <p:childTnLst>
                              <p:par>
                                <p:cTn id="43" presetID="22" presetClass="entr" presetSubtype="1" fill="hold"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up)">
                                      <p:cBhvr>
                                        <p:cTn id="45" dur="750"/>
                                        <p:tgtEl>
                                          <p:spTgt spid="12"/>
                                        </p:tgtEl>
                                      </p:cBhvr>
                                    </p:animEffect>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left)">
                                      <p:cBhvr>
                                        <p:cTn id="49" dur="750"/>
                                        <p:tgtEl>
                                          <p:spTgt spid="13"/>
                                        </p:tgtEl>
                                      </p:cBhvr>
                                    </p:animEffect>
                                  </p:childTnLst>
                                </p:cTn>
                              </p:par>
                            </p:childTnLst>
                          </p:cTn>
                        </p:par>
                        <p:par>
                          <p:cTn id="50" fill="hold">
                            <p:stCondLst>
                              <p:cond delay="6750"/>
                            </p:stCondLst>
                            <p:childTnLst>
                              <p:par>
                                <p:cTn id="51" presetID="22" presetClass="entr" presetSubtype="4"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down)">
                                      <p:cBhvr>
                                        <p:cTn id="53" dur="750"/>
                                        <p:tgtEl>
                                          <p:spTgt spid="14"/>
                                        </p:tgtEl>
                                      </p:cBhvr>
                                    </p:animEffect>
                                  </p:childTnLst>
                                </p:cTn>
                              </p:par>
                            </p:childTnLst>
                          </p:cTn>
                        </p:par>
                        <p:par>
                          <p:cTn id="54" fill="hold">
                            <p:stCondLst>
                              <p:cond delay="7500"/>
                            </p:stCondLst>
                            <p:childTnLst>
                              <p:par>
                                <p:cTn id="55" presetID="22" presetClass="entr" presetSubtype="8" fill="hold" grpId="0" nodeType="afterEffect">
                                  <p:stCondLst>
                                    <p:cond delay="0"/>
                                  </p:stCondLst>
                                  <p:childTnLst>
                                    <p:set>
                                      <p:cBhvr>
                                        <p:cTn id="56" dur="1" fill="hold">
                                          <p:stCondLst>
                                            <p:cond delay="0"/>
                                          </p:stCondLst>
                                        </p:cTn>
                                        <p:tgtEl>
                                          <p:spTgt spid="11">
                                            <p:txEl>
                                              <p:pRg st="0" end="0"/>
                                            </p:txEl>
                                          </p:spTgt>
                                        </p:tgtEl>
                                        <p:attrNameLst>
                                          <p:attrName>style.visibility</p:attrName>
                                        </p:attrNameLst>
                                      </p:cBhvr>
                                      <p:to>
                                        <p:strVal val="visible"/>
                                      </p:to>
                                    </p:set>
                                    <p:animEffect transition="in" filter="wipe(left)">
                                      <p:cBhvr>
                                        <p:cTn id="57" dur="500"/>
                                        <p:tgtEl>
                                          <p:spTgt spid="11">
                                            <p:txEl>
                                              <p:pRg st="0" end="0"/>
                                            </p:txEl>
                                          </p:spTgt>
                                        </p:tgtEl>
                                      </p:cBhvr>
                                    </p:animEffect>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11">
                                            <p:txEl>
                                              <p:pRg st="1" end="1"/>
                                            </p:txEl>
                                          </p:spTgt>
                                        </p:tgtEl>
                                        <p:attrNameLst>
                                          <p:attrName>style.visibility</p:attrName>
                                        </p:attrNameLst>
                                      </p:cBhvr>
                                      <p:to>
                                        <p:strVal val="visible"/>
                                      </p:to>
                                    </p:set>
                                    <p:animEffect transition="in" filter="wipe(left)">
                                      <p:cBhvr>
                                        <p:cTn id="61" dur="500"/>
                                        <p:tgtEl>
                                          <p:spTgt spid="11">
                                            <p:txEl>
                                              <p:pRg st="1" end="1"/>
                                            </p:txEl>
                                          </p:spTgt>
                                        </p:tgtEl>
                                      </p:cBhvr>
                                    </p:animEffect>
                                  </p:childTnLst>
                                </p:cTn>
                              </p:par>
                            </p:childTnLst>
                          </p:cTn>
                        </p:par>
                        <p:par>
                          <p:cTn id="62" fill="hold">
                            <p:stCondLst>
                              <p:cond delay="8500"/>
                            </p:stCondLst>
                            <p:childTnLst>
                              <p:par>
                                <p:cTn id="63" presetID="22" presetClass="entr" presetSubtype="8" fill="hold" grpId="0" nodeType="afterEffect">
                                  <p:stCondLst>
                                    <p:cond delay="0"/>
                                  </p:stCondLst>
                                  <p:childTnLst>
                                    <p:set>
                                      <p:cBhvr>
                                        <p:cTn id="64" dur="1" fill="hold">
                                          <p:stCondLst>
                                            <p:cond delay="0"/>
                                          </p:stCondLst>
                                        </p:cTn>
                                        <p:tgtEl>
                                          <p:spTgt spid="11">
                                            <p:txEl>
                                              <p:pRg st="2" end="2"/>
                                            </p:txEl>
                                          </p:spTgt>
                                        </p:tgtEl>
                                        <p:attrNameLst>
                                          <p:attrName>style.visibility</p:attrName>
                                        </p:attrNameLst>
                                      </p:cBhvr>
                                      <p:to>
                                        <p:strVal val="visible"/>
                                      </p:to>
                                    </p:set>
                                    <p:animEffect transition="in" filter="wipe(left)">
                                      <p:cBhvr>
                                        <p:cTn id="65" dur="500"/>
                                        <p:tgtEl>
                                          <p:spTgt spid="11">
                                            <p:txEl>
                                              <p:pRg st="2" end="2"/>
                                            </p:txEl>
                                          </p:spTgt>
                                        </p:tgtEl>
                                      </p:cBhvr>
                                    </p:animEffect>
                                  </p:childTnLst>
                                </p:cTn>
                              </p:par>
                            </p:childTnLst>
                          </p:cTn>
                        </p:par>
                        <p:par>
                          <p:cTn id="66" fill="hold">
                            <p:stCondLst>
                              <p:cond delay="9000"/>
                            </p:stCondLst>
                            <p:childTnLst>
                              <p:par>
                                <p:cTn id="67" presetID="22" presetClass="entr" presetSubtype="2" fill="hold"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a:spLocks noChangeArrowheads="1"/>
          </p:cNvSpPr>
          <p:nvPr/>
        </p:nvSpPr>
        <p:spPr bwMode="auto">
          <a:xfrm>
            <a:off x="0" y="0"/>
            <a:ext cx="9144000" cy="6553200"/>
          </a:xfrm>
          <a:prstGeom prst="rect">
            <a:avLst/>
          </a:prstGeom>
          <a:solidFill>
            <a:srgbClr val="FFF2B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en-US"/>
          </a:p>
        </p:txBody>
      </p:sp>
      <p:sp>
        <p:nvSpPr>
          <p:cNvPr id="27" name="Rectangle 6"/>
          <p:cNvSpPr>
            <a:spLocks noChangeArrowheads="1"/>
          </p:cNvSpPr>
          <p:nvPr/>
        </p:nvSpPr>
        <p:spPr bwMode="auto">
          <a:xfrm>
            <a:off x="685800" y="76200"/>
            <a:ext cx="1847850" cy="487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sz="2000">
                <a:solidFill>
                  <a:srgbClr val="007CB2"/>
                </a:solidFill>
                <a:latin typeface="Arial" pitchFamily="34" charset="0"/>
              </a:rPr>
              <a:t>EXAMPLE 2.6 </a:t>
            </a:r>
          </a:p>
        </p:txBody>
      </p:sp>
      <p:cxnSp>
        <p:nvCxnSpPr>
          <p:cNvPr id="28" name="Straight Connector 27"/>
          <p:cNvCxnSpPr>
            <a:cxnSpLocks noChangeShapeType="1"/>
          </p:cNvCxnSpPr>
          <p:nvPr/>
        </p:nvCxnSpPr>
        <p:spPr bwMode="auto">
          <a:xfrm flipH="1">
            <a:off x="685800" y="533400"/>
            <a:ext cx="1847850" cy="0"/>
          </a:xfrm>
          <a:prstGeom prst="line">
            <a:avLst/>
          </a:prstGeom>
          <a:noFill/>
          <a:ln w="50800" algn="ctr">
            <a:solidFill>
              <a:srgbClr val="007CB2"/>
            </a:solidFill>
            <a:round/>
            <a:headEnd/>
            <a:tailEnd/>
          </a:ln>
          <a:extLst>
            <a:ext uri="{909E8E84-426E-40DD-AFC4-6F175D3DCCD1}">
              <a14:hiddenFill xmlns:a14="http://schemas.microsoft.com/office/drawing/2010/main" xmlns="">
                <a:noFill/>
              </a14:hiddenFill>
            </a:ext>
          </a:extLst>
        </p:spPr>
      </p:cxnSp>
      <p:sp>
        <p:nvSpPr>
          <p:cNvPr id="29" name="Rectangle 6"/>
          <p:cNvSpPr>
            <a:spLocks noChangeArrowheads="1"/>
          </p:cNvSpPr>
          <p:nvPr/>
        </p:nvSpPr>
        <p:spPr bwMode="auto">
          <a:xfrm>
            <a:off x="2647950" y="198438"/>
            <a:ext cx="6343650" cy="563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sz="2000" b="1" dirty="0">
                <a:solidFill>
                  <a:srgbClr val="007CB2"/>
                </a:solidFill>
                <a:latin typeface="Arial" pitchFamily="34" charset="0"/>
              </a:rPr>
              <a:t>THE DEMAND FOR GASOLINE AND AUTOMOBILES</a:t>
            </a:r>
          </a:p>
        </p:txBody>
      </p:sp>
      <p:graphicFrame>
        <p:nvGraphicFramePr>
          <p:cNvPr id="6" name="Table 5"/>
          <p:cNvGraphicFramePr>
            <a:graphicFrameLocks noGrp="1"/>
          </p:cNvGraphicFramePr>
          <p:nvPr>
            <p:extLst>
              <p:ext uri="{D42A27DB-BD31-4B8C-83A1-F6EECF244321}">
                <p14:modId xmlns:p14="http://schemas.microsoft.com/office/powerpoint/2010/main" xmlns="" val="2673892198"/>
              </p:ext>
            </p:extLst>
          </p:nvPr>
        </p:nvGraphicFramePr>
        <p:xfrm>
          <a:off x="1524000" y="1219200"/>
          <a:ext cx="6096000" cy="2163763"/>
        </p:xfrm>
        <a:graphic>
          <a:graphicData uri="http://schemas.openxmlformats.org/drawingml/2006/table">
            <a:tbl>
              <a:tblPr firstRow="1" bandRow="1">
                <a:tableStyleId>{5C22544A-7EE6-4342-B048-85BDC9FD1C3A}</a:tableStyleId>
              </a:tblPr>
              <a:tblGrid>
                <a:gridCol w="1371600"/>
                <a:gridCol w="990600"/>
                <a:gridCol w="914400"/>
                <a:gridCol w="914400"/>
                <a:gridCol w="914400"/>
                <a:gridCol w="990600"/>
              </a:tblGrid>
              <a:tr h="370770">
                <a:tc>
                  <a:txBody>
                    <a:bodyPr/>
                    <a:lstStyle/>
                    <a:p>
                      <a:pPr algn="ctr"/>
                      <a:r>
                        <a:rPr lang="en-US" sz="1600" dirty="0" smtClean="0"/>
                        <a:t>TABLE 2.1</a:t>
                      </a:r>
                      <a:endParaRPr lang="en-US" sz="1600" dirty="0"/>
                    </a:p>
                  </a:txBody>
                  <a:tcPr marT="45711" marB="45711" anchor="ctr">
                    <a:lnL w="28575" cap="flat" cmpd="sng" algn="ctr">
                      <a:solidFill>
                        <a:srgbClr val="00AB4E"/>
                      </a:solidFill>
                      <a:prstDash val="solid"/>
                      <a:round/>
                      <a:headEnd type="none" w="med" len="med"/>
                      <a:tailEnd type="none" w="med" len="med"/>
                    </a:lnL>
                    <a:lnR w="28575" cap="flat" cmpd="sng" algn="ctr">
                      <a:solidFill>
                        <a:srgbClr val="950057"/>
                      </a:solidFill>
                      <a:prstDash val="solid"/>
                      <a:round/>
                      <a:headEnd type="none" w="med" len="med"/>
                      <a:tailEnd type="none" w="med" len="med"/>
                    </a:lnR>
                    <a:lnT w="28575" cap="flat" cmpd="sng" algn="ctr">
                      <a:solidFill>
                        <a:srgbClr val="00AB4E"/>
                      </a:solidFill>
                      <a:prstDash val="solid"/>
                      <a:round/>
                      <a:headEnd type="none" w="med" len="med"/>
                      <a:tailEnd type="none" w="med" len="med"/>
                    </a:lnT>
                    <a:solidFill>
                      <a:srgbClr val="950057"/>
                    </a:solidFill>
                  </a:tcPr>
                </a:tc>
                <a:tc gridSpan="5">
                  <a:txBody>
                    <a:bodyPr/>
                    <a:lstStyle/>
                    <a:p>
                      <a:r>
                        <a:rPr lang="en-US" sz="1600" dirty="0" smtClean="0"/>
                        <a:t>DEMAND FOR GASOLINE</a:t>
                      </a:r>
                      <a:endParaRPr lang="en-US" sz="1600" dirty="0"/>
                    </a:p>
                  </a:txBody>
                  <a:tcPr marT="45711" marB="45711" anchor="ctr">
                    <a:lnL w="28575" cap="flat" cmpd="sng" algn="ctr">
                      <a:solidFill>
                        <a:srgbClr val="950057"/>
                      </a:solidFill>
                      <a:prstDash val="solid"/>
                      <a:round/>
                      <a:headEnd type="none" w="med" len="med"/>
                      <a:tailEnd type="none" w="med" len="med"/>
                    </a:lnL>
                    <a:lnR w="28575" cap="flat" cmpd="sng" algn="ctr">
                      <a:solidFill>
                        <a:srgbClr val="00AB4E"/>
                      </a:solidFill>
                      <a:prstDash val="solid"/>
                      <a:round/>
                      <a:headEnd type="none" w="med" len="med"/>
                      <a:tailEnd type="none" w="med" len="med"/>
                    </a:lnR>
                    <a:lnT w="28575" cap="flat" cmpd="sng" algn="ctr">
                      <a:solidFill>
                        <a:srgbClr val="00AB4E"/>
                      </a:solidFill>
                      <a:prstDash val="solid"/>
                      <a:round/>
                      <a:headEnd type="none" w="med" len="med"/>
                      <a:tailEnd type="none" w="med" len="med"/>
                    </a:lnT>
                    <a:solidFill>
                      <a:srgbClr val="00AB4E"/>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579101">
                <a:tc>
                  <a:txBody>
                    <a:bodyPr/>
                    <a:lstStyle/>
                    <a:p>
                      <a:endParaRPr lang="en-US" sz="1800" dirty="0"/>
                    </a:p>
                  </a:txBody>
                  <a:tcPr marT="45711" marB="45711" anchor="ctr">
                    <a:lnL w="28575" cap="flat" cmpd="sng" algn="ctr">
                      <a:solidFill>
                        <a:srgbClr val="00AB4E"/>
                      </a:solidFill>
                      <a:prstDash val="solid"/>
                      <a:round/>
                      <a:headEnd type="none" w="med" len="med"/>
                      <a:tailEnd type="none" w="med" len="med"/>
                    </a:lnL>
                    <a:lnB w="28575" cap="flat" cmpd="sng" algn="ctr">
                      <a:solidFill>
                        <a:srgbClr val="00AB4E"/>
                      </a:solidFill>
                      <a:prstDash val="solid"/>
                      <a:round/>
                      <a:headEnd type="none" w="med" len="med"/>
                      <a:tailEnd type="none" w="med" len="med"/>
                    </a:lnB>
                    <a:solidFill>
                      <a:schemeClr val="bg1"/>
                    </a:solidFill>
                  </a:tcPr>
                </a:tc>
                <a:tc gridSpan="5">
                  <a:txBody>
                    <a:bodyPr/>
                    <a:lstStyle/>
                    <a:p>
                      <a:pPr algn="ctr"/>
                      <a:r>
                        <a:rPr lang="en-US" sz="1600" b="1" dirty="0" smtClean="0"/>
                        <a:t>NUMBER OF YEARS ALLOWED TO  PASS</a:t>
                      </a:r>
                    </a:p>
                    <a:p>
                      <a:pPr algn="ctr"/>
                      <a:r>
                        <a:rPr lang="en-US" sz="1600" b="1" dirty="0" smtClean="0"/>
                        <a:t>FOLLOWING A PRICE OR INCOME CHANGE</a:t>
                      </a:r>
                      <a:endParaRPr lang="en-US" sz="1600" b="1" dirty="0"/>
                    </a:p>
                  </a:txBody>
                  <a:tcPr marT="45711" marB="45711" anchor="ctr">
                    <a:lnR w="28575" cap="flat" cmpd="sng" algn="ctr">
                      <a:solidFill>
                        <a:srgbClr val="00AB4E"/>
                      </a:solidFill>
                      <a:prstDash val="solid"/>
                      <a:round/>
                      <a:headEnd type="none" w="med" len="med"/>
                      <a:tailEnd type="none" w="med" len="med"/>
                    </a:lnR>
                    <a:lnB w="28575" cap="flat" cmpd="sng" algn="ctr">
                      <a:solidFill>
                        <a:srgbClr val="00AB4E"/>
                      </a:solidFill>
                      <a:prstDash val="solid"/>
                      <a:round/>
                      <a:headEnd type="none" w="med" len="med"/>
                      <a:tailEnd type="none" w="med" len="med"/>
                    </a:lnB>
                    <a:solidFill>
                      <a:schemeClr val="bg1"/>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472351">
                <a:tc>
                  <a:txBody>
                    <a:bodyPr/>
                    <a:lstStyle/>
                    <a:p>
                      <a:r>
                        <a:rPr lang="en-US" sz="1600" b="1" dirty="0" smtClean="0"/>
                        <a:t>ELASTICITY</a:t>
                      </a:r>
                      <a:endParaRPr lang="en-US" sz="1600" b="1" dirty="0"/>
                    </a:p>
                  </a:txBody>
                  <a:tcPr marT="45711" marB="45711" anchor="ctr">
                    <a:lnL w="28575" cap="flat" cmpd="sng" algn="ctr">
                      <a:solidFill>
                        <a:srgbClr val="00AB4E"/>
                      </a:solidFill>
                      <a:prstDash val="solid"/>
                      <a:round/>
                      <a:headEnd type="none" w="med" len="med"/>
                      <a:tailEnd type="none" w="med" len="med"/>
                    </a:lnL>
                    <a:lnT w="28575" cap="flat" cmpd="sng" algn="ctr">
                      <a:solidFill>
                        <a:srgbClr val="00AB4E"/>
                      </a:solidFill>
                      <a:prstDash val="solid"/>
                      <a:round/>
                      <a:headEnd type="none" w="med" len="med"/>
                      <a:tailEnd type="none" w="med" len="med"/>
                    </a:lnT>
                    <a:lnB w="28575" cap="flat" cmpd="sng" algn="ctr">
                      <a:solidFill>
                        <a:srgbClr val="00AB4E"/>
                      </a:solidFill>
                      <a:prstDash val="solid"/>
                      <a:round/>
                      <a:headEnd type="none" w="med" len="med"/>
                      <a:tailEnd type="none" w="med" len="med"/>
                    </a:lnB>
                    <a:solidFill>
                      <a:schemeClr val="bg1"/>
                    </a:solidFill>
                  </a:tcPr>
                </a:tc>
                <a:tc>
                  <a:txBody>
                    <a:bodyPr/>
                    <a:lstStyle/>
                    <a:p>
                      <a:pPr algn="ctr"/>
                      <a:r>
                        <a:rPr lang="en-US" sz="1600" b="1" dirty="0" smtClean="0"/>
                        <a:t>1</a:t>
                      </a:r>
                      <a:endParaRPr lang="en-US" sz="1600" b="1" dirty="0"/>
                    </a:p>
                  </a:txBody>
                  <a:tcPr marT="45711" marB="45711" anchor="ctr">
                    <a:lnT w="28575" cap="flat" cmpd="sng" algn="ctr">
                      <a:solidFill>
                        <a:srgbClr val="00AB4E"/>
                      </a:solidFill>
                      <a:prstDash val="solid"/>
                      <a:round/>
                      <a:headEnd type="none" w="med" len="med"/>
                      <a:tailEnd type="none" w="med" len="med"/>
                    </a:lnT>
                    <a:lnB w="28575" cap="flat" cmpd="sng" algn="ctr">
                      <a:solidFill>
                        <a:srgbClr val="00AB4E"/>
                      </a:solidFill>
                      <a:prstDash val="solid"/>
                      <a:round/>
                      <a:headEnd type="none" w="med" len="med"/>
                      <a:tailEnd type="none" w="med" len="med"/>
                    </a:lnB>
                    <a:solidFill>
                      <a:schemeClr val="bg1"/>
                    </a:solidFill>
                  </a:tcPr>
                </a:tc>
                <a:tc>
                  <a:txBody>
                    <a:bodyPr/>
                    <a:lstStyle/>
                    <a:p>
                      <a:pPr algn="ctr"/>
                      <a:r>
                        <a:rPr lang="en-US" sz="1600" b="1" dirty="0" smtClean="0"/>
                        <a:t>2</a:t>
                      </a:r>
                      <a:endParaRPr lang="en-US" sz="1600" b="1" dirty="0"/>
                    </a:p>
                  </a:txBody>
                  <a:tcPr marT="45711" marB="45711" anchor="ctr">
                    <a:lnT w="28575" cap="flat" cmpd="sng" algn="ctr">
                      <a:solidFill>
                        <a:srgbClr val="00AB4E"/>
                      </a:solidFill>
                      <a:prstDash val="solid"/>
                      <a:round/>
                      <a:headEnd type="none" w="med" len="med"/>
                      <a:tailEnd type="none" w="med" len="med"/>
                    </a:lnT>
                    <a:lnB w="28575" cap="flat" cmpd="sng" algn="ctr">
                      <a:solidFill>
                        <a:srgbClr val="00AB4E"/>
                      </a:solidFill>
                      <a:prstDash val="solid"/>
                      <a:round/>
                      <a:headEnd type="none" w="med" len="med"/>
                      <a:tailEnd type="none" w="med" len="med"/>
                    </a:lnB>
                    <a:solidFill>
                      <a:schemeClr val="bg1"/>
                    </a:solidFill>
                  </a:tcPr>
                </a:tc>
                <a:tc>
                  <a:txBody>
                    <a:bodyPr/>
                    <a:lstStyle/>
                    <a:p>
                      <a:pPr algn="ctr"/>
                      <a:r>
                        <a:rPr lang="en-US" sz="1600" b="1" dirty="0" smtClean="0"/>
                        <a:t>3</a:t>
                      </a:r>
                      <a:endParaRPr lang="en-US" sz="1600" b="1" dirty="0"/>
                    </a:p>
                  </a:txBody>
                  <a:tcPr marT="45711" marB="45711" anchor="ctr">
                    <a:lnT w="28575" cap="flat" cmpd="sng" algn="ctr">
                      <a:solidFill>
                        <a:srgbClr val="00AB4E"/>
                      </a:solidFill>
                      <a:prstDash val="solid"/>
                      <a:round/>
                      <a:headEnd type="none" w="med" len="med"/>
                      <a:tailEnd type="none" w="med" len="med"/>
                    </a:lnT>
                    <a:lnB w="28575" cap="flat" cmpd="sng" algn="ctr">
                      <a:solidFill>
                        <a:srgbClr val="00AB4E"/>
                      </a:solidFill>
                      <a:prstDash val="solid"/>
                      <a:round/>
                      <a:headEnd type="none" w="med" len="med"/>
                      <a:tailEnd type="none" w="med" len="med"/>
                    </a:lnB>
                    <a:solidFill>
                      <a:schemeClr val="bg1"/>
                    </a:solidFill>
                  </a:tcPr>
                </a:tc>
                <a:tc>
                  <a:txBody>
                    <a:bodyPr/>
                    <a:lstStyle/>
                    <a:p>
                      <a:pPr algn="ctr"/>
                      <a:r>
                        <a:rPr lang="en-US" sz="1600" b="1" dirty="0" smtClean="0"/>
                        <a:t>5</a:t>
                      </a:r>
                      <a:endParaRPr lang="en-US" sz="1600" b="1" dirty="0"/>
                    </a:p>
                  </a:txBody>
                  <a:tcPr marT="45711" marB="45711" anchor="ctr">
                    <a:lnT w="28575" cap="flat" cmpd="sng" algn="ctr">
                      <a:solidFill>
                        <a:srgbClr val="00AB4E"/>
                      </a:solidFill>
                      <a:prstDash val="solid"/>
                      <a:round/>
                      <a:headEnd type="none" w="med" len="med"/>
                      <a:tailEnd type="none" w="med" len="med"/>
                    </a:lnT>
                    <a:lnB w="28575" cap="flat" cmpd="sng" algn="ctr">
                      <a:solidFill>
                        <a:srgbClr val="00AB4E"/>
                      </a:solidFill>
                      <a:prstDash val="solid"/>
                      <a:round/>
                      <a:headEnd type="none" w="med" len="med"/>
                      <a:tailEnd type="none" w="med" len="med"/>
                    </a:lnB>
                    <a:solidFill>
                      <a:schemeClr val="bg1"/>
                    </a:solidFill>
                  </a:tcPr>
                </a:tc>
                <a:tc>
                  <a:txBody>
                    <a:bodyPr/>
                    <a:lstStyle/>
                    <a:p>
                      <a:pPr algn="ctr"/>
                      <a:r>
                        <a:rPr lang="en-US" sz="1600" b="1" dirty="0" smtClean="0"/>
                        <a:t>10</a:t>
                      </a:r>
                      <a:endParaRPr lang="en-US" sz="1600" b="1" dirty="0"/>
                    </a:p>
                  </a:txBody>
                  <a:tcPr marT="45711" marB="45711" anchor="ctr">
                    <a:lnR w="28575" cap="flat" cmpd="sng" algn="ctr">
                      <a:solidFill>
                        <a:srgbClr val="00AB4E"/>
                      </a:solidFill>
                      <a:prstDash val="solid"/>
                      <a:round/>
                      <a:headEnd type="none" w="med" len="med"/>
                      <a:tailEnd type="none" w="med" len="med"/>
                    </a:lnR>
                    <a:lnT w="28575" cap="flat" cmpd="sng" algn="ctr">
                      <a:solidFill>
                        <a:srgbClr val="00AB4E"/>
                      </a:solidFill>
                      <a:prstDash val="solid"/>
                      <a:round/>
                      <a:headEnd type="none" w="med" len="med"/>
                      <a:tailEnd type="none" w="med" len="med"/>
                    </a:lnT>
                    <a:lnB w="28575" cap="flat" cmpd="sng" algn="ctr">
                      <a:solidFill>
                        <a:srgbClr val="00AB4E"/>
                      </a:solidFill>
                      <a:prstDash val="solid"/>
                      <a:round/>
                      <a:headEnd type="none" w="med" len="med"/>
                      <a:tailEnd type="none" w="med" len="med"/>
                    </a:lnB>
                    <a:solidFill>
                      <a:schemeClr val="bg1"/>
                    </a:solidFill>
                  </a:tcPr>
                </a:tc>
              </a:tr>
              <a:tr h="370770">
                <a:tc>
                  <a:txBody>
                    <a:bodyPr/>
                    <a:lstStyle/>
                    <a:p>
                      <a:r>
                        <a:rPr lang="en-US" sz="1600" dirty="0" smtClean="0"/>
                        <a:t>Price </a:t>
                      </a:r>
                      <a:endParaRPr lang="en-US" sz="1600" dirty="0"/>
                    </a:p>
                  </a:txBody>
                  <a:tcPr marT="45711" marB="45711" anchor="ctr">
                    <a:lnL w="28575" cap="flat" cmpd="sng" algn="ctr">
                      <a:solidFill>
                        <a:srgbClr val="00AB4E"/>
                      </a:solidFill>
                      <a:prstDash val="solid"/>
                      <a:round/>
                      <a:headEnd type="none" w="med" len="med"/>
                      <a:tailEnd type="none" w="med" len="med"/>
                    </a:lnL>
                    <a:lnT w="28575" cap="flat" cmpd="sng" algn="ctr">
                      <a:solidFill>
                        <a:srgbClr val="00AB4E"/>
                      </a:solidFill>
                      <a:prstDash val="solid"/>
                      <a:round/>
                      <a:headEnd type="none" w="med" len="med"/>
                      <a:tailEnd type="none" w="med" len="med"/>
                    </a:lnT>
                    <a:lnB w="28575" cap="flat" cmpd="sng" algn="ctr">
                      <a:solidFill>
                        <a:srgbClr val="00AB4E"/>
                      </a:solidFill>
                      <a:prstDash val="solid"/>
                      <a:round/>
                      <a:headEnd type="none" w="med" len="med"/>
                      <a:tailEnd type="none" w="med" len="med"/>
                    </a:lnB>
                    <a:solidFill>
                      <a:schemeClr val="bg1"/>
                    </a:solidFill>
                  </a:tcPr>
                </a:tc>
                <a:tc>
                  <a:txBody>
                    <a:bodyPr/>
                    <a:lstStyle/>
                    <a:p>
                      <a:pPr algn="ctr"/>
                      <a:r>
                        <a:rPr lang="en-US" sz="1600" dirty="0" smtClean="0"/>
                        <a:t>0.2</a:t>
                      </a:r>
                      <a:endParaRPr lang="en-US" sz="1600" dirty="0"/>
                    </a:p>
                  </a:txBody>
                  <a:tcPr marT="45711" marB="45711" anchor="ctr">
                    <a:lnT w="28575" cap="flat" cmpd="sng" algn="ctr">
                      <a:solidFill>
                        <a:srgbClr val="00AB4E"/>
                      </a:solidFill>
                      <a:prstDash val="solid"/>
                      <a:round/>
                      <a:headEnd type="none" w="med" len="med"/>
                      <a:tailEnd type="none" w="med" len="med"/>
                    </a:lnT>
                    <a:lnB w="28575" cap="flat" cmpd="sng" algn="ctr">
                      <a:solidFill>
                        <a:srgbClr val="00AB4E"/>
                      </a:solidFill>
                      <a:prstDash val="solid"/>
                      <a:round/>
                      <a:headEnd type="none" w="med" len="med"/>
                      <a:tailEnd type="none" w="med" len="med"/>
                    </a:lnB>
                    <a:solidFill>
                      <a:schemeClr val="bg1"/>
                    </a:solidFill>
                  </a:tcPr>
                </a:tc>
                <a:tc>
                  <a:txBody>
                    <a:bodyPr/>
                    <a:lstStyle/>
                    <a:p>
                      <a:pPr algn="ctr"/>
                      <a:r>
                        <a:rPr lang="en-US" sz="1600" dirty="0" smtClean="0"/>
                        <a:t>−0.3</a:t>
                      </a:r>
                      <a:endParaRPr lang="en-US" sz="1600" dirty="0"/>
                    </a:p>
                  </a:txBody>
                  <a:tcPr marL="0" marT="45711" marB="45711" anchor="ctr">
                    <a:lnT w="28575" cap="flat" cmpd="sng" algn="ctr">
                      <a:solidFill>
                        <a:srgbClr val="00AB4E"/>
                      </a:solidFill>
                      <a:prstDash val="solid"/>
                      <a:round/>
                      <a:headEnd type="none" w="med" len="med"/>
                      <a:tailEnd type="none" w="med" len="med"/>
                    </a:lnT>
                    <a:lnB w="28575" cap="flat" cmpd="sng" algn="ctr">
                      <a:solidFill>
                        <a:srgbClr val="00AB4E"/>
                      </a:solidFill>
                      <a:prstDash val="solid"/>
                      <a:round/>
                      <a:headEnd type="none" w="med" len="med"/>
                      <a:tailEnd type="none" w="med" len="med"/>
                    </a:lnB>
                    <a:solidFill>
                      <a:schemeClr val="bg1"/>
                    </a:solidFill>
                  </a:tcPr>
                </a:tc>
                <a:tc>
                  <a:txBody>
                    <a:bodyPr/>
                    <a:lstStyle/>
                    <a:p>
                      <a:pPr algn="ctr"/>
                      <a:r>
                        <a:rPr lang="en-US" sz="1600" dirty="0" smtClean="0"/>
                        <a:t>−0.4</a:t>
                      </a:r>
                      <a:endParaRPr lang="en-US" sz="1600" dirty="0"/>
                    </a:p>
                  </a:txBody>
                  <a:tcPr marT="45711" marB="45711" anchor="ctr">
                    <a:lnT w="28575" cap="flat" cmpd="sng" algn="ctr">
                      <a:solidFill>
                        <a:srgbClr val="00AB4E"/>
                      </a:solidFill>
                      <a:prstDash val="solid"/>
                      <a:round/>
                      <a:headEnd type="none" w="med" len="med"/>
                      <a:tailEnd type="none" w="med" len="med"/>
                    </a:lnT>
                    <a:lnB w="28575" cap="flat" cmpd="sng" algn="ctr">
                      <a:solidFill>
                        <a:srgbClr val="00AB4E"/>
                      </a:solidFill>
                      <a:prstDash val="solid"/>
                      <a:round/>
                      <a:headEnd type="none" w="med" len="med"/>
                      <a:tailEnd type="none" w="med" len="med"/>
                    </a:lnB>
                    <a:solidFill>
                      <a:schemeClr val="bg1"/>
                    </a:solidFill>
                  </a:tcPr>
                </a:tc>
                <a:tc>
                  <a:txBody>
                    <a:bodyPr/>
                    <a:lstStyle/>
                    <a:p>
                      <a:pPr algn="ctr"/>
                      <a:r>
                        <a:rPr lang="en-US" sz="1600" dirty="0" smtClean="0"/>
                        <a:t>−0.5</a:t>
                      </a:r>
                      <a:endParaRPr lang="en-US" sz="1600" dirty="0"/>
                    </a:p>
                  </a:txBody>
                  <a:tcPr marL="0" marT="45711" marB="45711" anchor="ctr">
                    <a:lnT w="28575" cap="flat" cmpd="sng" algn="ctr">
                      <a:solidFill>
                        <a:srgbClr val="00AB4E"/>
                      </a:solidFill>
                      <a:prstDash val="solid"/>
                      <a:round/>
                      <a:headEnd type="none" w="med" len="med"/>
                      <a:tailEnd type="none" w="med" len="med"/>
                    </a:lnT>
                    <a:lnB w="28575" cap="flat" cmpd="sng" algn="ctr">
                      <a:solidFill>
                        <a:srgbClr val="00AB4E"/>
                      </a:solidFill>
                      <a:prstDash val="solid"/>
                      <a:round/>
                      <a:headEnd type="none" w="med" len="med"/>
                      <a:tailEnd type="none" w="med" len="med"/>
                    </a:lnB>
                    <a:solidFill>
                      <a:schemeClr val="bg1"/>
                    </a:solidFill>
                  </a:tcPr>
                </a:tc>
                <a:tc>
                  <a:txBody>
                    <a:bodyPr/>
                    <a:lstStyle/>
                    <a:p>
                      <a:pPr algn="ctr"/>
                      <a:r>
                        <a:rPr lang="en-US" sz="1600" dirty="0" smtClean="0"/>
                        <a:t>−0.8</a:t>
                      </a:r>
                      <a:endParaRPr lang="en-US" sz="1600" dirty="0"/>
                    </a:p>
                  </a:txBody>
                  <a:tcPr marL="0" marT="45711" marB="45711" anchor="ctr">
                    <a:lnR w="28575" cap="flat" cmpd="sng" algn="ctr">
                      <a:solidFill>
                        <a:srgbClr val="00AB4E"/>
                      </a:solidFill>
                      <a:prstDash val="solid"/>
                      <a:round/>
                      <a:headEnd type="none" w="med" len="med"/>
                      <a:tailEnd type="none" w="med" len="med"/>
                    </a:lnR>
                    <a:lnT w="28575" cap="flat" cmpd="sng" algn="ctr">
                      <a:solidFill>
                        <a:srgbClr val="00AB4E"/>
                      </a:solidFill>
                      <a:prstDash val="solid"/>
                      <a:round/>
                      <a:headEnd type="none" w="med" len="med"/>
                      <a:tailEnd type="none" w="med" len="med"/>
                    </a:lnT>
                    <a:lnB w="28575" cap="flat" cmpd="sng" algn="ctr">
                      <a:solidFill>
                        <a:srgbClr val="00AB4E"/>
                      </a:solidFill>
                      <a:prstDash val="solid"/>
                      <a:round/>
                      <a:headEnd type="none" w="med" len="med"/>
                      <a:tailEnd type="none" w="med" len="med"/>
                    </a:lnB>
                    <a:solidFill>
                      <a:schemeClr val="bg1"/>
                    </a:solidFill>
                  </a:tcPr>
                </a:tc>
              </a:tr>
              <a:tr h="370770">
                <a:tc>
                  <a:txBody>
                    <a:bodyPr/>
                    <a:lstStyle/>
                    <a:p>
                      <a:r>
                        <a:rPr lang="en-US" sz="1600" dirty="0" smtClean="0"/>
                        <a:t>Income</a:t>
                      </a:r>
                      <a:endParaRPr lang="en-US" sz="1600" dirty="0"/>
                    </a:p>
                  </a:txBody>
                  <a:tcPr marT="45711" marB="45711" anchor="ctr">
                    <a:lnL w="28575" cap="flat" cmpd="sng" algn="ctr">
                      <a:solidFill>
                        <a:srgbClr val="00AB4E"/>
                      </a:solidFill>
                      <a:prstDash val="solid"/>
                      <a:round/>
                      <a:headEnd type="none" w="med" len="med"/>
                      <a:tailEnd type="none" w="med" len="med"/>
                    </a:lnL>
                    <a:lnT w="28575" cap="flat" cmpd="sng" algn="ctr">
                      <a:solidFill>
                        <a:srgbClr val="00AB4E"/>
                      </a:solidFill>
                      <a:prstDash val="solid"/>
                      <a:round/>
                      <a:headEnd type="none" w="med" len="med"/>
                      <a:tailEnd type="none" w="med" len="med"/>
                    </a:lnT>
                    <a:lnB w="28575" cap="flat" cmpd="sng" algn="ctr">
                      <a:solidFill>
                        <a:srgbClr val="00AB4E"/>
                      </a:solidFill>
                      <a:prstDash val="solid"/>
                      <a:round/>
                      <a:headEnd type="none" w="med" len="med"/>
                      <a:tailEnd type="none" w="med" len="med"/>
                    </a:lnB>
                    <a:solidFill>
                      <a:schemeClr val="bg1"/>
                    </a:solidFill>
                  </a:tcPr>
                </a:tc>
                <a:tc>
                  <a:txBody>
                    <a:bodyPr/>
                    <a:lstStyle/>
                    <a:p>
                      <a:pPr algn="ctr"/>
                      <a:r>
                        <a:rPr lang="en-US" sz="1600" dirty="0" smtClean="0"/>
                        <a:t>0.2</a:t>
                      </a:r>
                      <a:endParaRPr lang="en-US" sz="1600" dirty="0"/>
                    </a:p>
                  </a:txBody>
                  <a:tcPr marT="45711" marB="45711" anchor="ctr">
                    <a:lnT w="28575" cap="flat" cmpd="sng" algn="ctr">
                      <a:solidFill>
                        <a:srgbClr val="00AB4E"/>
                      </a:solidFill>
                      <a:prstDash val="solid"/>
                      <a:round/>
                      <a:headEnd type="none" w="med" len="med"/>
                      <a:tailEnd type="none" w="med" len="med"/>
                    </a:lnT>
                    <a:lnB w="28575" cap="flat" cmpd="sng" algn="ctr">
                      <a:solidFill>
                        <a:srgbClr val="00AB4E"/>
                      </a:solidFill>
                      <a:prstDash val="solid"/>
                      <a:round/>
                      <a:headEnd type="none" w="med" len="med"/>
                      <a:tailEnd type="none" w="med" len="med"/>
                    </a:lnB>
                    <a:solidFill>
                      <a:schemeClr val="bg1"/>
                    </a:solidFill>
                  </a:tcPr>
                </a:tc>
                <a:tc>
                  <a:txBody>
                    <a:bodyPr/>
                    <a:lstStyle/>
                    <a:p>
                      <a:pPr algn="ctr"/>
                      <a:r>
                        <a:rPr lang="en-US" sz="1600" dirty="0" smtClean="0"/>
                        <a:t>0.4</a:t>
                      </a:r>
                      <a:endParaRPr lang="en-US" sz="1600" dirty="0"/>
                    </a:p>
                  </a:txBody>
                  <a:tcPr marT="45711" marB="45711" anchor="ctr">
                    <a:lnT w="28575" cap="flat" cmpd="sng" algn="ctr">
                      <a:solidFill>
                        <a:srgbClr val="00AB4E"/>
                      </a:solidFill>
                      <a:prstDash val="solid"/>
                      <a:round/>
                      <a:headEnd type="none" w="med" len="med"/>
                      <a:tailEnd type="none" w="med" len="med"/>
                    </a:lnT>
                    <a:lnB w="28575" cap="flat" cmpd="sng" algn="ctr">
                      <a:solidFill>
                        <a:srgbClr val="00AB4E"/>
                      </a:solidFill>
                      <a:prstDash val="solid"/>
                      <a:round/>
                      <a:headEnd type="none" w="med" len="med"/>
                      <a:tailEnd type="none" w="med" len="med"/>
                    </a:lnB>
                    <a:solidFill>
                      <a:schemeClr val="bg1"/>
                    </a:solidFill>
                  </a:tcPr>
                </a:tc>
                <a:tc>
                  <a:txBody>
                    <a:bodyPr/>
                    <a:lstStyle/>
                    <a:p>
                      <a:pPr algn="ctr"/>
                      <a:r>
                        <a:rPr lang="en-US" sz="1600" dirty="0" smtClean="0"/>
                        <a:t>0.5</a:t>
                      </a:r>
                      <a:endParaRPr lang="en-US" sz="1600" dirty="0"/>
                    </a:p>
                  </a:txBody>
                  <a:tcPr marL="182880" marT="45711" marB="45711" anchor="ctr">
                    <a:lnT w="28575" cap="flat" cmpd="sng" algn="ctr">
                      <a:solidFill>
                        <a:srgbClr val="00AB4E"/>
                      </a:solidFill>
                      <a:prstDash val="solid"/>
                      <a:round/>
                      <a:headEnd type="none" w="med" len="med"/>
                      <a:tailEnd type="none" w="med" len="med"/>
                    </a:lnT>
                    <a:lnB w="28575" cap="flat" cmpd="sng" algn="ctr">
                      <a:solidFill>
                        <a:srgbClr val="00AB4E"/>
                      </a:solidFill>
                      <a:prstDash val="solid"/>
                      <a:round/>
                      <a:headEnd type="none" w="med" len="med"/>
                      <a:tailEnd type="none" w="med" len="med"/>
                    </a:lnB>
                    <a:solidFill>
                      <a:schemeClr val="bg1"/>
                    </a:solidFill>
                  </a:tcPr>
                </a:tc>
                <a:tc>
                  <a:txBody>
                    <a:bodyPr/>
                    <a:lstStyle/>
                    <a:p>
                      <a:pPr algn="ctr"/>
                      <a:r>
                        <a:rPr lang="en-US" sz="1600" dirty="0" smtClean="0"/>
                        <a:t>0.6</a:t>
                      </a:r>
                      <a:endParaRPr lang="en-US" sz="1600" dirty="0"/>
                    </a:p>
                  </a:txBody>
                  <a:tcPr marT="45711" marB="45711" anchor="ctr">
                    <a:lnT w="28575" cap="flat" cmpd="sng" algn="ctr">
                      <a:solidFill>
                        <a:srgbClr val="00AB4E"/>
                      </a:solidFill>
                      <a:prstDash val="solid"/>
                      <a:round/>
                      <a:headEnd type="none" w="med" len="med"/>
                      <a:tailEnd type="none" w="med" len="med"/>
                    </a:lnT>
                    <a:lnB w="28575" cap="flat" cmpd="sng" algn="ctr">
                      <a:solidFill>
                        <a:srgbClr val="00AB4E"/>
                      </a:solidFill>
                      <a:prstDash val="solid"/>
                      <a:round/>
                      <a:headEnd type="none" w="med" len="med"/>
                      <a:tailEnd type="none" w="med" len="med"/>
                    </a:lnB>
                    <a:solidFill>
                      <a:schemeClr val="bg1"/>
                    </a:solidFill>
                  </a:tcPr>
                </a:tc>
                <a:tc>
                  <a:txBody>
                    <a:bodyPr/>
                    <a:lstStyle/>
                    <a:p>
                      <a:pPr algn="ctr"/>
                      <a:r>
                        <a:rPr lang="en-US" sz="1600" dirty="0" smtClean="0"/>
                        <a:t>1.0</a:t>
                      </a:r>
                      <a:endParaRPr lang="en-US" sz="1600" dirty="0"/>
                    </a:p>
                  </a:txBody>
                  <a:tcPr marT="45711" marB="45711" anchor="ctr">
                    <a:lnR w="28575" cap="flat" cmpd="sng" algn="ctr">
                      <a:solidFill>
                        <a:srgbClr val="00AB4E"/>
                      </a:solidFill>
                      <a:prstDash val="solid"/>
                      <a:round/>
                      <a:headEnd type="none" w="med" len="med"/>
                      <a:tailEnd type="none" w="med" len="med"/>
                    </a:lnR>
                    <a:lnT w="28575" cap="flat" cmpd="sng" algn="ctr">
                      <a:solidFill>
                        <a:srgbClr val="00AB4E"/>
                      </a:solidFill>
                      <a:prstDash val="solid"/>
                      <a:round/>
                      <a:headEnd type="none" w="med" len="med"/>
                      <a:tailEnd type="none" w="med" len="med"/>
                    </a:lnT>
                    <a:lnB w="28575" cap="flat" cmpd="sng" algn="ctr">
                      <a:solidFill>
                        <a:srgbClr val="00AB4E"/>
                      </a:solidFill>
                      <a:prstDash val="solid"/>
                      <a:round/>
                      <a:headEnd type="none" w="med" len="med"/>
                      <a:tailEnd type="none" w="med" len="med"/>
                    </a:lnB>
                    <a:solidFill>
                      <a:schemeClr val="bg1"/>
                    </a:solidFill>
                  </a:tcPr>
                </a:tc>
              </a:tr>
            </a:tbl>
          </a:graphicData>
        </a:graphic>
      </p:graphicFrame>
      <p:graphicFrame>
        <p:nvGraphicFramePr>
          <p:cNvPr id="36" name="Table 35"/>
          <p:cNvGraphicFramePr>
            <a:graphicFrameLocks noGrp="1"/>
          </p:cNvGraphicFramePr>
          <p:nvPr>
            <p:extLst>
              <p:ext uri="{D42A27DB-BD31-4B8C-83A1-F6EECF244321}">
                <p14:modId xmlns:p14="http://schemas.microsoft.com/office/powerpoint/2010/main" xmlns="" val="3154802483"/>
              </p:ext>
            </p:extLst>
          </p:nvPr>
        </p:nvGraphicFramePr>
        <p:xfrm>
          <a:off x="1524000" y="3906838"/>
          <a:ext cx="6096000" cy="2163763"/>
        </p:xfrm>
        <a:graphic>
          <a:graphicData uri="http://schemas.openxmlformats.org/drawingml/2006/table">
            <a:tbl>
              <a:tblPr firstRow="1" bandRow="1">
                <a:tableStyleId>{5C22544A-7EE6-4342-B048-85BDC9FD1C3A}</a:tableStyleId>
              </a:tblPr>
              <a:tblGrid>
                <a:gridCol w="1371600"/>
                <a:gridCol w="990600"/>
                <a:gridCol w="914400"/>
                <a:gridCol w="914400"/>
                <a:gridCol w="914400"/>
                <a:gridCol w="990600"/>
              </a:tblGrid>
              <a:tr h="370770">
                <a:tc>
                  <a:txBody>
                    <a:bodyPr/>
                    <a:lstStyle/>
                    <a:p>
                      <a:r>
                        <a:rPr lang="en-US" sz="1600" dirty="0" smtClean="0"/>
                        <a:t>TABLE 2.2</a:t>
                      </a:r>
                      <a:endParaRPr lang="en-US" sz="1600" dirty="0"/>
                    </a:p>
                  </a:txBody>
                  <a:tcPr marT="45711" marB="45711" anchor="ctr">
                    <a:lnL w="28575" cap="flat" cmpd="sng" algn="ctr">
                      <a:solidFill>
                        <a:srgbClr val="00AB4E"/>
                      </a:solidFill>
                      <a:prstDash val="solid"/>
                      <a:round/>
                      <a:headEnd type="none" w="med" len="med"/>
                      <a:tailEnd type="none" w="med" len="med"/>
                    </a:lnL>
                    <a:lnR w="28575" cap="flat" cmpd="sng" algn="ctr">
                      <a:solidFill>
                        <a:srgbClr val="950057"/>
                      </a:solidFill>
                      <a:prstDash val="solid"/>
                      <a:round/>
                      <a:headEnd type="none" w="med" len="med"/>
                      <a:tailEnd type="none" w="med" len="med"/>
                    </a:lnR>
                    <a:lnT w="28575" cap="flat" cmpd="sng" algn="ctr">
                      <a:solidFill>
                        <a:srgbClr val="00AB4E"/>
                      </a:solidFill>
                      <a:prstDash val="solid"/>
                      <a:round/>
                      <a:headEnd type="none" w="med" len="med"/>
                      <a:tailEnd type="none" w="med" len="med"/>
                    </a:lnT>
                    <a:solidFill>
                      <a:srgbClr val="950057"/>
                    </a:solidFill>
                  </a:tcPr>
                </a:tc>
                <a:tc gridSpan="5">
                  <a:txBody>
                    <a:bodyPr/>
                    <a:lstStyle/>
                    <a:p>
                      <a:r>
                        <a:rPr lang="en-US" sz="1600" dirty="0" smtClean="0"/>
                        <a:t>DEMAND FOR AUTOMOBILES</a:t>
                      </a:r>
                      <a:endParaRPr lang="en-US" sz="1600" dirty="0"/>
                    </a:p>
                  </a:txBody>
                  <a:tcPr marT="45711" marB="45711" anchor="ctr">
                    <a:lnL w="28575" cap="flat" cmpd="sng" algn="ctr">
                      <a:solidFill>
                        <a:srgbClr val="950057"/>
                      </a:solidFill>
                      <a:prstDash val="solid"/>
                      <a:round/>
                      <a:headEnd type="none" w="med" len="med"/>
                      <a:tailEnd type="none" w="med" len="med"/>
                    </a:lnL>
                    <a:lnR w="28575" cap="flat" cmpd="sng" algn="ctr">
                      <a:solidFill>
                        <a:srgbClr val="00AB4E"/>
                      </a:solidFill>
                      <a:prstDash val="solid"/>
                      <a:round/>
                      <a:headEnd type="none" w="med" len="med"/>
                      <a:tailEnd type="none" w="med" len="med"/>
                    </a:lnR>
                    <a:lnT w="28575" cap="flat" cmpd="sng" algn="ctr">
                      <a:solidFill>
                        <a:srgbClr val="00AB4E"/>
                      </a:solidFill>
                      <a:prstDash val="solid"/>
                      <a:round/>
                      <a:headEnd type="none" w="med" len="med"/>
                      <a:tailEnd type="none" w="med" len="med"/>
                    </a:lnT>
                    <a:solidFill>
                      <a:srgbClr val="00AB4E"/>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579102">
                <a:tc>
                  <a:txBody>
                    <a:bodyPr/>
                    <a:lstStyle/>
                    <a:p>
                      <a:endParaRPr lang="en-US" sz="1800" dirty="0"/>
                    </a:p>
                  </a:txBody>
                  <a:tcPr marT="45711" marB="45711" anchor="ctr">
                    <a:lnL w="28575" cap="flat" cmpd="sng" algn="ctr">
                      <a:solidFill>
                        <a:srgbClr val="00AB4E"/>
                      </a:solidFill>
                      <a:prstDash val="solid"/>
                      <a:round/>
                      <a:headEnd type="none" w="med" len="med"/>
                      <a:tailEnd type="none" w="med" len="med"/>
                    </a:lnL>
                    <a:lnB w="28575" cap="flat" cmpd="sng" algn="ctr">
                      <a:solidFill>
                        <a:srgbClr val="00AB4E"/>
                      </a:solidFill>
                      <a:prstDash val="solid"/>
                      <a:round/>
                      <a:headEnd type="none" w="med" len="med"/>
                      <a:tailEnd type="none" w="med" len="med"/>
                    </a:lnB>
                    <a:solidFill>
                      <a:schemeClr val="bg1"/>
                    </a:solidFill>
                  </a:tcPr>
                </a:tc>
                <a:tc gridSpan="5">
                  <a:txBody>
                    <a:bodyPr/>
                    <a:lstStyle/>
                    <a:p>
                      <a:pPr algn="ctr"/>
                      <a:r>
                        <a:rPr lang="en-US" sz="1600" b="1" dirty="0" smtClean="0"/>
                        <a:t>NUMBER OF YEARS ALLOWED TO  PASS</a:t>
                      </a:r>
                    </a:p>
                    <a:p>
                      <a:pPr algn="ctr"/>
                      <a:r>
                        <a:rPr lang="en-US" sz="1600" b="1" dirty="0" smtClean="0"/>
                        <a:t>FOLLOWING A PRICE OR INCOME CHANGE</a:t>
                      </a:r>
                      <a:endParaRPr lang="en-US" sz="1600" b="1" dirty="0"/>
                    </a:p>
                  </a:txBody>
                  <a:tcPr marT="45711" marB="45711" anchor="ctr">
                    <a:lnR w="28575" cap="flat" cmpd="sng" algn="ctr">
                      <a:solidFill>
                        <a:srgbClr val="00AB4E"/>
                      </a:solidFill>
                      <a:prstDash val="solid"/>
                      <a:round/>
                      <a:headEnd type="none" w="med" len="med"/>
                      <a:tailEnd type="none" w="med" len="med"/>
                    </a:lnR>
                    <a:lnB w="28575" cap="flat" cmpd="sng" algn="ctr">
                      <a:solidFill>
                        <a:srgbClr val="00AB4E"/>
                      </a:solidFill>
                      <a:prstDash val="solid"/>
                      <a:round/>
                      <a:headEnd type="none" w="med" len="med"/>
                      <a:tailEnd type="none" w="med" len="med"/>
                    </a:lnB>
                    <a:solidFill>
                      <a:schemeClr val="bg1"/>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472351">
                <a:tc>
                  <a:txBody>
                    <a:bodyPr/>
                    <a:lstStyle/>
                    <a:p>
                      <a:r>
                        <a:rPr lang="en-US" sz="1600" b="1" dirty="0" smtClean="0"/>
                        <a:t>ELASTICITY</a:t>
                      </a:r>
                      <a:endParaRPr lang="en-US" sz="1600" b="1" dirty="0"/>
                    </a:p>
                  </a:txBody>
                  <a:tcPr marT="45711" marB="45711" anchor="ctr">
                    <a:lnL w="28575" cap="flat" cmpd="sng" algn="ctr">
                      <a:solidFill>
                        <a:srgbClr val="00AB4E"/>
                      </a:solidFill>
                      <a:prstDash val="solid"/>
                      <a:round/>
                      <a:headEnd type="none" w="med" len="med"/>
                      <a:tailEnd type="none" w="med" len="med"/>
                    </a:lnL>
                    <a:lnT w="28575" cap="flat" cmpd="sng" algn="ctr">
                      <a:solidFill>
                        <a:srgbClr val="00AB4E"/>
                      </a:solidFill>
                      <a:prstDash val="solid"/>
                      <a:round/>
                      <a:headEnd type="none" w="med" len="med"/>
                      <a:tailEnd type="none" w="med" len="med"/>
                    </a:lnT>
                    <a:lnB w="28575" cap="flat" cmpd="sng" algn="ctr">
                      <a:solidFill>
                        <a:srgbClr val="00AB4E"/>
                      </a:solidFill>
                      <a:prstDash val="solid"/>
                      <a:round/>
                      <a:headEnd type="none" w="med" len="med"/>
                      <a:tailEnd type="none" w="med" len="med"/>
                    </a:lnB>
                    <a:solidFill>
                      <a:schemeClr val="bg1"/>
                    </a:solidFill>
                  </a:tcPr>
                </a:tc>
                <a:tc>
                  <a:txBody>
                    <a:bodyPr/>
                    <a:lstStyle/>
                    <a:p>
                      <a:pPr algn="ctr"/>
                      <a:r>
                        <a:rPr lang="en-US" sz="1600" b="1" dirty="0" smtClean="0"/>
                        <a:t>1</a:t>
                      </a:r>
                      <a:endParaRPr lang="en-US" sz="1600" b="1" dirty="0"/>
                    </a:p>
                  </a:txBody>
                  <a:tcPr marT="45711" marB="45711" anchor="ctr">
                    <a:lnT w="28575" cap="flat" cmpd="sng" algn="ctr">
                      <a:solidFill>
                        <a:srgbClr val="00AB4E"/>
                      </a:solidFill>
                      <a:prstDash val="solid"/>
                      <a:round/>
                      <a:headEnd type="none" w="med" len="med"/>
                      <a:tailEnd type="none" w="med" len="med"/>
                    </a:lnT>
                    <a:lnB w="28575" cap="flat" cmpd="sng" algn="ctr">
                      <a:solidFill>
                        <a:srgbClr val="00AB4E"/>
                      </a:solidFill>
                      <a:prstDash val="solid"/>
                      <a:round/>
                      <a:headEnd type="none" w="med" len="med"/>
                      <a:tailEnd type="none" w="med" len="med"/>
                    </a:lnB>
                    <a:solidFill>
                      <a:schemeClr val="bg1"/>
                    </a:solidFill>
                  </a:tcPr>
                </a:tc>
                <a:tc>
                  <a:txBody>
                    <a:bodyPr/>
                    <a:lstStyle/>
                    <a:p>
                      <a:pPr algn="ctr"/>
                      <a:r>
                        <a:rPr lang="en-US" sz="1600" b="1" dirty="0" smtClean="0"/>
                        <a:t>2</a:t>
                      </a:r>
                      <a:endParaRPr lang="en-US" sz="1600" b="1" dirty="0"/>
                    </a:p>
                  </a:txBody>
                  <a:tcPr marT="45711" marB="45711" anchor="ctr">
                    <a:lnT w="28575" cap="flat" cmpd="sng" algn="ctr">
                      <a:solidFill>
                        <a:srgbClr val="00AB4E"/>
                      </a:solidFill>
                      <a:prstDash val="solid"/>
                      <a:round/>
                      <a:headEnd type="none" w="med" len="med"/>
                      <a:tailEnd type="none" w="med" len="med"/>
                    </a:lnT>
                    <a:lnB w="28575" cap="flat" cmpd="sng" algn="ctr">
                      <a:solidFill>
                        <a:srgbClr val="00AB4E"/>
                      </a:solidFill>
                      <a:prstDash val="solid"/>
                      <a:round/>
                      <a:headEnd type="none" w="med" len="med"/>
                      <a:tailEnd type="none" w="med" len="med"/>
                    </a:lnB>
                    <a:solidFill>
                      <a:schemeClr val="bg1"/>
                    </a:solidFill>
                  </a:tcPr>
                </a:tc>
                <a:tc>
                  <a:txBody>
                    <a:bodyPr/>
                    <a:lstStyle/>
                    <a:p>
                      <a:pPr algn="ctr"/>
                      <a:r>
                        <a:rPr lang="en-US" sz="1600" b="1" dirty="0" smtClean="0"/>
                        <a:t>3</a:t>
                      </a:r>
                      <a:endParaRPr lang="en-US" sz="1600" b="1" dirty="0"/>
                    </a:p>
                  </a:txBody>
                  <a:tcPr marT="45711" marB="45711" anchor="ctr">
                    <a:lnT w="28575" cap="flat" cmpd="sng" algn="ctr">
                      <a:solidFill>
                        <a:srgbClr val="00AB4E"/>
                      </a:solidFill>
                      <a:prstDash val="solid"/>
                      <a:round/>
                      <a:headEnd type="none" w="med" len="med"/>
                      <a:tailEnd type="none" w="med" len="med"/>
                    </a:lnT>
                    <a:lnB w="28575" cap="flat" cmpd="sng" algn="ctr">
                      <a:solidFill>
                        <a:srgbClr val="00AB4E"/>
                      </a:solidFill>
                      <a:prstDash val="solid"/>
                      <a:round/>
                      <a:headEnd type="none" w="med" len="med"/>
                      <a:tailEnd type="none" w="med" len="med"/>
                    </a:lnB>
                    <a:solidFill>
                      <a:schemeClr val="bg1"/>
                    </a:solidFill>
                  </a:tcPr>
                </a:tc>
                <a:tc>
                  <a:txBody>
                    <a:bodyPr/>
                    <a:lstStyle/>
                    <a:p>
                      <a:pPr algn="ctr"/>
                      <a:r>
                        <a:rPr lang="en-US" sz="1600" b="1" dirty="0" smtClean="0"/>
                        <a:t>5</a:t>
                      </a:r>
                      <a:endParaRPr lang="en-US" sz="1600" b="1" dirty="0"/>
                    </a:p>
                  </a:txBody>
                  <a:tcPr marT="45711" marB="45711" anchor="ctr">
                    <a:lnT w="28575" cap="flat" cmpd="sng" algn="ctr">
                      <a:solidFill>
                        <a:srgbClr val="00AB4E"/>
                      </a:solidFill>
                      <a:prstDash val="solid"/>
                      <a:round/>
                      <a:headEnd type="none" w="med" len="med"/>
                      <a:tailEnd type="none" w="med" len="med"/>
                    </a:lnT>
                    <a:lnB w="28575" cap="flat" cmpd="sng" algn="ctr">
                      <a:solidFill>
                        <a:srgbClr val="00AB4E"/>
                      </a:solidFill>
                      <a:prstDash val="solid"/>
                      <a:round/>
                      <a:headEnd type="none" w="med" len="med"/>
                      <a:tailEnd type="none" w="med" len="med"/>
                    </a:lnB>
                    <a:solidFill>
                      <a:schemeClr val="bg1"/>
                    </a:solidFill>
                  </a:tcPr>
                </a:tc>
                <a:tc>
                  <a:txBody>
                    <a:bodyPr/>
                    <a:lstStyle/>
                    <a:p>
                      <a:pPr algn="ctr"/>
                      <a:r>
                        <a:rPr lang="en-US" sz="1600" b="1" dirty="0" smtClean="0"/>
                        <a:t>10</a:t>
                      </a:r>
                      <a:endParaRPr lang="en-US" sz="1600" b="1" dirty="0"/>
                    </a:p>
                  </a:txBody>
                  <a:tcPr marT="45711" marB="45711" anchor="ctr">
                    <a:lnR w="28575" cap="flat" cmpd="sng" algn="ctr">
                      <a:solidFill>
                        <a:srgbClr val="00AB4E"/>
                      </a:solidFill>
                      <a:prstDash val="solid"/>
                      <a:round/>
                      <a:headEnd type="none" w="med" len="med"/>
                      <a:tailEnd type="none" w="med" len="med"/>
                    </a:lnR>
                    <a:lnT w="28575" cap="flat" cmpd="sng" algn="ctr">
                      <a:solidFill>
                        <a:srgbClr val="00AB4E"/>
                      </a:solidFill>
                      <a:prstDash val="solid"/>
                      <a:round/>
                      <a:headEnd type="none" w="med" len="med"/>
                      <a:tailEnd type="none" w="med" len="med"/>
                    </a:lnT>
                    <a:lnB w="28575" cap="flat" cmpd="sng" algn="ctr">
                      <a:solidFill>
                        <a:srgbClr val="00AB4E"/>
                      </a:solidFill>
                      <a:prstDash val="solid"/>
                      <a:round/>
                      <a:headEnd type="none" w="med" len="med"/>
                      <a:tailEnd type="none" w="med" len="med"/>
                    </a:lnB>
                    <a:solidFill>
                      <a:schemeClr val="bg1"/>
                    </a:solidFill>
                  </a:tcPr>
                </a:tc>
              </a:tr>
              <a:tr h="370770">
                <a:tc>
                  <a:txBody>
                    <a:bodyPr/>
                    <a:lstStyle/>
                    <a:p>
                      <a:r>
                        <a:rPr lang="en-US" sz="1600" dirty="0" smtClean="0"/>
                        <a:t>Price </a:t>
                      </a:r>
                      <a:endParaRPr lang="en-US" sz="1600" dirty="0"/>
                    </a:p>
                  </a:txBody>
                  <a:tcPr marT="45711" marB="45711" anchor="ctr">
                    <a:lnL w="28575" cap="flat" cmpd="sng" algn="ctr">
                      <a:solidFill>
                        <a:srgbClr val="00AB4E"/>
                      </a:solidFill>
                      <a:prstDash val="solid"/>
                      <a:round/>
                      <a:headEnd type="none" w="med" len="med"/>
                      <a:tailEnd type="none" w="med" len="med"/>
                    </a:lnL>
                    <a:lnT w="28575" cap="flat" cmpd="sng" algn="ctr">
                      <a:solidFill>
                        <a:srgbClr val="00AB4E"/>
                      </a:solidFill>
                      <a:prstDash val="solid"/>
                      <a:round/>
                      <a:headEnd type="none" w="med" len="med"/>
                      <a:tailEnd type="none" w="med" len="med"/>
                    </a:lnT>
                    <a:lnB w="28575" cap="flat" cmpd="sng" algn="ctr">
                      <a:solidFill>
                        <a:srgbClr val="00AB4E"/>
                      </a:solidFill>
                      <a:prstDash val="solid"/>
                      <a:round/>
                      <a:headEnd type="none" w="med" len="med"/>
                      <a:tailEnd type="none" w="med" len="med"/>
                    </a:lnB>
                    <a:solidFill>
                      <a:schemeClr val="bg1"/>
                    </a:solidFill>
                  </a:tcPr>
                </a:tc>
                <a:tc>
                  <a:txBody>
                    <a:bodyPr/>
                    <a:lstStyle/>
                    <a:p>
                      <a:pPr algn="ctr"/>
                      <a:r>
                        <a:rPr lang="en-US" sz="1600" dirty="0" smtClean="0"/>
                        <a:t>−1.2</a:t>
                      </a:r>
                      <a:endParaRPr lang="en-US" sz="1600" dirty="0"/>
                    </a:p>
                  </a:txBody>
                  <a:tcPr marL="0" marT="45711" marB="45711" anchor="ctr">
                    <a:lnT w="28575" cap="flat" cmpd="sng" algn="ctr">
                      <a:solidFill>
                        <a:srgbClr val="00AB4E"/>
                      </a:solidFill>
                      <a:prstDash val="solid"/>
                      <a:round/>
                      <a:headEnd type="none" w="med" len="med"/>
                      <a:tailEnd type="none" w="med" len="med"/>
                    </a:lnT>
                    <a:lnB w="28575" cap="flat" cmpd="sng" algn="ctr">
                      <a:solidFill>
                        <a:srgbClr val="00AB4E"/>
                      </a:solidFill>
                      <a:prstDash val="solid"/>
                      <a:round/>
                      <a:headEnd type="none" w="med" len="med"/>
                      <a:tailEnd type="none" w="med" len="med"/>
                    </a:lnB>
                    <a:solidFill>
                      <a:schemeClr val="bg1"/>
                    </a:solidFill>
                  </a:tcPr>
                </a:tc>
                <a:tc>
                  <a:txBody>
                    <a:bodyPr/>
                    <a:lstStyle/>
                    <a:p>
                      <a:pPr algn="ctr"/>
                      <a:r>
                        <a:rPr lang="en-US" sz="1600" dirty="0" smtClean="0"/>
                        <a:t>−0.9</a:t>
                      </a:r>
                      <a:endParaRPr lang="en-US" sz="1600" dirty="0"/>
                    </a:p>
                  </a:txBody>
                  <a:tcPr marL="0" marT="45711" marB="45711" anchor="ctr">
                    <a:lnT w="28575" cap="flat" cmpd="sng" algn="ctr">
                      <a:solidFill>
                        <a:srgbClr val="00AB4E"/>
                      </a:solidFill>
                      <a:prstDash val="solid"/>
                      <a:round/>
                      <a:headEnd type="none" w="med" len="med"/>
                      <a:tailEnd type="none" w="med" len="med"/>
                    </a:lnT>
                    <a:lnB w="28575" cap="flat" cmpd="sng" algn="ctr">
                      <a:solidFill>
                        <a:srgbClr val="00AB4E"/>
                      </a:solidFill>
                      <a:prstDash val="solid"/>
                      <a:round/>
                      <a:headEnd type="none" w="med" len="med"/>
                      <a:tailEnd type="none" w="med" len="med"/>
                    </a:lnB>
                    <a:solidFill>
                      <a:schemeClr val="bg1"/>
                    </a:solidFill>
                  </a:tcPr>
                </a:tc>
                <a:tc>
                  <a:txBody>
                    <a:bodyPr/>
                    <a:lstStyle/>
                    <a:p>
                      <a:pPr algn="ctr"/>
                      <a:r>
                        <a:rPr lang="en-US" sz="1600" dirty="0" smtClean="0"/>
                        <a:t>−0.8</a:t>
                      </a:r>
                      <a:endParaRPr lang="en-US" sz="1600" dirty="0"/>
                    </a:p>
                  </a:txBody>
                  <a:tcPr marL="0" marT="45711" marB="45711" anchor="ctr">
                    <a:lnT w="28575" cap="flat" cmpd="sng" algn="ctr">
                      <a:solidFill>
                        <a:srgbClr val="00AB4E"/>
                      </a:solidFill>
                      <a:prstDash val="solid"/>
                      <a:round/>
                      <a:headEnd type="none" w="med" len="med"/>
                      <a:tailEnd type="none" w="med" len="med"/>
                    </a:lnT>
                    <a:lnB w="28575" cap="flat" cmpd="sng" algn="ctr">
                      <a:solidFill>
                        <a:srgbClr val="00AB4E"/>
                      </a:solidFill>
                      <a:prstDash val="solid"/>
                      <a:round/>
                      <a:headEnd type="none" w="med" len="med"/>
                      <a:tailEnd type="none" w="med" len="med"/>
                    </a:lnB>
                    <a:solidFill>
                      <a:schemeClr val="bg1"/>
                    </a:solidFill>
                  </a:tcPr>
                </a:tc>
                <a:tc>
                  <a:txBody>
                    <a:bodyPr/>
                    <a:lstStyle/>
                    <a:p>
                      <a:pPr algn="ctr"/>
                      <a:r>
                        <a:rPr lang="en-US" sz="1600" dirty="0" smtClean="0"/>
                        <a:t>−0.6</a:t>
                      </a:r>
                      <a:endParaRPr lang="en-US" sz="1600" dirty="0"/>
                    </a:p>
                  </a:txBody>
                  <a:tcPr marL="0" marT="45711" marB="45711" anchor="ctr">
                    <a:lnT w="28575" cap="flat" cmpd="sng" algn="ctr">
                      <a:solidFill>
                        <a:srgbClr val="00AB4E"/>
                      </a:solidFill>
                      <a:prstDash val="solid"/>
                      <a:round/>
                      <a:headEnd type="none" w="med" len="med"/>
                      <a:tailEnd type="none" w="med" len="med"/>
                    </a:lnT>
                    <a:lnB w="28575" cap="flat" cmpd="sng" algn="ctr">
                      <a:solidFill>
                        <a:srgbClr val="00AB4E"/>
                      </a:solidFill>
                      <a:prstDash val="solid"/>
                      <a:round/>
                      <a:headEnd type="none" w="med" len="med"/>
                      <a:tailEnd type="none" w="med" len="med"/>
                    </a:lnB>
                    <a:solidFill>
                      <a:schemeClr val="bg1"/>
                    </a:solidFill>
                  </a:tcPr>
                </a:tc>
                <a:tc>
                  <a:txBody>
                    <a:bodyPr/>
                    <a:lstStyle/>
                    <a:p>
                      <a:pPr algn="ctr"/>
                      <a:r>
                        <a:rPr lang="en-US" sz="1600" dirty="0" smtClean="0"/>
                        <a:t>−0.4</a:t>
                      </a:r>
                      <a:endParaRPr lang="en-US" sz="1600" dirty="0"/>
                    </a:p>
                  </a:txBody>
                  <a:tcPr marL="0" marT="45711" marB="45711" anchor="ctr">
                    <a:lnR w="28575" cap="flat" cmpd="sng" algn="ctr">
                      <a:solidFill>
                        <a:srgbClr val="00AB4E"/>
                      </a:solidFill>
                      <a:prstDash val="solid"/>
                      <a:round/>
                      <a:headEnd type="none" w="med" len="med"/>
                      <a:tailEnd type="none" w="med" len="med"/>
                    </a:lnR>
                    <a:lnT w="28575" cap="flat" cmpd="sng" algn="ctr">
                      <a:solidFill>
                        <a:srgbClr val="00AB4E"/>
                      </a:solidFill>
                      <a:prstDash val="solid"/>
                      <a:round/>
                      <a:headEnd type="none" w="med" len="med"/>
                      <a:tailEnd type="none" w="med" len="med"/>
                    </a:lnT>
                    <a:lnB w="28575" cap="flat" cmpd="sng" algn="ctr">
                      <a:solidFill>
                        <a:srgbClr val="00AB4E"/>
                      </a:solidFill>
                      <a:prstDash val="solid"/>
                      <a:round/>
                      <a:headEnd type="none" w="med" len="med"/>
                      <a:tailEnd type="none" w="med" len="med"/>
                    </a:lnB>
                    <a:solidFill>
                      <a:schemeClr val="bg1"/>
                    </a:solidFill>
                  </a:tcPr>
                </a:tc>
              </a:tr>
              <a:tr h="370770">
                <a:tc>
                  <a:txBody>
                    <a:bodyPr/>
                    <a:lstStyle/>
                    <a:p>
                      <a:r>
                        <a:rPr lang="en-US" sz="1600" dirty="0" smtClean="0"/>
                        <a:t>Income</a:t>
                      </a:r>
                      <a:endParaRPr lang="en-US" sz="1600" dirty="0"/>
                    </a:p>
                  </a:txBody>
                  <a:tcPr marT="45711" marB="45711" anchor="ctr">
                    <a:lnL w="28575" cap="flat" cmpd="sng" algn="ctr">
                      <a:solidFill>
                        <a:srgbClr val="00AB4E"/>
                      </a:solidFill>
                      <a:prstDash val="solid"/>
                      <a:round/>
                      <a:headEnd type="none" w="med" len="med"/>
                      <a:tailEnd type="none" w="med" len="med"/>
                    </a:lnL>
                    <a:lnT w="28575" cap="flat" cmpd="sng" algn="ctr">
                      <a:solidFill>
                        <a:srgbClr val="00AB4E"/>
                      </a:solidFill>
                      <a:prstDash val="solid"/>
                      <a:round/>
                      <a:headEnd type="none" w="med" len="med"/>
                      <a:tailEnd type="none" w="med" len="med"/>
                    </a:lnT>
                    <a:lnB w="28575" cap="flat" cmpd="sng" algn="ctr">
                      <a:solidFill>
                        <a:srgbClr val="00AB4E"/>
                      </a:solidFill>
                      <a:prstDash val="solid"/>
                      <a:round/>
                      <a:headEnd type="none" w="med" len="med"/>
                      <a:tailEnd type="none" w="med" len="med"/>
                    </a:lnB>
                    <a:solidFill>
                      <a:schemeClr val="bg1"/>
                    </a:solidFill>
                  </a:tcPr>
                </a:tc>
                <a:tc>
                  <a:txBody>
                    <a:bodyPr/>
                    <a:lstStyle/>
                    <a:p>
                      <a:pPr algn="ctr"/>
                      <a:r>
                        <a:rPr lang="en-US" sz="1600" dirty="0" smtClean="0"/>
                        <a:t>3.0</a:t>
                      </a:r>
                      <a:endParaRPr lang="en-US" sz="1600" dirty="0"/>
                    </a:p>
                  </a:txBody>
                  <a:tcPr marT="45711" marB="45711" anchor="ctr">
                    <a:lnT w="28575" cap="flat" cmpd="sng" algn="ctr">
                      <a:solidFill>
                        <a:srgbClr val="00AB4E"/>
                      </a:solidFill>
                      <a:prstDash val="solid"/>
                      <a:round/>
                      <a:headEnd type="none" w="med" len="med"/>
                      <a:tailEnd type="none" w="med" len="med"/>
                    </a:lnT>
                    <a:lnB w="28575" cap="flat" cmpd="sng" algn="ctr">
                      <a:solidFill>
                        <a:srgbClr val="00AB4E"/>
                      </a:solidFill>
                      <a:prstDash val="solid"/>
                      <a:round/>
                      <a:headEnd type="none" w="med" len="med"/>
                      <a:tailEnd type="none" w="med" len="med"/>
                    </a:lnB>
                    <a:solidFill>
                      <a:schemeClr val="bg1"/>
                    </a:solidFill>
                  </a:tcPr>
                </a:tc>
                <a:tc>
                  <a:txBody>
                    <a:bodyPr/>
                    <a:lstStyle/>
                    <a:p>
                      <a:pPr algn="ctr"/>
                      <a:r>
                        <a:rPr lang="en-US" sz="1600" dirty="0" smtClean="0"/>
                        <a:t>2.3</a:t>
                      </a:r>
                      <a:endParaRPr lang="en-US" sz="1600" dirty="0"/>
                    </a:p>
                  </a:txBody>
                  <a:tcPr marT="45711" marB="45711" anchor="ctr">
                    <a:lnT w="28575" cap="flat" cmpd="sng" algn="ctr">
                      <a:solidFill>
                        <a:srgbClr val="00AB4E"/>
                      </a:solidFill>
                      <a:prstDash val="solid"/>
                      <a:round/>
                      <a:headEnd type="none" w="med" len="med"/>
                      <a:tailEnd type="none" w="med" len="med"/>
                    </a:lnT>
                    <a:lnB w="28575" cap="flat" cmpd="sng" algn="ctr">
                      <a:solidFill>
                        <a:srgbClr val="00AB4E"/>
                      </a:solidFill>
                      <a:prstDash val="solid"/>
                      <a:round/>
                      <a:headEnd type="none" w="med" len="med"/>
                      <a:tailEnd type="none" w="med" len="med"/>
                    </a:lnB>
                    <a:solidFill>
                      <a:schemeClr val="bg1"/>
                    </a:solidFill>
                  </a:tcPr>
                </a:tc>
                <a:tc>
                  <a:txBody>
                    <a:bodyPr/>
                    <a:lstStyle/>
                    <a:p>
                      <a:pPr algn="ctr"/>
                      <a:r>
                        <a:rPr lang="en-US" sz="1600" dirty="0" smtClean="0"/>
                        <a:t>1.9</a:t>
                      </a:r>
                      <a:endParaRPr lang="en-US" sz="1600" dirty="0"/>
                    </a:p>
                  </a:txBody>
                  <a:tcPr marT="45711" marB="45711" anchor="ctr">
                    <a:lnT w="28575" cap="flat" cmpd="sng" algn="ctr">
                      <a:solidFill>
                        <a:srgbClr val="00AB4E"/>
                      </a:solidFill>
                      <a:prstDash val="solid"/>
                      <a:round/>
                      <a:headEnd type="none" w="med" len="med"/>
                      <a:tailEnd type="none" w="med" len="med"/>
                    </a:lnT>
                    <a:lnB w="28575" cap="flat" cmpd="sng" algn="ctr">
                      <a:solidFill>
                        <a:srgbClr val="00AB4E"/>
                      </a:solidFill>
                      <a:prstDash val="solid"/>
                      <a:round/>
                      <a:headEnd type="none" w="med" len="med"/>
                      <a:tailEnd type="none" w="med" len="med"/>
                    </a:lnB>
                    <a:solidFill>
                      <a:schemeClr val="bg1"/>
                    </a:solidFill>
                  </a:tcPr>
                </a:tc>
                <a:tc>
                  <a:txBody>
                    <a:bodyPr/>
                    <a:lstStyle/>
                    <a:p>
                      <a:pPr algn="ctr"/>
                      <a:r>
                        <a:rPr lang="en-US" sz="1600" dirty="0" smtClean="0"/>
                        <a:t>1.4</a:t>
                      </a:r>
                      <a:endParaRPr lang="en-US" sz="1600" dirty="0"/>
                    </a:p>
                  </a:txBody>
                  <a:tcPr marT="45711" marB="45711" anchor="ctr">
                    <a:lnT w="28575" cap="flat" cmpd="sng" algn="ctr">
                      <a:solidFill>
                        <a:srgbClr val="00AB4E"/>
                      </a:solidFill>
                      <a:prstDash val="solid"/>
                      <a:round/>
                      <a:headEnd type="none" w="med" len="med"/>
                      <a:tailEnd type="none" w="med" len="med"/>
                    </a:lnT>
                    <a:lnB w="28575" cap="flat" cmpd="sng" algn="ctr">
                      <a:solidFill>
                        <a:srgbClr val="00AB4E"/>
                      </a:solidFill>
                      <a:prstDash val="solid"/>
                      <a:round/>
                      <a:headEnd type="none" w="med" len="med"/>
                      <a:tailEnd type="none" w="med" len="med"/>
                    </a:lnB>
                    <a:solidFill>
                      <a:schemeClr val="bg1"/>
                    </a:solidFill>
                  </a:tcPr>
                </a:tc>
                <a:tc>
                  <a:txBody>
                    <a:bodyPr/>
                    <a:lstStyle/>
                    <a:p>
                      <a:pPr algn="ctr"/>
                      <a:r>
                        <a:rPr lang="en-US" sz="1600" dirty="0" smtClean="0"/>
                        <a:t>1.0</a:t>
                      </a:r>
                      <a:endParaRPr lang="en-US" sz="1600" dirty="0"/>
                    </a:p>
                  </a:txBody>
                  <a:tcPr marT="45711" marB="45711" anchor="ctr">
                    <a:lnR w="28575" cap="flat" cmpd="sng" algn="ctr">
                      <a:solidFill>
                        <a:srgbClr val="00AB4E"/>
                      </a:solidFill>
                      <a:prstDash val="solid"/>
                      <a:round/>
                      <a:headEnd type="none" w="med" len="med"/>
                      <a:tailEnd type="none" w="med" len="med"/>
                    </a:lnR>
                    <a:lnT w="28575" cap="flat" cmpd="sng" algn="ctr">
                      <a:solidFill>
                        <a:srgbClr val="00AB4E"/>
                      </a:solidFill>
                      <a:prstDash val="solid"/>
                      <a:round/>
                      <a:headEnd type="none" w="med" len="med"/>
                      <a:tailEnd type="none" w="med" len="med"/>
                    </a:lnT>
                    <a:lnB w="28575" cap="flat" cmpd="sng" algn="ctr">
                      <a:solidFill>
                        <a:srgbClr val="00AB4E"/>
                      </a:solidFill>
                      <a:prstDash val="solid"/>
                      <a:round/>
                      <a:headEnd type="none" w="med" len="med"/>
                      <a:tailEnd type="none" w="med" len="med"/>
                    </a:lnB>
                    <a:solidFill>
                      <a:schemeClr val="bg1"/>
                    </a:solidFill>
                  </a:tcPr>
                </a:tc>
              </a:tr>
            </a:tbl>
          </a:graphicData>
        </a:graphic>
      </p:graphicFrame>
      <p:cxnSp>
        <p:nvCxnSpPr>
          <p:cNvPr id="8" name="Straight Connector 7"/>
          <p:cNvCxnSpPr>
            <a:cxnSpLocks noChangeShapeType="1"/>
          </p:cNvCxnSpPr>
          <p:nvPr/>
        </p:nvCxnSpPr>
        <p:spPr bwMode="auto">
          <a:xfrm>
            <a:off x="0" y="6553200"/>
            <a:ext cx="9144000" cy="0"/>
          </a:xfrm>
          <a:prstGeom prst="line">
            <a:avLst/>
          </a:prstGeom>
          <a:noFill/>
          <a:ln w="34925">
            <a:solidFill>
              <a:srgbClr val="F4792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par>
                                <p:cTn id="12" presetID="22" presetClass="entr" presetSubtype="8" fill="hold" nodeType="with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wipe(left)">
                                      <p:cBhvr>
                                        <p:cTn id="14" dur="500"/>
                                        <p:tgtEl>
                                          <p:spTgt spid="28"/>
                                        </p:tgtEl>
                                      </p:cBhvr>
                                    </p:animEffect>
                                  </p:childTnLst>
                                </p:cTn>
                              </p:par>
                            </p:childTnLst>
                          </p:cTn>
                        </p:par>
                        <p:par>
                          <p:cTn id="15" fill="hold" nodeType="afterGroup">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wipe(left)">
                                      <p:cBhvr>
                                        <p:cTn id="18" dur="500"/>
                                        <p:tgtEl>
                                          <p:spTgt spid="29"/>
                                        </p:tgtEl>
                                      </p:cBhvr>
                                    </p:animEffect>
                                  </p:childTnLst>
                                </p:cTn>
                              </p:par>
                            </p:childTnLst>
                          </p:cTn>
                        </p:par>
                        <p:par>
                          <p:cTn id="19" fill="hold" nodeType="afterGroup">
                            <p:stCondLst>
                              <p:cond delay="1500"/>
                            </p:stCondLst>
                            <p:childTnLst>
                              <p:par>
                                <p:cTn id="20" presetID="22" presetClass="entr" presetSubtype="1"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up)">
                                      <p:cBhvr>
                                        <p:cTn id="22" dur="10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up)">
                                      <p:cBhvr>
                                        <p:cTn id="27" dur="1000"/>
                                        <p:tgtEl>
                                          <p:spTgt spid="36"/>
                                        </p:tgtEl>
                                      </p:cBhvr>
                                    </p:animEffect>
                                  </p:childTnLst>
                                </p:cTn>
                              </p:par>
                            </p:childTnLst>
                          </p:cTn>
                        </p:par>
                        <p:par>
                          <p:cTn id="28" fill="hold" nodeType="afterGroup">
                            <p:stCondLst>
                              <p:cond delay="1000"/>
                            </p:stCondLst>
                            <p:childTnLst>
                              <p:par>
                                <p:cTn id="29" presetID="22" presetClass="entr" presetSubtype="8"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4" name="Picture 6" descr="C:\Documents and Settings\Kyle M. Thiel\Desktop\Pindyck_7e\ppts\aparna_ppts\aparna_ppts\ch02\fig2.16\fig2.15a\fig2.15_02.g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267200" y="1752600"/>
            <a:ext cx="4572000" cy="443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8615" name="Picture 7" descr="C:\Documents and Settings\Kyle M. Thiel\Desktop\Pindyck_7e\ppts\aparna_ppts\aparna_ppts\ch02\fig2.16\fig2.15a\fig2.15_03.gif"/>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267200" y="1752600"/>
            <a:ext cx="4572000" cy="443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78612" name="Rectangle 52"/>
          <p:cNvSpPr>
            <a:spLocks noGrp="1" noChangeArrowheads="1"/>
          </p:cNvSpPr>
          <p:nvPr>
            <p:ph type="body" idx="4294967295"/>
          </p:nvPr>
        </p:nvSpPr>
        <p:spPr bwMode="auto">
          <a:xfrm>
            <a:off x="457200" y="1"/>
            <a:ext cx="3581400" cy="6858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p>
            <a:pPr eaLnBrk="1" hangingPunct="1">
              <a:buFontTx/>
              <a:buNone/>
            </a:pPr>
            <a:r>
              <a:rPr lang="en-US" sz="2000" b="1" dirty="0" smtClean="0">
                <a:solidFill>
                  <a:srgbClr val="950057"/>
                </a:solidFill>
              </a:rPr>
              <a:t>Supply</a:t>
            </a:r>
          </a:p>
        </p:txBody>
      </p:sp>
      <p:sp>
        <p:nvSpPr>
          <p:cNvPr id="24" name="Rectangle 52"/>
          <p:cNvSpPr txBox="1">
            <a:spLocks noChangeArrowheads="1"/>
          </p:cNvSpPr>
          <p:nvPr/>
        </p:nvSpPr>
        <p:spPr bwMode="auto">
          <a:xfrm>
            <a:off x="457200" y="914400"/>
            <a:ext cx="3581400" cy="511175"/>
          </a:xfrm>
          <a:prstGeom prst="rect">
            <a:avLst/>
          </a:prstGeom>
          <a:noFill/>
          <a:ln w="9525">
            <a:noFill/>
            <a:miter lim="800000"/>
            <a:headEnd/>
            <a:tailEnd/>
          </a:ln>
        </p:spPr>
        <p:txBody>
          <a:bodyPr/>
          <a:lstStyle/>
          <a:p>
            <a:pPr marL="342900" indent="-342900">
              <a:spcBef>
                <a:spcPct val="20000"/>
              </a:spcBef>
              <a:defRPr/>
            </a:pPr>
            <a:r>
              <a:rPr lang="en-US" b="1" kern="0" dirty="0">
                <a:solidFill>
                  <a:srgbClr val="2A5CAA"/>
                </a:solidFill>
                <a:latin typeface="+mn-lt"/>
                <a:cs typeface="+mn-cs"/>
              </a:rPr>
              <a:t>SUPPLY AND DURABILITY</a:t>
            </a:r>
          </a:p>
        </p:txBody>
      </p:sp>
      <p:sp>
        <p:nvSpPr>
          <p:cNvPr id="36" name="Rectangle 5"/>
          <p:cNvSpPr>
            <a:spLocks noChangeArrowheads="1"/>
          </p:cNvSpPr>
          <p:nvPr/>
        </p:nvSpPr>
        <p:spPr bwMode="auto">
          <a:xfrm>
            <a:off x="533400" y="1905001"/>
            <a:ext cx="29718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nchor="ctr"/>
          <a:lstStyle/>
          <a:p>
            <a:pPr indent="4763">
              <a:spcBef>
                <a:spcPct val="20000"/>
              </a:spcBef>
            </a:pPr>
            <a:r>
              <a:rPr lang="en-US" sz="1600" b="1" dirty="0">
                <a:latin typeface="Arial" pitchFamily="34" charset="0"/>
              </a:rPr>
              <a:t>COPPER: SHORT-RUN AND LONG-RUN SUPPLY CURVES</a:t>
            </a:r>
          </a:p>
        </p:txBody>
      </p:sp>
      <p:sp>
        <p:nvSpPr>
          <p:cNvPr id="37" name="Rectangle 10"/>
          <p:cNvSpPr>
            <a:spLocks noChangeArrowheads="1"/>
          </p:cNvSpPr>
          <p:nvPr/>
        </p:nvSpPr>
        <p:spPr bwMode="auto">
          <a:xfrm>
            <a:off x="533400" y="1600200"/>
            <a:ext cx="16383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nchor="ctr"/>
          <a:lstStyle/>
          <a:p>
            <a:pPr marL="342900" indent="-342900">
              <a:spcBef>
                <a:spcPct val="20000"/>
              </a:spcBef>
            </a:pPr>
            <a:r>
              <a:rPr lang="en-US" sz="2000" b="1" dirty="0">
                <a:solidFill>
                  <a:srgbClr val="ED1B2F"/>
                </a:solidFill>
                <a:latin typeface="Arial" pitchFamily="34" charset="0"/>
              </a:rPr>
              <a:t>F</a:t>
            </a:r>
            <a:r>
              <a:rPr lang="en-US" sz="1600" b="1" dirty="0">
                <a:solidFill>
                  <a:srgbClr val="ED1B2F"/>
                </a:solidFill>
                <a:latin typeface="Arial" pitchFamily="34" charset="0"/>
              </a:rPr>
              <a:t>IGURE </a:t>
            </a:r>
            <a:r>
              <a:rPr lang="en-US" sz="2000" b="1" dirty="0">
                <a:solidFill>
                  <a:srgbClr val="ED1B2F"/>
                </a:solidFill>
                <a:latin typeface="Arial" pitchFamily="34" charset="0"/>
              </a:rPr>
              <a:t>2.16</a:t>
            </a:r>
          </a:p>
        </p:txBody>
      </p:sp>
      <p:sp>
        <p:nvSpPr>
          <p:cNvPr id="38" name="Rectangle 4"/>
          <p:cNvSpPr>
            <a:spLocks noChangeArrowheads="1"/>
          </p:cNvSpPr>
          <p:nvPr/>
        </p:nvSpPr>
        <p:spPr bwMode="auto">
          <a:xfrm>
            <a:off x="533400" y="2438402"/>
            <a:ext cx="2990850" cy="289559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spcBef>
                <a:spcPts val="388"/>
              </a:spcBef>
              <a:spcAft>
                <a:spcPts val="388"/>
              </a:spcAft>
            </a:pPr>
            <a:r>
              <a:rPr lang="en-US" sz="1600" dirty="0">
                <a:latin typeface="Arial" pitchFamily="34" charset="0"/>
              </a:rPr>
              <a:t>Like that of most goods, the supply of primary copper, shown in part </a:t>
            </a:r>
            <a:r>
              <a:rPr lang="en-US" sz="1600" b="1" dirty="0">
                <a:latin typeface="Arial" pitchFamily="34" charset="0"/>
              </a:rPr>
              <a:t>(a)</a:t>
            </a:r>
            <a:r>
              <a:rPr lang="en-US" sz="1600" dirty="0">
                <a:latin typeface="Arial" pitchFamily="34" charset="0"/>
              </a:rPr>
              <a:t>, is more elastic in the long run. </a:t>
            </a:r>
          </a:p>
          <a:p>
            <a:pPr>
              <a:spcBef>
                <a:spcPts val="388"/>
              </a:spcBef>
              <a:spcAft>
                <a:spcPts val="388"/>
              </a:spcAft>
            </a:pPr>
            <a:r>
              <a:rPr lang="en-US" sz="1600" dirty="0">
                <a:latin typeface="Arial" pitchFamily="34" charset="0"/>
              </a:rPr>
              <a:t>If price increases, firms would like to produce more but are limited by capacity constraints in the short run.</a:t>
            </a:r>
          </a:p>
          <a:p>
            <a:pPr>
              <a:spcBef>
                <a:spcPts val="388"/>
              </a:spcBef>
              <a:spcAft>
                <a:spcPts val="388"/>
              </a:spcAft>
            </a:pPr>
            <a:r>
              <a:rPr lang="en-US" sz="1600" dirty="0">
                <a:latin typeface="Arial" pitchFamily="34" charset="0"/>
              </a:rPr>
              <a:t>In the longer run, they can add to capacity and produce more.</a:t>
            </a:r>
          </a:p>
        </p:txBody>
      </p:sp>
      <p:pic>
        <p:nvPicPr>
          <p:cNvPr id="68613" name="Picture 5" descr="C:\Documents and Settings\Kyle M. Thiel\Desktop\Pindyck_7e\ppts\aparna_ppts\aparna_ppts\ch02\fig2.16\fig2.15a\fig2.15_01.gif"/>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267200" y="1752600"/>
            <a:ext cx="4572000" cy="443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5" name="Group 14"/>
          <p:cNvGrpSpPr>
            <a:grpSpLocks/>
          </p:cNvGrpSpPr>
          <p:nvPr/>
        </p:nvGrpSpPr>
        <p:grpSpPr bwMode="auto">
          <a:xfrm>
            <a:off x="3810000" y="1600200"/>
            <a:ext cx="155576" cy="4789488"/>
            <a:chOff x="3574256" y="2209800"/>
            <a:chExt cx="152400" cy="4114800"/>
          </a:xfrm>
        </p:grpSpPr>
        <p:cxnSp>
          <p:nvCxnSpPr>
            <p:cNvPr id="37906" name="Straight Connector 19"/>
            <p:cNvCxnSpPr>
              <a:cxnSpLocks noChangeShapeType="1"/>
            </p:cNvCxnSpPr>
            <p:nvPr/>
          </p:nvCxnSpPr>
          <p:spPr bwMode="auto">
            <a:xfrm flipV="1">
              <a:off x="3648075" y="2209800"/>
              <a:ext cx="0" cy="411480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cxnSp>
          <p:nvCxnSpPr>
            <p:cNvPr id="37907" name="Straight Connector 21"/>
            <p:cNvCxnSpPr>
              <a:cxnSpLocks noChangeShapeType="1"/>
            </p:cNvCxnSpPr>
            <p:nvPr/>
          </p:nvCxnSpPr>
          <p:spPr bwMode="auto">
            <a:xfrm rot="-5400000">
              <a:off x="3650456" y="2133600"/>
              <a:ext cx="0" cy="15240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grpSp>
      <p:grpSp>
        <p:nvGrpSpPr>
          <p:cNvPr id="18" name="Group 17"/>
          <p:cNvGrpSpPr>
            <a:grpSpLocks/>
          </p:cNvGrpSpPr>
          <p:nvPr/>
        </p:nvGrpSpPr>
        <p:grpSpPr bwMode="auto">
          <a:xfrm>
            <a:off x="457200" y="5334000"/>
            <a:ext cx="3443288" cy="160338"/>
            <a:chOff x="457199" y="5791200"/>
            <a:chExt cx="3193257" cy="152400"/>
          </a:xfrm>
        </p:grpSpPr>
        <p:cxnSp>
          <p:nvCxnSpPr>
            <p:cNvPr id="37904" name="Straight Connector 22"/>
            <p:cNvCxnSpPr>
              <a:cxnSpLocks noChangeShapeType="1"/>
            </p:cNvCxnSpPr>
            <p:nvPr/>
          </p:nvCxnSpPr>
          <p:spPr bwMode="auto">
            <a:xfrm flipH="1">
              <a:off x="457200" y="5869781"/>
              <a:ext cx="3193256" cy="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cxnSp>
          <p:nvCxnSpPr>
            <p:cNvPr id="37905" name="Straight Connector 23"/>
            <p:cNvCxnSpPr>
              <a:cxnSpLocks noChangeShapeType="1"/>
            </p:cNvCxnSpPr>
            <p:nvPr/>
          </p:nvCxnSpPr>
          <p:spPr bwMode="auto">
            <a:xfrm rot="10800000">
              <a:off x="457199" y="5791200"/>
              <a:ext cx="0" cy="15240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grpSp>
      <p:grpSp>
        <p:nvGrpSpPr>
          <p:cNvPr id="21" name="Group 20"/>
          <p:cNvGrpSpPr>
            <a:grpSpLocks/>
          </p:cNvGrpSpPr>
          <p:nvPr/>
        </p:nvGrpSpPr>
        <p:grpSpPr bwMode="auto">
          <a:xfrm>
            <a:off x="3894138" y="6281738"/>
            <a:ext cx="4640262" cy="217487"/>
            <a:chOff x="3657600" y="1678781"/>
            <a:chExt cx="4800600" cy="152400"/>
          </a:xfrm>
        </p:grpSpPr>
        <p:cxnSp>
          <p:nvCxnSpPr>
            <p:cNvPr id="37902" name="Straight Connector 17"/>
            <p:cNvCxnSpPr>
              <a:cxnSpLocks noChangeShapeType="1"/>
            </p:cNvCxnSpPr>
            <p:nvPr/>
          </p:nvCxnSpPr>
          <p:spPr bwMode="auto">
            <a:xfrm>
              <a:off x="3657600" y="1752600"/>
              <a:ext cx="4800600" cy="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cxnSp>
          <p:nvCxnSpPr>
            <p:cNvPr id="37903" name="Straight Connector 18"/>
            <p:cNvCxnSpPr>
              <a:cxnSpLocks noChangeShapeType="1"/>
            </p:cNvCxnSpPr>
            <p:nvPr/>
          </p:nvCxnSpPr>
          <p:spPr bwMode="auto">
            <a:xfrm>
              <a:off x="8458200" y="1678781"/>
              <a:ext cx="0" cy="15240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grpSp>
      <p:pic>
        <p:nvPicPr>
          <p:cNvPr id="20" name="Picture 1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832393" y="0"/>
            <a:ext cx="1311607" cy="10789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78612">
                                            <p:txEl>
                                              <p:pRg st="0" end="0"/>
                                            </p:txEl>
                                          </p:spTgt>
                                        </p:tgtEl>
                                        <p:attrNameLst>
                                          <p:attrName>style.visibility</p:attrName>
                                        </p:attrNameLst>
                                      </p:cBhvr>
                                      <p:to>
                                        <p:strVal val="visible"/>
                                      </p:to>
                                    </p:set>
                                    <p:animEffect transition="in" filter="wipe(left)">
                                      <p:cBhvr>
                                        <p:cTn id="11" dur="500"/>
                                        <p:tgtEl>
                                          <p:spTgt spid="578612">
                                            <p:txEl>
                                              <p:pRg st="0" end="0"/>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Effect transition="in" filter="wipe(left)">
                                      <p:cBhvr>
                                        <p:cTn id="15" dur="500"/>
                                        <p:tgtEl>
                                          <p:spTgt spid="24">
                                            <p:txEl>
                                              <p:pRg st="0" end="0"/>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childTnLst>
                          </p:cTn>
                        </p:par>
                        <p:par>
                          <p:cTn id="24" fill="hold" nodeType="afterGroup">
                            <p:stCondLst>
                              <p:cond delay="2500"/>
                            </p:stCondLst>
                            <p:childTnLst>
                              <p:par>
                                <p:cTn id="25" presetID="22" presetClass="entr" presetSubtype="4"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par>
                                <p:cTn id="28" presetID="22" presetClass="entr" presetSubtype="8"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cTn>
                              </p:par>
                            </p:childTnLst>
                          </p:cTn>
                        </p:par>
                        <p:par>
                          <p:cTn id="31" fill="hold" nodeType="afterGroup">
                            <p:stCondLst>
                              <p:cond delay="3000"/>
                            </p:stCondLst>
                            <p:childTnLst>
                              <p:par>
                                <p:cTn id="32" presetID="22" presetClass="entr" presetSubtype="4" fill="hold" nodeType="afterEffect">
                                  <p:stCondLst>
                                    <p:cond delay="0"/>
                                  </p:stCondLst>
                                  <p:childTnLst>
                                    <p:set>
                                      <p:cBhvr>
                                        <p:cTn id="33" dur="1" fill="hold">
                                          <p:stCondLst>
                                            <p:cond delay="0"/>
                                          </p:stCondLst>
                                        </p:cTn>
                                        <p:tgtEl>
                                          <p:spTgt spid="68613"/>
                                        </p:tgtEl>
                                        <p:attrNameLst>
                                          <p:attrName>style.visibility</p:attrName>
                                        </p:attrNameLst>
                                      </p:cBhvr>
                                      <p:to>
                                        <p:strVal val="visible"/>
                                      </p:to>
                                    </p:set>
                                    <p:animEffect transition="in" filter="wipe(down)">
                                      <p:cBhvr>
                                        <p:cTn id="34" dur="500"/>
                                        <p:tgtEl>
                                          <p:spTgt spid="68613"/>
                                        </p:tgtEl>
                                      </p:cBhvr>
                                    </p:animEffect>
                                  </p:childTnLst>
                                </p:cTn>
                              </p:par>
                            </p:childTnLst>
                          </p:cTn>
                        </p:par>
                        <p:par>
                          <p:cTn id="35" fill="hold" nodeType="afterGroup">
                            <p:stCondLst>
                              <p:cond delay="3500"/>
                            </p:stCondLst>
                            <p:childTnLst>
                              <p:par>
                                <p:cTn id="36" presetID="22" presetClass="entr" presetSubtype="8" fill="hold" nodeType="afterEffect">
                                  <p:stCondLst>
                                    <p:cond delay="0"/>
                                  </p:stCondLst>
                                  <p:childTnLst>
                                    <p:set>
                                      <p:cBhvr>
                                        <p:cTn id="37" dur="1" fill="hold">
                                          <p:stCondLst>
                                            <p:cond delay="0"/>
                                          </p:stCondLst>
                                        </p:cTn>
                                        <p:tgtEl>
                                          <p:spTgt spid="68615"/>
                                        </p:tgtEl>
                                        <p:attrNameLst>
                                          <p:attrName>style.visibility</p:attrName>
                                        </p:attrNameLst>
                                      </p:cBhvr>
                                      <p:to>
                                        <p:strVal val="visible"/>
                                      </p:to>
                                    </p:set>
                                    <p:animEffect transition="in" filter="wipe(left)">
                                      <p:cBhvr>
                                        <p:cTn id="38" dur="750"/>
                                        <p:tgtEl>
                                          <p:spTgt spid="68615"/>
                                        </p:tgtEl>
                                      </p:cBhvr>
                                    </p:animEffect>
                                  </p:childTnLst>
                                </p:cTn>
                              </p:par>
                            </p:childTnLst>
                          </p:cTn>
                        </p:par>
                        <p:par>
                          <p:cTn id="39" fill="hold" nodeType="afterGroup">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38">
                                            <p:txEl>
                                              <p:pRg st="0" end="0"/>
                                            </p:txEl>
                                          </p:spTgt>
                                        </p:tgtEl>
                                        <p:attrNameLst>
                                          <p:attrName>style.visibility</p:attrName>
                                        </p:attrNameLst>
                                      </p:cBhvr>
                                      <p:to>
                                        <p:strVal val="visible"/>
                                      </p:to>
                                    </p:set>
                                    <p:animEffect transition="in" filter="wipe(left)">
                                      <p:cBhvr>
                                        <p:cTn id="42" dur="500"/>
                                        <p:tgtEl>
                                          <p:spTgt spid="38">
                                            <p:txEl>
                                              <p:pRg st="0" end="0"/>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68614"/>
                                        </p:tgtEl>
                                        <p:attrNameLst>
                                          <p:attrName>style.visibility</p:attrName>
                                        </p:attrNameLst>
                                      </p:cBhvr>
                                      <p:to>
                                        <p:strVal val="visible"/>
                                      </p:to>
                                    </p:set>
                                    <p:animEffect transition="in" filter="wipe(left)">
                                      <p:cBhvr>
                                        <p:cTn id="47" dur="1000"/>
                                        <p:tgtEl>
                                          <p:spTgt spid="68614"/>
                                        </p:tgtEl>
                                      </p:cBhvr>
                                    </p:animEffect>
                                  </p:childTnLst>
                                </p:cTn>
                              </p:par>
                            </p:childTnLst>
                          </p:cTn>
                        </p:par>
                        <p:par>
                          <p:cTn id="48" fill="hold" nodeType="afterGroup">
                            <p:stCondLst>
                              <p:cond delay="1000"/>
                            </p:stCondLst>
                            <p:childTnLst>
                              <p:par>
                                <p:cTn id="49" presetID="22" presetClass="entr" presetSubtype="8" fill="hold" grpId="0" nodeType="afterEffect">
                                  <p:stCondLst>
                                    <p:cond delay="0"/>
                                  </p:stCondLst>
                                  <p:childTnLst>
                                    <p:set>
                                      <p:cBhvr>
                                        <p:cTn id="50" dur="1" fill="hold">
                                          <p:stCondLst>
                                            <p:cond delay="0"/>
                                          </p:stCondLst>
                                        </p:cTn>
                                        <p:tgtEl>
                                          <p:spTgt spid="38">
                                            <p:txEl>
                                              <p:pRg st="1" end="1"/>
                                            </p:txEl>
                                          </p:spTgt>
                                        </p:tgtEl>
                                        <p:attrNameLst>
                                          <p:attrName>style.visibility</p:attrName>
                                        </p:attrNameLst>
                                      </p:cBhvr>
                                      <p:to>
                                        <p:strVal val="visible"/>
                                      </p:to>
                                    </p:set>
                                    <p:animEffect transition="in" filter="wipe(left)">
                                      <p:cBhvr>
                                        <p:cTn id="51" dur="500"/>
                                        <p:tgtEl>
                                          <p:spTgt spid="38">
                                            <p:txEl>
                                              <p:pRg st="1" end="1"/>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38">
                                            <p:txEl>
                                              <p:pRg st="2" end="2"/>
                                            </p:txEl>
                                          </p:spTgt>
                                        </p:tgtEl>
                                        <p:attrNameLst>
                                          <p:attrName>style.visibility</p:attrName>
                                        </p:attrNameLst>
                                      </p:cBhvr>
                                      <p:to>
                                        <p:strVal val="visible"/>
                                      </p:to>
                                    </p:set>
                                    <p:animEffect transition="in" filter="wipe(left)">
                                      <p:cBhvr>
                                        <p:cTn id="56" dur="500"/>
                                        <p:tgtEl>
                                          <p:spTgt spid="38">
                                            <p:txEl>
                                              <p:pRg st="2" end="2"/>
                                            </p:txEl>
                                          </p:spTgt>
                                        </p:tgtEl>
                                      </p:cBhvr>
                                    </p:animEffect>
                                  </p:childTnLst>
                                </p:cTn>
                              </p:par>
                            </p:childTnLst>
                          </p:cTn>
                        </p:par>
                        <p:par>
                          <p:cTn id="57" fill="hold" nodeType="afterGroup">
                            <p:stCondLst>
                              <p:cond delay="500"/>
                            </p:stCondLst>
                            <p:childTnLst>
                              <p:par>
                                <p:cTn id="58" presetID="22" presetClass="entr" presetSubtype="2"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right)">
                                      <p:cBhvr>
                                        <p:cTn id="6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8612" grpId="0" build="p"/>
      <p:bldP spid="24" grpId="0" build="p"/>
      <p:bldP spid="36" grpId="0"/>
      <p:bldP spid="37" grpId="0"/>
      <p:bldP spid="38"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4"/>
          <p:cNvSpPr>
            <a:spLocks noChangeArrowheads="1"/>
          </p:cNvSpPr>
          <p:nvPr/>
        </p:nvSpPr>
        <p:spPr bwMode="auto">
          <a:xfrm>
            <a:off x="452436" y="1676401"/>
            <a:ext cx="2976563" cy="4190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spcBef>
                <a:spcPts val="388"/>
              </a:spcBef>
              <a:spcAft>
                <a:spcPts val="388"/>
              </a:spcAft>
            </a:pPr>
            <a:r>
              <a:rPr lang="en-US" sz="1600" dirty="0">
                <a:latin typeface="Arial" pitchFamily="34" charset="0"/>
              </a:rPr>
              <a:t>Part </a:t>
            </a:r>
            <a:r>
              <a:rPr lang="en-US" sz="1600" b="1" dirty="0">
                <a:latin typeface="Arial" pitchFamily="34" charset="0"/>
              </a:rPr>
              <a:t>(b)</a:t>
            </a:r>
            <a:r>
              <a:rPr lang="en-US" sz="1600" dirty="0">
                <a:latin typeface="Arial" pitchFamily="34" charset="0"/>
              </a:rPr>
              <a:t> shows supply curves for secondary copper. </a:t>
            </a:r>
          </a:p>
          <a:p>
            <a:pPr>
              <a:spcBef>
                <a:spcPts val="388"/>
              </a:spcBef>
              <a:spcAft>
                <a:spcPts val="388"/>
              </a:spcAft>
            </a:pPr>
            <a:r>
              <a:rPr lang="en-US" sz="1600" dirty="0">
                <a:latin typeface="Arial" pitchFamily="34" charset="0"/>
              </a:rPr>
              <a:t>If the price increases, there is a greater incentive to convert scrap copper into new supply. Initially, therefore, secondary supply (i.e., supply from scrap) increases sharply.</a:t>
            </a:r>
          </a:p>
          <a:p>
            <a:pPr>
              <a:spcBef>
                <a:spcPts val="388"/>
              </a:spcBef>
              <a:spcAft>
                <a:spcPts val="388"/>
              </a:spcAft>
            </a:pPr>
            <a:r>
              <a:rPr lang="en-US" sz="1600" dirty="0">
                <a:latin typeface="Arial" pitchFamily="34" charset="0"/>
              </a:rPr>
              <a:t>But later, as the stock of scrap falls, secondary supply contracts. </a:t>
            </a:r>
          </a:p>
          <a:p>
            <a:pPr>
              <a:spcBef>
                <a:spcPts val="388"/>
              </a:spcBef>
              <a:spcAft>
                <a:spcPts val="388"/>
              </a:spcAft>
            </a:pPr>
            <a:r>
              <a:rPr lang="en-US" sz="1600" dirty="0">
                <a:latin typeface="Arial" pitchFamily="34" charset="0"/>
              </a:rPr>
              <a:t>Secondary supply is therefore less elastic in the long run than in the short run.</a:t>
            </a:r>
          </a:p>
        </p:txBody>
      </p:sp>
      <p:pic>
        <p:nvPicPr>
          <p:cNvPr id="69634" name="Picture 2" descr="C:\Documents and Settings\Kyle M. Thiel\Desktop\Pindyck_7e\ppts\aparna_ppts\aparna_ppts\ch02\fig2.16\fig2.16b\fig2.16b_03.g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095750" y="685800"/>
            <a:ext cx="4438650" cy="428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9635" name="Picture 3" descr="C:\Documents and Settings\Kyle M. Thiel\Desktop\Pindyck_7e\ppts\aparna_ppts\aparna_ppts\ch02\fig2.16\fig2.16b\fig2.16b_01.gif"/>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095750" y="685800"/>
            <a:ext cx="4438650" cy="428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9636" name="Picture 4" descr="C:\Documents and Settings\Kyle M. Thiel\Desktop\Pindyck_7e\ppts\aparna_ppts\aparna_ppts\ch02\fig2.16\fig2.16b\fig2.16b_02.gif"/>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095750" y="685800"/>
            <a:ext cx="4438650" cy="428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8921" name="Rectangle 5"/>
          <p:cNvSpPr>
            <a:spLocks noChangeArrowheads="1"/>
          </p:cNvSpPr>
          <p:nvPr/>
        </p:nvSpPr>
        <p:spPr bwMode="auto">
          <a:xfrm>
            <a:off x="457200" y="1143001"/>
            <a:ext cx="29718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nchor="ctr"/>
          <a:lstStyle/>
          <a:p>
            <a:pPr indent="4763">
              <a:spcBef>
                <a:spcPct val="20000"/>
              </a:spcBef>
            </a:pPr>
            <a:r>
              <a:rPr lang="en-US" sz="1600" b="1" dirty="0">
                <a:latin typeface="Arial" pitchFamily="34" charset="0"/>
              </a:rPr>
              <a:t>COPPER: SHORT-RUN AND LONG-RUN SUPPLY CURVES</a:t>
            </a:r>
          </a:p>
        </p:txBody>
      </p:sp>
      <p:sp>
        <p:nvSpPr>
          <p:cNvPr id="38922" name="Rectangle 10"/>
          <p:cNvSpPr>
            <a:spLocks noChangeArrowheads="1"/>
          </p:cNvSpPr>
          <p:nvPr/>
        </p:nvSpPr>
        <p:spPr bwMode="auto">
          <a:xfrm>
            <a:off x="457200" y="838200"/>
            <a:ext cx="16383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nchor="ctr"/>
          <a:lstStyle/>
          <a:p>
            <a:pPr marL="342900" indent="-342900">
              <a:spcBef>
                <a:spcPct val="20000"/>
              </a:spcBef>
            </a:pPr>
            <a:r>
              <a:rPr lang="en-US" sz="2000" b="1" dirty="0">
                <a:solidFill>
                  <a:srgbClr val="ED1B2F"/>
                </a:solidFill>
                <a:latin typeface="Arial" pitchFamily="34" charset="0"/>
              </a:rPr>
              <a:t>F</a:t>
            </a:r>
            <a:r>
              <a:rPr lang="en-US" sz="1600" b="1" dirty="0">
                <a:solidFill>
                  <a:srgbClr val="ED1B2F"/>
                </a:solidFill>
                <a:latin typeface="Arial" pitchFamily="34" charset="0"/>
              </a:rPr>
              <a:t>IGURE </a:t>
            </a:r>
            <a:r>
              <a:rPr lang="en-US" sz="2000" b="1" dirty="0">
                <a:solidFill>
                  <a:srgbClr val="ED1B2F"/>
                </a:solidFill>
                <a:latin typeface="Arial" pitchFamily="34" charset="0"/>
              </a:rPr>
              <a:t>2.16</a:t>
            </a:r>
          </a:p>
        </p:txBody>
      </p:sp>
      <p:graphicFrame>
        <p:nvGraphicFramePr>
          <p:cNvPr id="2" name="Table 1"/>
          <p:cNvGraphicFramePr>
            <a:graphicFrameLocks noGrp="1"/>
          </p:cNvGraphicFramePr>
          <p:nvPr>
            <p:extLst>
              <p:ext uri="{D42A27DB-BD31-4B8C-83A1-F6EECF244321}">
                <p14:modId xmlns:p14="http://schemas.microsoft.com/office/powerpoint/2010/main" xmlns="" val="2687189633"/>
              </p:ext>
            </p:extLst>
          </p:nvPr>
        </p:nvGraphicFramePr>
        <p:xfrm>
          <a:off x="3962400" y="5014913"/>
          <a:ext cx="4724400" cy="1524000"/>
        </p:xfrm>
        <a:graphic>
          <a:graphicData uri="http://schemas.openxmlformats.org/drawingml/2006/table">
            <a:tbl>
              <a:tblPr firstRow="1" bandRow="1">
                <a:tableStyleId>{5C22544A-7EE6-4342-B048-85BDC9FD1C3A}</a:tableStyleId>
              </a:tblPr>
              <a:tblGrid>
                <a:gridCol w="1092312"/>
                <a:gridCol w="1092489"/>
                <a:gridCol w="1344493"/>
                <a:gridCol w="1195106"/>
              </a:tblGrid>
              <a:tr h="285750">
                <a:tc>
                  <a:txBody>
                    <a:bodyPr/>
                    <a:lstStyle/>
                    <a:p>
                      <a:pPr algn="ctr"/>
                      <a:r>
                        <a:rPr lang="en-US" sz="1400" dirty="0" smtClean="0"/>
                        <a:t>TABLE 2.3</a:t>
                      </a:r>
                      <a:endParaRPr lang="en-US" sz="1400" dirty="0"/>
                    </a:p>
                  </a:txBody>
                  <a:tcPr anchor="ctr">
                    <a:lnL w="28575" cap="flat" cmpd="sng" algn="ctr">
                      <a:solidFill>
                        <a:srgbClr val="00AB4E"/>
                      </a:solidFill>
                      <a:prstDash val="solid"/>
                      <a:round/>
                      <a:headEnd type="none" w="med" len="med"/>
                      <a:tailEnd type="none" w="med" len="med"/>
                    </a:lnL>
                    <a:lnR w="28575" cap="flat" cmpd="sng" algn="ctr">
                      <a:solidFill>
                        <a:srgbClr val="950057"/>
                      </a:solidFill>
                      <a:prstDash val="solid"/>
                      <a:round/>
                      <a:headEnd type="none" w="med" len="med"/>
                      <a:tailEnd type="none" w="med" len="med"/>
                    </a:lnR>
                    <a:lnT w="28575" cap="flat" cmpd="sng" algn="ctr">
                      <a:solidFill>
                        <a:srgbClr val="00AB4E"/>
                      </a:solidFill>
                      <a:prstDash val="solid"/>
                      <a:round/>
                      <a:headEnd type="none" w="med" len="med"/>
                      <a:tailEnd type="none" w="med" len="med"/>
                    </a:lnT>
                    <a:solidFill>
                      <a:srgbClr val="950057"/>
                    </a:solidFill>
                  </a:tcPr>
                </a:tc>
                <a:tc gridSpan="3">
                  <a:txBody>
                    <a:bodyPr/>
                    <a:lstStyle/>
                    <a:p>
                      <a:r>
                        <a:rPr lang="en-US" sz="1400" dirty="0" smtClean="0"/>
                        <a:t>SUPPLY OF COPPER</a:t>
                      </a:r>
                      <a:endParaRPr lang="en-US" sz="1400" dirty="0"/>
                    </a:p>
                  </a:txBody>
                  <a:tcPr anchor="ctr">
                    <a:lnL w="28575" cap="flat" cmpd="sng" algn="ctr">
                      <a:solidFill>
                        <a:srgbClr val="950057"/>
                      </a:solidFill>
                      <a:prstDash val="solid"/>
                      <a:round/>
                      <a:headEnd type="none" w="med" len="med"/>
                      <a:tailEnd type="none" w="med" len="med"/>
                    </a:lnL>
                    <a:lnR w="28575" cap="flat" cmpd="sng" algn="ctr">
                      <a:solidFill>
                        <a:srgbClr val="00AB4E"/>
                      </a:solidFill>
                      <a:prstDash val="solid"/>
                      <a:round/>
                      <a:headEnd type="none" w="med" len="med"/>
                      <a:tailEnd type="none" w="med" len="med"/>
                    </a:lnR>
                    <a:lnT w="28575" cap="flat" cmpd="sng" algn="ctr">
                      <a:solidFill>
                        <a:srgbClr val="00AB4E"/>
                      </a:solidFill>
                      <a:prstDash val="solid"/>
                      <a:round/>
                      <a:headEnd type="none" w="med" len="med"/>
                      <a:tailEnd type="none" w="med" len="med"/>
                    </a:lnT>
                    <a:solidFill>
                      <a:srgbClr val="00AB4E"/>
                    </a:solidFill>
                  </a:tcPr>
                </a:tc>
                <a:tc hMerge="1">
                  <a:txBody>
                    <a:bodyPr/>
                    <a:lstStyle/>
                    <a:p>
                      <a:endParaRPr lang="en-US" dirty="0"/>
                    </a:p>
                  </a:txBody>
                  <a:tcPr/>
                </a:tc>
                <a:tc hMerge="1">
                  <a:txBody>
                    <a:bodyPr/>
                    <a:lstStyle/>
                    <a:p>
                      <a:endParaRPr lang="en-US" dirty="0"/>
                    </a:p>
                  </a:txBody>
                  <a:tcPr/>
                </a:tc>
              </a:tr>
              <a:tr h="285750">
                <a:tc gridSpan="2">
                  <a:txBody>
                    <a:bodyPr/>
                    <a:lstStyle/>
                    <a:p>
                      <a:r>
                        <a:rPr lang="en-US" sz="1400" b="1" dirty="0" smtClean="0"/>
                        <a:t>PRICE ELASTICITY OF:</a:t>
                      </a:r>
                      <a:endParaRPr lang="en-US" sz="1400" b="1" dirty="0"/>
                    </a:p>
                  </a:txBody>
                  <a:tcPr anchor="ctr">
                    <a:lnL w="28575" cap="flat" cmpd="sng" algn="ctr">
                      <a:solidFill>
                        <a:srgbClr val="00AB4E"/>
                      </a:solidFill>
                      <a:prstDash val="solid"/>
                      <a:round/>
                      <a:headEnd type="none" w="med" len="med"/>
                      <a:tailEnd type="none" w="med" len="med"/>
                    </a:lnL>
                    <a:lnB w="28575" cap="flat" cmpd="sng" algn="ctr">
                      <a:solidFill>
                        <a:srgbClr val="00AB4E"/>
                      </a:solidFill>
                      <a:prstDash val="solid"/>
                      <a:round/>
                      <a:headEnd type="none" w="med" len="med"/>
                      <a:tailEnd type="none" w="med" len="med"/>
                    </a:lnB>
                    <a:solidFill>
                      <a:schemeClr val="bg1"/>
                    </a:solidFill>
                  </a:tcPr>
                </a:tc>
                <a:tc hMerge="1">
                  <a:txBody>
                    <a:bodyPr/>
                    <a:lstStyle/>
                    <a:p>
                      <a:endParaRPr lang="en-US"/>
                    </a:p>
                  </a:txBody>
                  <a:tcPr/>
                </a:tc>
                <a:tc>
                  <a:txBody>
                    <a:bodyPr/>
                    <a:lstStyle/>
                    <a:p>
                      <a:pPr algn="ctr"/>
                      <a:r>
                        <a:rPr lang="en-US" sz="1400" b="1" dirty="0" smtClean="0"/>
                        <a:t>SHORT-RUN</a:t>
                      </a:r>
                      <a:endParaRPr lang="en-US" sz="1400" b="1" dirty="0"/>
                    </a:p>
                  </a:txBody>
                  <a:tcPr anchor="ctr">
                    <a:lnB w="28575" cap="flat" cmpd="sng" algn="ctr">
                      <a:solidFill>
                        <a:srgbClr val="00AB4E"/>
                      </a:solidFill>
                      <a:prstDash val="solid"/>
                      <a:round/>
                      <a:headEnd type="none" w="med" len="med"/>
                      <a:tailEnd type="none" w="med" len="med"/>
                    </a:lnB>
                    <a:solidFill>
                      <a:schemeClr val="bg1"/>
                    </a:solidFill>
                  </a:tcPr>
                </a:tc>
                <a:tc>
                  <a:txBody>
                    <a:bodyPr/>
                    <a:lstStyle/>
                    <a:p>
                      <a:pPr algn="ctr"/>
                      <a:r>
                        <a:rPr lang="en-US" sz="1400" b="1" dirty="0" smtClean="0"/>
                        <a:t>LONG-RUN</a:t>
                      </a:r>
                      <a:endParaRPr lang="en-US" sz="1400" b="1" dirty="0"/>
                    </a:p>
                  </a:txBody>
                  <a:tcPr anchor="ctr">
                    <a:lnR w="28575" cap="flat" cmpd="sng" algn="ctr">
                      <a:solidFill>
                        <a:srgbClr val="00AB4E"/>
                      </a:solidFill>
                      <a:prstDash val="solid"/>
                      <a:round/>
                      <a:headEnd type="none" w="med" len="med"/>
                      <a:tailEnd type="none" w="med" len="med"/>
                    </a:lnR>
                    <a:lnB w="28575" cap="flat" cmpd="sng" algn="ctr">
                      <a:solidFill>
                        <a:srgbClr val="00AB4E"/>
                      </a:solidFill>
                      <a:prstDash val="solid"/>
                      <a:round/>
                      <a:headEnd type="none" w="med" len="med"/>
                      <a:tailEnd type="none" w="med" len="med"/>
                    </a:lnB>
                    <a:solidFill>
                      <a:schemeClr val="bg1"/>
                    </a:solidFill>
                  </a:tcPr>
                </a:tc>
              </a:tr>
              <a:tr h="285750">
                <a:tc gridSpan="2">
                  <a:txBody>
                    <a:bodyPr/>
                    <a:lstStyle/>
                    <a:p>
                      <a:r>
                        <a:rPr lang="en-US" sz="1400" dirty="0" smtClean="0"/>
                        <a:t>Primary supply</a:t>
                      </a:r>
                      <a:endParaRPr lang="en-US" sz="1400" dirty="0"/>
                    </a:p>
                  </a:txBody>
                  <a:tcPr anchor="ctr">
                    <a:lnL w="28575" cap="flat" cmpd="sng" algn="ctr">
                      <a:solidFill>
                        <a:srgbClr val="00AB4E"/>
                      </a:solidFill>
                      <a:prstDash val="solid"/>
                      <a:round/>
                      <a:headEnd type="none" w="med" len="med"/>
                      <a:tailEnd type="none" w="med" len="med"/>
                    </a:lnL>
                    <a:lnT w="28575" cap="flat" cmpd="sng" algn="ctr">
                      <a:solidFill>
                        <a:srgbClr val="00AB4E"/>
                      </a:solidFill>
                      <a:prstDash val="solid"/>
                      <a:round/>
                      <a:headEnd type="none" w="med" len="med"/>
                      <a:tailEnd type="none" w="med" len="med"/>
                    </a:lnT>
                    <a:lnB w="28575" cap="flat" cmpd="sng" algn="ctr">
                      <a:solidFill>
                        <a:srgbClr val="00AB4E"/>
                      </a:solidFill>
                      <a:prstDash val="solid"/>
                      <a:round/>
                      <a:headEnd type="none" w="med" len="med"/>
                      <a:tailEnd type="none" w="med" len="med"/>
                    </a:lnB>
                    <a:solidFill>
                      <a:schemeClr val="bg1"/>
                    </a:solidFill>
                  </a:tcPr>
                </a:tc>
                <a:tc hMerge="1">
                  <a:txBody>
                    <a:bodyPr/>
                    <a:lstStyle/>
                    <a:p>
                      <a:endParaRPr lang="en-US"/>
                    </a:p>
                  </a:txBody>
                  <a:tcPr/>
                </a:tc>
                <a:tc>
                  <a:txBody>
                    <a:bodyPr/>
                    <a:lstStyle/>
                    <a:p>
                      <a:pPr algn="ctr"/>
                      <a:r>
                        <a:rPr lang="en-US" sz="1400" dirty="0" smtClean="0"/>
                        <a:t>0.20</a:t>
                      </a:r>
                      <a:endParaRPr lang="en-US" sz="1400" dirty="0"/>
                    </a:p>
                  </a:txBody>
                  <a:tcPr anchor="ctr">
                    <a:lnT w="28575" cap="flat" cmpd="sng" algn="ctr">
                      <a:solidFill>
                        <a:srgbClr val="00AB4E"/>
                      </a:solidFill>
                      <a:prstDash val="solid"/>
                      <a:round/>
                      <a:headEnd type="none" w="med" len="med"/>
                      <a:tailEnd type="none" w="med" len="med"/>
                    </a:lnT>
                    <a:lnB w="28575" cap="flat" cmpd="sng" algn="ctr">
                      <a:solidFill>
                        <a:srgbClr val="00AB4E"/>
                      </a:solidFill>
                      <a:prstDash val="solid"/>
                      <a:round/>
                      <a:headEnd type="none" w="med" len="med"/>
                      <a:tailEnd type="none" w="med" len="med"/>
                    </a:lnB>
                    <a:solidFill>
                      <a:schemeClr val="bg1"/>
                    </a:solidFill>
                  </a:tcPr>
                </a:tc>
                <a:tc>
                  <a:txBody>
                    <a:bodyPr/>
                    <a:lstStyle/>
                    <a:p>
                      <a:pPr algn="ctr"/>
                      <a:r>
                        <a:rPr lang="en-US" sz="1400" dirty="0" smtClean="0"/>
                        <a:t>1.60</a:t>
                      </a:r>
                      <a:endParaRPr lang="en-US" sz="1400" dirty="0"/>
                    </a:p>
                  </a:txBody>
                  <a:tcPr anchor="ctr">
                    <a:lnR w="28575" cap="flat" cmpd="sng" algn="ctr">
                      <a:solidFill>
                        <a:srgbClr val="00AB4E"/>
                      </a:solidFill>
                      <a:prstDash val="solid"/>
                      <a:round/>
                      <a:headEnd type="none" w="med" len="med"/>
                      <a:tailEnd type="none" w="med" len="med"/>
                    </a:lnR>
                    <a:lnT w="28575" cap="flat" cmpd="sng" algn="ctr">
                      <a:solidFill>
                        <a:srgbClr val="00AB4E"/>
                      </a:solidFill>
                      <a:prstDash val="solid"/>
                      <a:round/>
                      <a:headEnd type="none" w="med" len="med"/>
                      <a:tailEnd type="none" w="med" len="med"/>
                    </a:lnT>
                    <a:lnB w="28575" cap="flat" cmpd="sng" algn="ctr">
                      <a:solidFill>
                        <a:srgbClr val="00AB4E"/>
                      </a:solidFill>
                      <a:prstDash val="solid"/>
                      <a:round/>
                      <a:headEnd type="none" w="med" len="med"/>
                      <a:tailEnd type="none" w="med" len="med"/>
                    </a:lnB>
                    <a:solidFill>
                      <a:schemeClr val="bg1"/>
                    </a:solidFill>
                  </a:tcPr>
                </a:tc>
              </a:tr>
              <a:tr h="285750">
                <a:tc gridSpan="2">
                  <a:txBody>
                    <a:bodyPr/>
                    <a:lstStyle/>
                    <a:p>
                      <a:r>
                        <a:rPr lang="en-US" sz="1400" dirty="0" smtClean="0"/>
                        <a:t>Secondary supply</a:t>
                      </a:r>
                      <a:endParaRPr lang="en-US" sz="1400" dirty="0"/>
                    </a:p>
                  </a:txBody>
                  <a:tcPr anchor="ctr">
                    <a:lnL w="28575" cap="flat" cmpd="sng" algn="ctr">
                      <a:solidFill>
                        <a:srgbClr val="00AB4E"/>
                      </a:solidFill>
                      <a:prstDash val="solid"/>
                      <a:round/>
                      <a:headEnd type="none" w="med" len="med"/>
                      <a:tailEnd type="none" w="med" len="med"/>
                    </a:lnL>
                    <a:lnT w="28575" cap="flat" cmpd="sng" algn="ctr">
                      <a:solidFill>
                        <a:srgbClr val="00AB4E"/>
                      </a:solidFill>
                      <a:prstDash val="solid"/>
                      <a:round/>
                      <a:headEnd type="none" w="med" len="med"/>
                      <a:tailEnd type="none" w="med" len="med"/>
                    </a:lnT>
                    <a:lnB w="28575" cap="flat" cmpd="sng" algn="ctr">
                      <a:solidFill>
                        <a:srgbClr val="00AB4E"/>
                      </a:solidFill>
                      <a:prstDash val="solid"/>
                      <a:round/>
                      <a:headEnd type="none" w="med" len="med"/>
                      <a:tailEnd type="none" w="med" len="med"/>
                    </a:lnB>
                    <a:solidFill>
                      <a:schemeClr val="bg1"/>
                    </a:solidFill>
                  </a:tcPr>
                </a:tc>
                <a:tc hMerge="1">
                  <a:txBody>
                    <a:bodyPr/>
                    <a:lstStyle/>
                    <a:p>
                      <a:endParaRPr lang="en-US"/>
                    </a:p>
                  </a:txBody>
                  <a:tcPr/>
                </a:tc>
                <a:tc>
                  <a:txBody>
                    <a:bodyPr/>
                    <a:lstStyle/>
                    <a:p>
                      <a:pPr algn="ctr"/>
                      <a:r>
                        <a:rPr lang="en-US" sz="1400" dirty="0" smtClean="0"/>
                        <a:t>0.43</a:t>
                      </a:r>
                      <a:endParaRPr lang="en-US" sz="1400" dirty="0"/>
                    </a:p>
                  </a:txBody>
                  <a:tcPr anchor="ctr">
                    <a:lnT w="28575" cap="flat" cmpd="sng" algn="ctr">
                      <a:solidFill>
                        <a:srgbClr val="00AB4E"/>
                      </a:solidFill>
                      <a:prstDash val="solid"/>
                      <a:round/>
                      <a:headEnd type="none" w="med" len="med"/>
                      <a:tailEnd type="none" w="med" len="med"/>
                    </a:lnT>
                    <a:lnB w="28575" cap="flat" cmpd="sng" algn="ctr">
                      <a:solidFill>
                        <a:srgbClr val="00AB4E"/>
                      </a:solidFill>
                      <a:prstDash val="solid"/>
                      <a:round/>
                      <a:headEnd type="none" w="med" len="med"/>
                      <a:tailEnd type="none" w="med" len="med"/>
                    </a:lnB>
                    <a:solidFill>
                      <a:schemeClr val="bg1"/>
                    </a:solidFill>
                  </a:tcPr>
                </a:tc>
                <a:tc>
                  <a:txBody>
                    <a:bodyPr/>
                    <a:lstStyle/>
                    <a:p>
                      <a:pPr algn="ctr"/>
                      <a:r>
                        <a:rPr lang="en-US" sz="1400" dirty="0" smtClean="0"/>
                        <a:t>0.31</a:t>
                      </a:r>
                      <a:endParaRPr lang="en-US" sz="1400" dirty="0"/>
                    </a:p>
                  </a:txBody>
                  <a:tcPr anchor="ctr">
                    <a:lnR w="28575" cap="flat" cmpd="sng" algn="ctr">
                      <a:solidFill>
                        <a:srgbClr val="00AB4E"/>
                      </a:solidFill>
                      <a:prstDash val="solid"/>
                      <a:round/>
                      <a:headEnd type="none" w="med" len="med"/>
                      <a:tailEnd type="none" w="med" len="med"/>
                    </a:lnR>
                    <a:lnT w="28575" cap="flat" cmpd="sng" algn="ctr">
                      <a:solidFill>
                        <a:srgbClr val="00AB4E"/>
                      </a:solidFill>
                      <a:prstDash val="solid"/>
                      <a:round/>
                      <a:headEnd type="none" w="med" len="med"/>
                      <a:tailEnd type="none" w="med" len="med"/>
                    </a:lnT>
                    <a:lnB w="28575" cap="flat" cmpd="sng" algn="ctr">
                      <a:solidFill>
                        <a:srgbClr val="00AB4E"/>
                      </a:solidFill>
                      <a:prstDash val="solid"/>
                      <a:round/>
                      <a:headEnd type="none" w="med" len="med"/>
                      <a:tailEnd type="none" w="med" len="med"/>
                    </a:lnB>
                    <a:solidFill>
                      <a:schemeClr val="bg1"/>
                    </a:solidFill>
                  </a:tcPr>
                </a:tc>
              </a:tr>
              <a:tr h="285750">
                <a:tc gridSpan="2">
                  <a:txBody>
                    <a:bodyPr/>
                    <a:lstStyle/>
                    <a:p>
                      <a:r>
                        <a:rPr lang="en-US" sz="1400" dirty="0" smtClean="0"/>
                        <a:t>Total supply</a:t>
                      </a:r>
                      <a:endParaRPr lang="en-US" sz="1400" dirty="0"/>
                    </a:p>
                  </a:txBody>
                  <a:tcPr anchor="ctr">
                    <a:lnL w="28575" cap="flat" cmpd="sng" algn="ctr">
                      <a:solidFill>
                        <a:srgbClr val="00AB4E"/>
                      </a:solidFill>
                      <a:prstDash val="solid"/>
                      <a:round/>
                      <a:headEnd type="none" w="med" len="med"/>
                      <a:tailEnd type="none" w="med" len="med"/>
                    </a:lnL>
                    <a:lnT w="28575" cap="flat" cmpd="sng" algn="ctr">
                      <a:solidFill>
                        <a:srgbClr val="00AB4E"/>
                      </a:solidFill>
                      <a:prstDash val="solid"/>
                      <a:round/>
                      <a:headEnd type="none" w="med" len="med"/>
                      <a:tailEnd type="none" w="med" len="med"/>
                    </a:lnT>
                    <a:lnB w="28575" cap="flat" cmpd="sng" algn="ctr">
                      <a:solidFill>
                        <a:srgbClr val="00AB4E"/>
                      </a:solidFill>
                      <a:prstDash val="solid"/>
                      <a:round/>
                      <a:headEnd type="none" w="med" len="med"/>
                      <a:tailEnd type="none" w="med" len="med"/>
                    </a:lnB>
                    <a:solidFill>
                      <a:schemeClr val="bg1"/>
                    </a:solidFill>
                  </a:tcPr>
                </a:tc>
                <a:tc hMerge="1">
                  <a:txBody>
                    <a:bodyPr/>
                    <a:lstStyle/>
                    <a:p>
                      <a:endParaRPr lang="en-US"/>
                    </a:p>
                  </a:txBody>
                  <a:tcPr/>
                </a:tc>
                <a:tc>
                  <a:txBody>
                    <a:bodyPr/>
                    <a:lstStyle/>
                    <a:p>
                      <a:pPr algn="ctr"/>
                      <a:r>
                        <a:rPr lang="en-US" sz="1400" dirty="0" smtClean="0"/>
                        <a:t>0.25</a:t>
                      </a:r>
                      <a:endParaRPr lang="en-US" sz="1400" dirty="0"/>
                    </a:p>
                  </a:txBody>
                  <a:tcPr anchor="ctr">
                    <a:lnT w="28575" cap="flat" cmpd="sng" algn="ctr">
                      <a:solidFill>
                        <a:srgbClr val="00AB4E"/>
                      </a:solidFill>
                      <a:prstDash val="solid"/>
                      <a:round/>
                      <a:headEnd type="none" w="med" len="med"/>
                      <a:tailEnd type="none" w="med" len="med"/>
                    </a:lnT>
                    <a:lnB w="28575" cap="flat" cmpd="sng" algn="ctr">
                      <a:solidFill>
                        <a:srgbClr val="00AB4E"/>
                      </a:solidFill>
                      <a:prstDash val="solid"/>
                      <a:round/>
                      <a:headEnd type="none" w="med" len="med"/>
                      <a:tailEnd type="none" w="med" len="med"/>
                    </a:lnB>
                    <a:solidFill>
                      <a:schemeClr val="bg1"/>
                    </a:solidFill>
                  </a:tcPr>
                </a:tc>
                <a:tc>
                  <a:txBody>
                    <a:bodyPr/>
                    <a:lstStyle/>
                    <a:p>
                      <a:pPr algn="ctr"/>
                      <a:r>
                        <a:rPr lang="en-US" sz="1400" dirty="0" smtClean="0"/>
                        <a:t>1.50</a:t>
                      </a:r>
                      <a:endParaRPr lang="en-US" sz="1400" dirty="0"/>
                    </a:p>
                  </a:txBody>
                  <a:tcPr anchor="ctr">
                    <a:lnR w="28575" cap="flat" cmpd="sng" algn="ctr">
                      <a:solidFill>
                        <a:srgbClr val="00AB4E"/>
                      </a:solidFill>
                      <a:prstDash val="solid"/>
                      <a:round/>
                      <a:headEnd type="none" w="med" len="med"/>
                      <a:tailEnd type="none" w="med" len="med"/>
                    </a:lnR>
                    <a:lnT w="28575" cap="flat" cmpd="sng" algn="ctr">
                      <a:solidFill>
                        <a:srgbClr val="00AB4E"/>
                      </a:solidFill>
                      <a:prstDash val="solid"/>
                      <a:round/>
                      <a:headEnd type="none" w="med" len="med"/>
                      <a:tailEnd type="none" w="med" len="med"/>
                    </a:lnT>
                    <a:lnB w="28575" cap="flat" cmpd="sng" algn="ctr">
                      <a:solidFill>
                        <a:srgbClr val="00AB4E"/>
                      </a:solidFill>
                      <a:prstDash val="solid"/>
                      <a:round/>
                      <a:headEnd type="none" w="med" len="med"/>
                      <a:tailEnd type="none" w="med" len="med"/>
                    </a:lnB>
                    <a:solidFill>
                      <a:schemeClr val="bg1"/>
                    </a:solidFill>
                  </a:tcPr>
                </a:tc>
              </a:tr>
            </a:tbl>
          </a:graphicData>
        </a:graphic>
      </p:graphicFrame>
      <p:grpSp>
        <p:nvGrpSpPr>
          <p:cNvPr id="29" name="Group 28"/>
          <p:cNvGrpSpPr>
            <a:grpSpLocks/>
          </p:cNvGrpSpPr>
          <p:nvPr/>
        </p:nvGrpSpPr>
        <p:grpSpPr bwMode="auto">
          <a:xfrm>
            <a:off x="3663950" y="838200"/>
            <a:ext cx="155576" cy="5029200"/>
            <a:chOff x="3574256" y="2209800"/>
            <a:chExt cx="152400" cy="4114800"/>
          </a:xfrm>
        </p:grpSpPr>
        <p:cxnSp>
          <p:nvCxnSpPr>
            <p:cNvPr id="38956" name="Straight Connector 19"/>
            <p:cNvCxnSpPr>
              <a:cxnSpLocks noChangeShapeType="1"/>
            </p:cNvCxnSpPr>
            <p:nvPr/>
          </p:nvCxnSpPr>
          <p:spPr bwMode="auto">
            <a:xfrm flipV="1">
              <a:off x="3648075" y="2209800"/>
              <a:ext cx="0" cy="411480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cxnSp>
          <p:nvCxnSpPr>
            <p:cNvPr id="38957" name="Straight Connector 21"/>
            <p:cNvCxnSpPr>
              <a:cxnSpLocks noChangeShapeType="1"/>
            </p:cNvCxnSpPr>
            <p:nvPr/>
          </p:nvCxnSpPr>
          <p:spPr bwMode="auto">
            <a:xfrm rot="-5400000">
              <a:off x="3650456" y="2133600"/>
              <a:ext cx="0" cy="15240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grpSp>
      <p:grpSp>
        <p:nvGrpSpPr>
          <p:cNvPr id="32" name="Group 31"/>
          <p:cNvGrpSpPr>
            <a:grpSpLocks/>
          </p:cNvGrpSpPr>
          <p:nvPr/>
        </p:nvGrpSpPr>
        <p:grpSpPr bwMode="auto">
          <a:xfrm>
            <a:off x="457200" y="5783263"/>
            <a:ext cx="3290888" cy="160337"/>
            <a:chOff x="457199" y="5791200"/>
            <a:chExt cx="3193257" cy="152400"/>
          </a:xfrm>
        </p:grpSpPr>
        <p:cxnSp>
          <p:nvCxnSpPr>
            <p:cNvPr id="38954" name="Straight Connector 22"/>
            <p:cNvCxnSpPr>
              <a:cxnSpLocks noChangeShapeType="1"/>
            </p:cNvCxnSpPr>
            <p:nvPr/>
          </p:nvCxnSpPr>
          <p:spPr bwMode="auto">
            <a:xfrm flipH="1">
              <a:off x="457200" y="5869781"/>
              <a:ext cx="3193256" cy="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cxnSp>
          <p:nvCxnSpPr>
            <p:cNvPr id="38955" name="Straight Connector 23"/>
            <p:cNvCxnSpPr>
              <a:cxnSpLocks noChangeShapeType="1"/>
            </p:cNvCxnSpPr>
            <p:nvPr/>
          </p:nvCxnSpPr>
          <p:spPr bwMode="auto">
            <a:xfrm rot="10800000">
              <a:off x="457199" y="5791200"/>
              <a:ext cx="0" cy="15240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grpSp>
      <p:grpSp>
        <p:nvGrpSpPr>
          <p:cNvPr id="35" name="Group 34"/>
          <p:cNvGrpSpPr>
            <a:grpSpLocks/>
          </p:cNvGrpSpPr>
          <p:nvPr/>
        </p:nvGrpSpPr>
        <p:grpSpPr bwMode="auto">
          <a:xfrm>
            <a:off x="3741738" y="4770438"/>
            <a:ext cx="5097462" cy="217487"/>
            <a:chOff x="3657600" y="1678781"/>
            <a:chExt cx="4800600" cy="152400"/>
          </a:xfrm>
        </p:grpSpPr>
        <p:cxnSp>
          <p:nvCxnSpPr>
            <p:cNvPr id="38952" name="Straight Connector 17"/>
            <p:cNvCxnSpPr>
              <a:cxnSpLocks noChangeShapeType="1"/>
            </p:cNvCxnSpPr>
            <p:nvPr/>
          </p:nvCxnSpPr>
          <p:spPr bwMode="auto">
            <a:xfrm>
              <a:off x="3657600" y="1752600"/>
              <a:ext cx="4800600" cy="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cxnSp>
          <p:nvCxnSpPr>
            <p:cNvPr id="38953" name="Straight Connector 18"/>
            <p:cNvCxnSpPr>
              <a:cxnSpLocks noChangeShapeType="1"/>
            </p:cNvCxnSpPr>
            <p:nvPr/>
          </p:nvCxnSpPr>
          <p:spPr bwMode="auto">
            <a:xfrm>
              <a:off x="8458200" y="1678781"/>
              <a:ext cx="0" cy="15240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grpSp>
      <p:pic>
        <p:nvPicPr>
          <p:cNvPr id="21" name="Picture 1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832393" y="0"/>
            <a:ext cx="1311607" cy="10789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par>
                                <p:cTn id="8" presetID="22" presetClass="entr" presetSubtype="8"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wipe(left)">
                                      <p:cBhvr>
                                        <p:cTn id="10" dur="500"/>
                                        <p:tgtEl>
                                          <p:spTgt spid="35"/>
                                        </p:tgtEl>
                                      </p:cBhvr>
                                    </p:animEffect>
                                  </p:childTnLst>
                                </p:cTn>
                              </p:par>
                            </p:childTnLst>
                          </p:cTn>
                        </p:par>
                        <p:par>
                          <p:cTn id="11" fill="hold" nodeType="afterGroup">
                            <p:stCondLst>
                              <p:cond delay="500"/>
                            </p:stCondLst>
                            <p:childTnLst>
                              <p:par>
                                <p:cTn id="12" presetID="22" presetClass="entr" presetSubtype="8" fill="hold" nodeType="afterEffect">
                                  <p:stCondLst>
                                    <p:cond delay="0"/>
                                  </p:stCondLst>
                                  <p:childTnLst>
                                    <p:set>
                                      <p:cBhvr>
                                        <p:cTn id="13" dur="1" fill="hold">
                                          <p:stCondLst>
                                            <p:cond delay="0"/>
                                          </p:stCondLst>
                                        </p:cTn>
                                        <p:tgtEl>
                                          <p:spTgt spid="69635"/>
                                        </p:tgtEl>
                                        <p:attrNameLst>
                                          <p:attrName>style.visibility</p:attrName>
                                        </p:attrNameLst>
                                      </p:cBhvr>
                                      <p:to>
                                        <p:strVal val="visible"/>
                                      </p:to>
                                    </p:set>
                                    <p:animEffect transition="in" filter="wipe(left)">
                                      <p:cBhvr>
                                        <p:cTn id="14" dur="500"/>
                                        <p:tgtEl>
                                          <p:spTgt spid="69635"/>
                                        </p:tgtEl>
                                      </p:cBhvr>
                                    </p:animEffect>
                                  </p:childTnLst>
                                </p:cTn>
                              </p:par>
                            </p:childTnLst>
                          </p:cTn>
                        </p:par>
                        <p:par>
                          <p:cTn id="15" fill="hold" nodeType="afterGroup">
                            <p:stCondLst>
                              <p:cond delay="1000"/>
                            </p:stCondLst>
                            <p:childTnLst>
                              <p:par>
                                <p:cTn id="16" presetID="22" presetClass="entr" presetSubtype="8" fill="hold" nodeType="afterEffect">
                                  <p:stCondLst>
                                    <p:cond delay="0"/>
                                  </p:stCondLst>
                                  <p:childTnLst>
                                    <p:set>
                                      <p:cBhvr>
                                        <p:cTn id="17" dur="1" fill="hold">
                                          <p:stCondLst>
                                            <p:cond delay="0"/>
                                          </p:stCondLst>
                                        </p:cTn>
                                        <p:tgtEl>
                                          <p:spTgt spid="69636"/>
                                        </p:tgtEl>
                                        <p:attrNameLst>
                                          <p:attrName>style.visibility</p:attrName>
                                        </p:attrNameLst>
                                      </p:cBhvr>
                                      <p:to>
                                        <p:strVal val="visible"/>
                                      </p:to>
                                    </p:set>
                                    <p:animEffect transition="in" filter="wipe(left)">
                                      <p:cBhvr>
                                        <p:cTn id="18" dur="750"/>
                                        <p:tgtEl>
                                          <p:spTgt spid="69636"/>
                                        </p:tgtEl>
                                      </p:cBhvr>
                                    </p:animEffect>
                                  </p:childTnLst>
                                </p:cTn>
                              </p:par>
                            </p:childTnLst>
                          </p:cTn>
                        </p:par>
                        <p:par>
                          <p:cTn id="19" fill="hold" nodeType="afterGroup">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38">
                                            <p:txEl>
                                              <p:pRg st="0" end="0"/>
                                            </p:txEl>
                                          </p:spTgt>
                                        </p:tgtEl>
                                        <p:attrNameLst>
                                          <p:attrName>style.visibility</p:attrName>
                                        </p:attrNameLst>
                                      </p:cBhvr>
                                      <p:to>
                                        <p:strVal val="visible"/>
                                      </p:to>
                                    </p:set>
                                    <p:animEffect transition="in" filter="wipe(left)">
                                      <p:cBhvr>
                                        <p:cTn id="22" dur="500"/>
                                        <p:tgtEl>
                                          <p:spTgt spid="38">
                                            <p:txEl>
                                              <p:pRg st="0" end="0"/>
                                            </p:txEl>
                                          </p:spTgt>
                                        </p:tgtEl>
                                      </p:cBhvr>
                                    </p:animEffect>
                                  </p:childTnLst>
                                </p:cTn>
                              </p:par>
                            </p:childTnLst>
                          </p:cTn>
                        </p:par>
                        <p:par>
                          <p:cTn id="23" fill="hold" nodeType="afterGroup">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38">
                                            <p:txEl>
                                              <p:pRg st="1" end="1"/>
                                            </p:txEl>
                                          </p:spTgt>
                                        </p:tgtEl>
                                        <p:attrNameLst>
                                          <p:attrName>style.visibility</p:attrName>
                                        </p:attrNameLst>
                                      </p:cBhvr>
                                      <p:to>
                                        <p:strVal val="visible"/>
                                      </p:to>
                                    </p:set>
                                    <p:animEffect transition="in" filter="wipe(left)">
                                      <p:cBhvr>
                                        <p:cTn id="26" dur="500"/>
                                        <p:tgtEl>
                                          <p:spTgt spid="38">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4" fill="hold" nodeType="clickEffect">
                                  <p:stCondLst>
                                    <p:cond delay="0"/>
                                  </p:stCondLst>
                                  <p:childTnLst>
                                    <p:set>
                                      <p:cBhvr>
                                        <p:cTn id="30" dur="1" fill="hold">
                                          <p:stCondLst>
                                            <p:cond delay="0"/>
                                          </p:stCondLst>
                                        </p:cTn>
                                        <p:tgtEl>
                                          <p:spTgt spid="69634"/>
                                        </p:tgtEl>
                                        <p:attrNameLst>
                                          <p:attrName>style.visibility</p:attrName>
                                        </p:attrNameLst>
                                      </p:cBhvr>
                                      <p:to>
                                        <p:strVal val="visible"/>
                                      </p:to>
                                    </p:set>
                                    <p:animEffect transition="in" filter="wipe(down)">
                                      <p:cBhvr>
                                        <p:cTn id="31" dur="750"/>
                                        <p:tgtEl>
                                          <p:spTgt spid="69634"/>
                                        </p:tgtEl>
                                      </p:cBhvr>
                                    </p:animEffect>
                                  </p:childTnLst>
                                </p:cTn>
                              </p:par>
                            </p:childTnLst>
                          </p:cTn>
                        </p:par>
                        <p:par>
                          <p:cTn id="32" fill="hold" nodeType="afterGroup">
                            <p:stCondLst>
                              <p:cond delay="750"/>
                            </p:stCondLst>
                            <p:childTnLst>
                              <p:par>
                                <p:cTn id="33" presetID="22" presetClass="entr" presetSubtype="8" fill="hold" grpId="0" nodeType="afterEffect">
                                  <p:stCondLst>
                                    <p:cond delay="0"/>
                                  </p:stCondLst>
                                  <p:childTnLst>
                                    <p:set>
                                      <p:cBhvr>
                                        <p:cTn id="34" dur="1" fill="hold">
                                          <p:stCondLst>
                                            <p:cond delay="0"/>
                                          </p:stCondLst>
                                        </p:cTn>
                                        <p:tgtEl>
                                          <p:spTgt spid="38">
                                            <p:txEl>
                                              <p:pRg st="2" end="2"/>
                                            </p:txEl>
                                          </p:spTgt>
                                        </p:tgtEl>
                                        <p:attrNameLst>
                                          <p:attrName>style.visibility</p:attrName>
                                        </p:attrNameLst>
                                      </p:cBhvr>
                                      <p:to>
                                        <p:strVal val="visible"/>
                                      </p:to>
                                    </p:set>
                                    <p:animEffect transition="in" filter="wipe(left)">
                                      <p:cBhvr>
                                        <p:cTn id="35" dur="500"/>
                                        <p:tgtEl>
                                          <p:spTgt spid="38">
                                            <p:txEl>
                                              <p:pRg st="2" end="2"/>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8">
                                            <p:txEl>
                                              <p:pRg st="3" end="3"/>
                                            </p:txEl>
                                          </p:spTgt>
                                        </p:tgtEl>
                                        <p:attrNameLst>
                                          <p:attrName>style.visibility</p:attrName>
                                        </p:attrNameLst>
                                      </p:cBhvr>
                                      <p:to>
                                        <p:strVal val="visible"/>
                                      </p:to>
                                    </p:set>
                                    <p:animEffect transition="in" filter="wipe(left)">
                                      <p:cBhvr>
                                        <p:cTn id="40" dur="500"/>
                                        <p:tgtEl>
                                          <p:spTgt spid="38">
                                            <p:txEl>
                                              <p:pRg st="3" end="3"/>
                                            </p:txEl>
                                          </p:spTgt>
                                        </p:tgtEl>
                                      </p:cBhvr>
                                    </p:animEffect>
                                  </p:childTnLst>
                                </p:cTn>
                              </p:par>
                            </p:childTnLst>
                          </p:cTn>
                        </p:par>
                        <p:par>
                          <p:cTn id="41" fill="hold" nodeType="afterGroup">
                            <p:stCondLst>
                              <p:cond delay="500"/>
                            </p:stCondLst>
                            <p:childTnLst>
                              <p:par>
                                <p:cTn id="42" presetID="22" presetClass="entr" presetSubtype="2"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wipe(right)">
                                      <p:cBhvr>
                                        <p:cTn id="44" dur="500"/>
                                        <p:tgtEl>
                                          <p:spTgt spid="32"/>
                                        </p:tgtEl>
                                      </p:cBhvr>
                                    </p:animEffect>
                                  </p:childTnLst>
                                </p:cTn>
                              </p:par>
                            </p:childTnLst>
                          </p:cTn>
                        </p:par>
                        <p:par>
                          <p:cTn id="45" fill="hold">
                            <p:stCondLst>
                              <p:cond delay="1000"/>
                            </p:stCondLst>
                            <p:childTnLst>
                              <p:par>
                                <p:cTn id="46" presetID="22" presetClass="entr" presetSubtype="1" fill="hold" nodeType="after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wipe(up)">
                                      <p:cBhvr>
                                        <p:cTn id="4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a:spLocks noChangeArrowheads="1"/>
          </p:cNvSpPr>
          <p:nvPr/>
        </p:nvSpPr>
        <p:spPr bwMode="auto">
          <a:xfrm>
            <a:off x="0" y="0"/>
            <a:ext cx="9144000" cy="6553200"/>
          </a:xfrm>
          <a:prstGeom prst="rect">
            <a:avLst/>
          </a:prstGeom>
          <a:solidFill>
            <a:srgbClr val="FFF2B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en-US"/>
          </a:p>
        </p:txBody>
      </p:sp>
      <p:sp>
        <p:nvSpPr>
          <p:cNvPr id="15" name="Rectangle 6"/>
          <p:cNvSpPr>
            <a:spLocks noChangeArrowheads="1"/>
          </p:cNvSpPr>
          <p:nvPr/>
        </p:nvSpPr>
        <p:spPr bwMode="auto">
          <a:xfrm>
            <a:off x="685800" y="76200"/>
            <a:ext cx="1847850" cy="487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sz="2000">
                <a:solidFill>
                  <a:srgbClr val="007CB2"/>
                </a:solidFill>
                <a:latin typeface="Arial" pitchFamily="34" charset="0"/>
              </a:rPr>
              <a:t>EXAMPLE 2.7 </a:t>
            </a:r>
          </a:p>
        </p:txBody>
      </p:sp>
      <p:cxnSp>
        <p:nvCxnSpPr>
          <p:cNvPr id="16" name="Straight Connector 15"/>
          <p:cNvCxnSpPr>
            <a:cxnSpLocks noChangeShapeType="1"/>
          </p:cNvCxnSpPr>
          <p:nvPr/>
        </p:nvCxnSpPr>
        <p:spPr bwMode="auto">
          <a:xfrm flipH="1">
            <a:off x="685800" y="533400"/>
            <a:ext cx="1847850" cy="0"/>
          </a:xfrm>
          <a:prstGeom prst="line">
            <a:avLst/>
          </a:prstGeom>
          <a:noFill/>
          <a:ln w="50800" algn="ctr">
            <a:solidFill>
              <a:srgbClr val="007CB2"/>
            </a:solidFill>
            <a:round/>
            <a:headEnd/>
            <a:tailEnd/>
          </a:ln>
          <a:extLst>
            <a:ext uri="{909E8E84-426E-40DD-AFC4-6F175D3DCCD1}">
              <a14:hiddenFill xmlns:a14="http://schemas.microsoft.com/office/drawing/2010/main" xmlns="">
                <a:noFill/>
              </a14:hiddenFill>
            </a:ext>
          </a:extLst>
        </p:spPr>
      </p:cxnSp>
      <p:sp>
        <p:nvSpPr>
          <p:cNvPr id="19" name="Rectangle 6"/>
          <p:cNvSpPr>
            <a:spLocks noChangeArrowheads="1"/>
          </p:cNvSpPr>
          <p:nvPr/>
        </p:nvSpPr>
        <p:spPr bwMode="auto">
          <a:xfrm>
            <a:off x="2647950" y="171450"/>
            <a:ext cx="6343650" cy="66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sz="2000" b="1" dirty="0">
                <a:solidFill>
                  <a:srgbClr val="007CB2"/>
                </a:solidFill>
                <a:latin typeface="Arial" pitchFamily="34" charset="0"/>
              </a:rPr>
              <a:t>THE WEATHER IN BRAZIL AND THE PRICE OF COFFEE IN NEW YORK</a:t>
            </a:r>
          </a:p>
        </p:txBody>
      </p:sp>
      <p:sp>
        <p:nvSpPr>
          <p:cNvPr id="21" name="Rectangle 5"/>
          <p:cNvSpPr>
            <a:spLocks noChangeArrowheads="1"/>
          </p:cNvSpPr>
          <p:nvPr/>
        </p:nvSpPr>
        <p:spPr bwMode="auto">
          <a:xfrm>
            <a:off x="533400" y="1676400"/>
            <a:ext cx="2647950"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nchor="ctr"/>
          <a:lstStyle/>
          <a:p>
            <a:pPr indent="4763">
              <a:spcBef>
                <a:spcPct val="20000"/>
              </a:spcBef>
            </a:pPr>
            <a:r>
              <a:rPr lang="en-US" sz="1600" b="1" dirty="0">
                <a:latin typeface="Arial" pitchFamily="34" charset="0"/>
              </a:rPr>
              <a:t>PRICE OF BRAZILIAN COFFEE</a:t>
            </a:r>
          </a:p>
        </p:txBody>
      </p:sp>
      <p:sp>
        <p:nvSpPr>
          <p:cNvPr id="22" name="Rectangle 10"/>
          <p:cNvSpPr>
            <a:spLocks noChangeArrowheads="1"/>
          </p:cNvSpPr>
          <p:nvPr/>
        </p:nvSpPr>
        <p:spPr bwMode="auto">
          <a:xfrm>
            <a:off x="533400" y="1371600"/>
            <a:ext cx="1581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nchor="ctr"/>
          <a:lstStyle/>
          <a:p>
            <a:pPr marL="342900" indent="-342900">
              <a:spcBef>
                <a:spcPct val="20000"/>
              </a:spcBef>
            </a:pPr>
            <a:r>
              <a:rPr lang="en-US" sz="2000" b="1" dirty="0">
                <a:solidFill>
                  <a:srgbClr val="ED1B2F"/>
                </a:solidFill>
                <a:latin typeface="Arial" pitchFamily="34" charset="0"/>
              </a:rPr>
              <a:t>F</a:t>
            </a:r>
            <a:r>
              <a:rPr lang="en-US" sz="1600" b="1" dirty="0">
                <a:solidFill>
                  <a:srgbClr val="ED1B2F"/>
                </a:solidFill>
                <a:latin typeface="Arial" pitchFamily="34" charset="0"/>
              </a:rPr>
              <a:t>IGURE </a:t>
            </a:r>
            <a:r>
              <a:rPr lang="en-US" sz="2000" b="1" dirty="0">
                <a:solidFill>
                  <a:srgbClr val="ED1B2F"/>
                </a:solidFill>
                <a:latin typeface="Arial" pitchFamily="34" charset="0"/>
              </a:rPr>
              <a:t>2.17</a:t>
            </a:r>
          </a:p>
        </p:txBody>
      </p:sp>
      <p:sp>
        <p:nvSpPr>
          <p:cNvPr id="23" name="Rectangle 4"/>
          <p:cNvSpPr>
            <a:spLocks noChangeArrowheads="1"/>
          </p:cNvSpPr>
          <p:nvPr/>
        </p:nvSpPr>
        <p:spPr bwMode="auto">
          <a:xfrm>
            <a:off x="533400" y="2247900"/>
            <a:ext cx="2667000" cy="2009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ts val="388"/>
              </a:spcBef>
              <a:spcAft>
                <a:spcPts val="388"/>
              </a:spcAft>
            </a:pPr>
            <a:r>
              <a:rPr lang="en-US" sz="1600" dirty="0">
                <a:latin typeface="Arial" pitchFamily="34" charset="0"/>
              </a:rPr>
              <a:t>When droughts or freezes damage Brazil’s coffee trees, the price of coffee can soar.</a:t>
            </a:r>
          </a:p>
          <a:p>
            <a:pPr>
              <a:spcBef>
                <a:spcPts val="388"/>
              </a:spcBef>
              <a:spcAft>
                <a:spcPts val="388"/>
              </a:spcAft>
            </a:pPr>
            <a:r>
              <a:rPr lang="en-US" sz="1600" dirty="0">
                <a:latin typeface="Arial" pitchFamily="34" charset="0"/>
              </a:rPr>
              <a:t>The price usually falls again after a few years, as demand and supply adjust</a:t>
            </a:r>
            <a:r>
              <a:rPr lang="en-US" sz="1400" dirty="0">
                <a:latin typeface="Arial" pitchFamily="34" charset="0"/>
              </a:rPr>
              <a:t>.</a:t>
            </a:r>
          </a:p>
        </p:txBody>
      </p:sp>
      <p:grpSp>
        <p:nvGrpSpPr>
          <p:cNvPr id="26" name="Group 25"/>
          <p:cNvGrpSpPr>
            <a:grpSpLocks/>
          </p:cNvGrpSpPr>
          <p:nvPr/>
        </p:nvGrpSpPr>
        <p:grpSpPr bwMode="auto">
          <a:xfrm>
            <a:off x="457200" y="4257676"/>
            <a:ext cx="2820988" cy="215900"/>
            <a:chOff x="457199" y="5791200"/>
            <a:chExt cx="3193257" cy="152400"/>
          </a:xfrm>
        </p:grpSpPr>
        <p:cxnSp>
          <p:nvCxnSpPr>
            <p:cNvPr id="39954" name="Straight Connector 22"/>
            <p:cNvCxnSpPr>
              <a:cxnSpLocks noChangeShapeType="1"/>
            </p:cNvCxnSpPr>
            <p:nvPr/>
          </p:nvCxnSpPr>
          <p:spPr bwMode="auto">
            <a:xfrm flipH="1">
              <a:off x="457200" y="5869781"/>
              <a:ext cx="3193256" cy="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cxnSp>
          <p:nvCxnSpPr>
            <p:cNvPr id="39955" name="Straight Connector 23"/>
            <p:cNvCxnSpPr>
              <a:cxnSpLocks noChangeShapeType="1"/>
            </p:cNvCxnSpPr>
            <p:nvPr/>
          </p:nvCxnSpPr>
          <p:spPr bwMode="auto">
            <a:xfrm rot="10800000">
              <a:off x="457199" y="5791200"/>
              <a:ext cx="0" cy="15240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grpSp>
      <p:sp>
        <p:nvSpPr>
          <p:cNvPr id="33" name="Rectangle 32"/>
          <p:cNvSpPr>
            <a:spLocks noChangeArrowheads="1"/>
          </p:cNvSpPr>
          <p:nvPr/>
        </p:nvSpPr>
        <p:spPr bwMode="auto">
          <a:xfrm>
            <a:off x="3278188" y="1382712"/>
            <a:ext cx="5713412" cy="3921125"/>
          </a:xfrm>
          <a:prstGeom prst="rect">
            <a:avLst/>
          </a:prstGeom>
          <a:solidFill>
            <a:srgbClr val="FFFFFF"/>
          </a:solidFill>
          <a:ln>
            <a:noFill/>
          </a:ln>
          <a:extLst>
            <a:ext uri="{91240B29-F687-4F45-9708-019B960494DF}">
              <a14:hiddenLine xmlns:a14="http://schemas.microsoft.com/office/drawing/2010/main" xmlns="" w="3175">
                <a:solidFill>
                  <a:srgbClr val="000000"/>
                </a:solidFill>
                <a:miter lim="800000"/>
                <a:headEnd/>
                <a:tailEnd/>
              </a14:hiddenLine>
            </a:ext>
          </a:extLst>
        </p:spPr>
        <p:txBody>
          <a:bodyPr/>
          <a:lstStyle/>
          <a:p>
            <a:pPr indent="290513">
              <a:buFontTx/>
              <a:buAutoNum type="arabicPeriod"/>
            </a:pPr>
            <a:endParaRPr lang="en-US"/>
          </a:p>
        </p:txBody>
      </p:sp>
      <p:cxnSp>
        <p:nvCxnSpPr>
          <p:cNvPr id="24" name="Straight Connector 23"/>
          <p:cNvCxnSpPr>
            <a:cxnSpLocks noChangeShapeType="1"/>
          </p:cNvCxnSpPr>
          <p:nvPr/>
        </p:nvCxnSpPr>
        <p:spPr bwMode="auto">
          <a:xfrm>
            <a:off x="0" y="6553200"/>
            <a:ext cx="9144000" cy="0"/>
          </a:xfrm>
          <a:prstGeom prst="line">
            <a:avLst/>
          </a:prstGeom>
          <a:noFill/>
          <a:ln w="34925">
            <a:solidFill>
              <a:srgbClr val="F4792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nvGrpSpPr>
          <p:cNvPr id="20" name="Group 19"/>
          <p:cNvGrpSpPr>
            <a:grpSpLocks/>
          </p:cNvGrpSpPr>
          <p:nvPr/>
        </p:nvGrpSpPr>
        <p:grpSpPr bwMode="auto">
          <a:xfrm>
            <a:off x="3200401" y="1382713"/>
            <a:ext cx="136526" cy="3921125"/>
            <a:chOff x="3574256" y="2209800"/>
            <a:chExt cx="152400" cy="4114800"/>
          </a:xfrm>
        </p:grpSpPr>
        <p:cxnSp>
          <p:nvCxnSpPr>
            <p:cNvPr id="39956" name="Straight Connector 19"/>
            <p:cNvCxnSpPr>
              <a:cxnSpLocks noChangeShapeType="1"/>
            </p:cNvCxnSpPr>
            <p:nvPr/>
          </p:nvCxnSpPr>
          <p:spPr bwMode="auto">
            <a:xfrm flipV="1">
              <a:off x="3648075" y="2209800"/>
              <a:ext cx="0" cy="411480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cxnSp>
          <p:nvCxnSpPr>
            <p:cNvPr id="39957" name="Straight Connector 21"/>
            <p:cNvCxnSpPr>
              <a:cxnSpLocks noChangeShapeType="1"/>
            </p:cNvCxnSpPr>
            <p:nvPr/>
          </p:nvCxnSpPr>
          <p:spPr bwMode="auto">
            <a:xfrm rot="-5400000">
              <a:off x="3650456" y="2133600"/>
              <a:ext cx="0" cy="15240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gr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336926" y="1447800"/>
            <a:ext cx="5619750" cy="37338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336926" y="1447800"/>
            <a:ext cx="5619750" cy="37338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336926" y="1447800"/>
            <a:ext cx="5619750" cy="3733800"/>
          </a:xfrm>
          <a:prstGeom prst="rect">
            <a:avLst/>
          </a:prstGeom>
        </p:spPr>
      </p:pic>
      <p:grpSp>
        <p:nvGrpSpPr>
          <p:cNvPr id="29" name="Group 28"/>
          <p:cNvGrpSpPr>
            <a:grpSpLocks/>
          </p:cNvGrpSpPr>
          <p:nvPr/>
        </p:nvGrpSpPr>
        <p:grpSpPr bwMode="auto">
          <a:xfrm>
            <a:off x="3257550" y="5195094"/>
            <a:ext cx="5734050" cy="217487"/>
            <a:chOff x="3657600" y="1678781"/>
            <a:chExt cx="4800600" cy="152400"/>
          </a:xfrm>
        </p:grpSpPr>
        <p:cxnSp>
          <p:nvCxnSpPr>
            <p:cNvPr id="39952" name="Straight Connector 17"/>
            <p:cNvCxnSpPr>
              <a:cxnSpLocks noChangeShapeType="1"/>
            </p:cNvCxnSpPr>
            <p:nvPr/>
          </p:nvCxnSpPr>
          <p:spPr bwMode="auto">
            <a:xfrm>
              <a:off x="3657600" y="1752600"/>
              <a:ext cx="4800600" cy="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cxnSp>
          <p:nvCxnSpPr>
            <p:cNvPr id="39953" name="Straight Connector 18"/>
            <p:cNvCxnSpPr>
              <a:cxnSpLocks noChangeShapeType="1"/>
            </p:cNvCxnSpPr>
            <p:nvPr/>
          </p:nvCxnSpPr>
          <p:spPr bwMode="auto">
            <a:xfrm>
              <a:off x="8458200" y="1678781"/>
              <a:ext cx="0" cy="15240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childTnLst>
                          </p:cTn>
                        </p:par>
                        <p:par>
                          <p:cTn id="15" fill="hold" nodeType="afterGroup">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left)">
                                      <p:cBhvr>
                                        <p:cTn id="18" dur="500"/>
                                        <p:tgtEl>
                                          <p:spTgt spid="19"/>
                                        </p:tgtEl>
                                      </p:cBhvr>
                                    </p:animEffect>
                                  </p:childTnLst>
                                </p:cTn>
                              </p:par>
                            </p:childTnLst>
                          </p:cTn>
                        </p:par>
                        <p:par>
                          <p:cTn id="19" fill="hold" nodeType="afterGroup">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500"/>
                                        <p:tgtEl>
                                          <p:spTgt spid="22"/>
                                        </p:tgtEl>
                                      </p:cBhvr>
                                    </p:animEffect>
                                  </p:childTnLst>
                                </p:cTn>
                              </p:par>
                            </p:childTnLst>
                          </p:cTn>
                        </p:par>
                        <p:par>
                          <p:cTn id="23" fill="hold" nodeType="afterGroup">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500"/>
                                        <p:tgtEl>
                                          <p:spTgt spid="21"/>
                                        </p:tgtEl>
                                      </p:cBhvr>
                                    </p:animEffect>
                                  </p:childTnLst>
                                </p:cTn>
                              </p:par>
                            </p:childTnLst>
                          </p:cTn>
                        </p:par>
                        <p:par>
                          <p:cTn id="27" fill="hold" nodeType="afterGroup">
                            <p:stCondLst>
                              <p:cond delay="2500"/>
                            </p:stCondLst>
                            <p:childTnLst>
                              <p:par>
                                <p:cTn id="28" presetID="22" presetClass="entr" presetSubtype="4"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down)">
                                      <p:cBhvr>
                                        <p:cTn id="30" dur="500"/>
                                        <p:tgtEl>
                                          <p:spTgt spid="20"/>
                                        </p:tgtEl>
                                      </p:cBhvr>
                                    </p:animEffect>
                                  </p:childTnLst>
                                </p:cTn>
                              </p:par>
                              <p:par>
                                <p:cTn id="31" presetID="22" presetClass="entr" presetSubtype="8"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wipe(left)">
                                      <p:cBhvr>
                                        <p:cTn id="33" dur="500"/>
                                        <p:tgtEl>
                                          <p:spTgt spid="29"/>
                                        </p:tgtEl>
                                      </p:cBhvr>
                                    </p:animEffect>
                                  </p:childTnLst>
                                </p:cTn>
                              </p:par>
                            </p:childTnLst>
                          </p:cTn>
                        </p:par>
                        <p:par>
                          <p:cTn id="34" fill="hold" nodeType="afterGroup">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750"/>
                                        <p:tgtEl>
                                          <p:spTgt spid="4"/>
                                        </p:tgtEl>
                                      </p:cBhvr>
                                    </p:animEffect>
                                  </p:childTnLst>
                                </p:cTn>
                              </p:par>
                            </p:childTnLst>
                          </p:cTn>
                        </p:par>
                        <p:par>
                          <p:cTn id="42" fill="hold">
                            <p:stCondLst>
                              <p:cond delay="4750"/>
                            </p:stCondLst>
                            <p:childTnLst>
                              <p:par>
                                <p:cTn id="43" presetID="22" presetClass="entr" presetSubtype="8"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left)">
                                      <p:cBhvr>
                                        <p:cTn id="45" dur="500"/>
                                        <p:tgtEl>
                                          <p:spTgt spid="5"/>
                                        </p:tgtEl>
                                      </p:cBhvr>
                                    </p:animEffect>
                                  </p:childTnLst>
                                </p:cTn>
                              </p:par>
                            </p:childTnLst>
                          </p:cTn>
                        </p:par>
                        <p:par>
                          <p:cTn id="46" fill="hold">
                            <p:stCondLst>
                              <p:cond delay="5250"/>
                            </p:stCondLst>
                            <p:childTnLst>
                              <p:par>
                                <p:cTn id="47" presetID="22" presetClass="entr" presetSubtype="8" fill="hold" nodeType="after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ipe(left)">
                                      <p:cBhvr>
                                        <p:cTn id="49" dur="750"/>
                                        <p:tgtEl>
                                          <p:spTgt spid="6"/>
                                        </p:tgtEl>
                                      </p:cBhvr>
                                    </p:animEffect>
                                  </p:childTnLst>
                                </p:cTn>
                              </p:par>
                            </p:childTnLst>
                          </p:cTn>
                        </p:par>
                        <p:par>
                          <p:cTn id="50" fill="hold">
                            <p:stCondLst>
                              <p:cond delay="6500"/>
                            </p:stCondLst>
                            <p:childTnLst>
                              <p:par>
                                <p:cTn id="51" presetID="22" presetClass="entr" presetSubtype="8" fill="hold" grpId="0" nodeType="afterEffect">
                                  <p:stCondLst>
                                    <p:cond delay="0"/>
                                  </p:stCondLst>
                                  <p:childTnLst>
                                    <p:set>
                                      <p:cBhvr>
                                        <p:cTn id="52" dur="1" fill="hold">
                                          <p:stCondLst>
                                            <p:cond delay="0"/>
                                          </p:stCondLst>
                                        </p:cTn>
                                        <p:tgtEl>
                                          <p:spTgt spid="23">
                                            <p:txEl>
                                              <p:pRg st="0" end="0"/>
                                            </p:txEl>
                                          </p:spTgt>
                                        </p:tgtEl>
                                        <p:attrNameLst>
                                          <p:attrName>style.visibility</p:attrName>
                                        </p:attrNameLst>
                                      </p:cBhvr>
                                      <p:to>
                                        <p:strVal val="visible"/>
                                      </p:to>
                                    </p:set>
                                    <p:animEffect transition="in" filter="wipe(left)">
                                      <p:cBhvr>
                                        <p:cTn id="53" dur="500"/>
                                        <p:tgtEl>
                                          <p:spTgt spid="23">
                                            <p:txEl>
                                              <p:pRg st="0" end="0"/>
                                            </p:txEl>
                                          </p:spTgt>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23">
                                            <p:txEl>
                                              <p:pRg st="1" end="1"/>
                                            </p:txEl>
                                          </p:spTgt>
                                        </p:tgtEl>
                                        <p:attrNameLst>
                                          <p:attrName>style.visibility</p:attrName>
                                        </p:attrNameLst>
                                      </p:cBhvr>
                                      <p:to>
                                        <p:strVal val="visible"/>
                                      </p:to>
                                    </p:set>
                                    <p:animEffect transition="in" filter="wipe(left)">
                                      <p:cBhvr>
                                        <p:cTn id="57" dur="500"/>
                                        <p:tgtEl>
                                          <p:spTgt spid="23">
                                            <p:txEl>
                                              <p:pRg st="1" end="1"/>
                                            </p:txEl>
                                          </p:spTgt>
                                        </p:tgtEl>
                                      </p:cBhvr>
                                    </p:animEffect>
                                  </p:childTnLst>
                                </p:cTn>
                              </p:par>
                            </p:childTnLst>
                          </p:cTn>
                        </p:par>
                        <p:par>
                          <p:cTn id="58" fill="hold">
                            <p:stCondLst>
                              <p:cond delay="7500"/>
                            </p:stCondLst>
                            <p:childTnLst>
                              <p:par>
                                <p:cTn id="59" presetID="22" presetClass="entr" presetSubtype="2" fill="hold"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right)">
                                      <p:cBhvr>
                                        <p:cTn id="61" dur="500"/>
                                        <p:tgtEl>
                                          <p:spTgt spid="26"/>
                                        </p:tgtEl>
                                      </p:cBhvr>
                                    </p:animEffect>
                                  </p:childTnLst>
                                </p:cTn>
                              </p:par>
                            </p:childTnLst>
                          </p:cTn>
                        </p:par>
                        <p:par>
                          <p:cTn id="62" fill="hold">
                            <p:stCondLst>
                              <p:cond delay="8000"/>
                            </p:stCondLst>
                            <p:childTnLst>
                              <p:par>
                                <p:cTn id="63" presetID="22" presetClass="entr" presetSubtype="8" fill="hold"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left)">
                                      <p:cBhvr>
                                        <p:cTn id="6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9" grpId="0"/>
      <p:bldP spid="21" grpId="0"/>
      <p:bldP spid="22" grpId="0"/>
      <p:bldP spid="23" grpId="0" uiExpand="1" build="p"/>
      <p:bldP spid="3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9"/>
          <p:cNvSpPr>
            <a:spLocks noChangeArrowheads="1"/>
          </p:cNvSpPr>
          <p:nvPr/>
        </p:nvSpPr>
        <p:spPr bwMode="auto">
          <a:xfrm>
            <a:off x="0" y="0"/>
            <a:ext cx="9144000" cy="6553200"/>
          </a:xfrm>
          <a:prstGeom prst="rect">
            <a:avLst/>
          </a:prstGeom>
          <a:solidFill>
            <a:srgbClr val="FFF2B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en-US"/>
          </a:p>
        </p:txBody>
      </p:sp>
      <p:sp>
        <p:nvSpPr>
          <p:cNvPr id="21" name="Rectangle 5"/>
          <p:cNvSpPr>
            <a:spLocks noChangeArrowheads="1"/>
          </p:cNvSpPr>
          <p:nvPr/>
        </p:nvSpPr>
        <p:spPr bwMode="auto">
          <a:xfrm>
            <a:off x="457201" y="1524000"/>
            <a:ext cx="3173185"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nchor="ctr"/>
          <a:lstStyle/>
          <a:p>
            <a:pPr indent="4763">
              <a:spcBef>
                <a:spcPct val="20000"/>
              </a:spcBef>
            </a:pPr>
            <a:r>
              <a:rPr lang="en-US" sz="1600" b="1" dirty="0">
                <a:latin typeface="Arial" pitchFamily="34" charset="0"/>
              </a:rPr>
              <a:t>SUPPLY AND DEMAND FOR COFFEE</a:t>
            </a:r>
          </a:p>
        </p:txBody>
      </p:sp>
      <p:sp>
        <p:nvSpPr>
          <p:cNvPr id="22" name="Rectangle 10"/>
          <p:cNvSpPr>
            <a:spLocks noChangeArrowheads="1"/>
          </p:cNvSpPr>
          <p:nvPr/>
        </p:nvSpPr>
        <p:spPr bwMode="auto">
          <a:xfrm>
            <a:off x="457201" y="1219200"/>
            <a:ext cx="2374899"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nchor="ctr"/>
          <a:lstStyle/>
          <a:p>
            <a:pPr marL="342900" indent="-342900">
              <a:spcBef>
                <a:spcPct val="20000"/>
              </a:spcBef>
            </a:pPr>
            <a:r>
              <a:rPr lang="en-US" sz="2000" b="1" dirty="0">
                <a:solidFill>
                  <a:srgbClr val="ED1B2F"/>
                </a:solidFill>
                <a:latin typeface="Arial" pitchFamily="34" charset="0"/>
              </a:rPr>
              <a:t>F</a:t>
            </a:r>
            <a:r>
              <a:rPr lang="en-US" sz="1600" b="1" dirty="0">
                <a:solidFill>
                  <a:srgbClr val="ED1B2F"/>
                </a:solidFill>
                <a:latin typeface="Arial" pitchFamily="34" charset="0"/>
              </a:rPr>
              <a:t>IGURE </a:t>
            </a:r>
            <a:r>
              <a:rPr lang="en-US" sz="2000" b="1" dirty="0" smtClean="0">
                <a:solidFill>
                  <a:srgbClr val="ED1B2F"/>
                </a:solidFill>
                <a:latin typeface="Arial" pitchFamily="34" charset="0"/>
              </a:rPr>
              <a:t>2.18  </a:t>
            </a:r>
            <a:r>
              <a:rPr lang="en-US" sz="1600" b="1" dirty="0" smtClean="0">
                <a:solidFill>
                  <a:schemeClr val="bg1">
                    <a:lumMod val="75000"/>
                  </a:schemeClr>
                </a:solidFill>
                <a:latin typeface="Arial" pitchFamily="34" charset="0"/>
              </a:rPr>
              <a:t>(1 of 3)</a:t>
            </a:r>
            <a:endParaRPr lang="en-US" sz="1600" b="1" dirty="0">
              <a:solidFill>
                <a:schemeClr val="bg1">
                  <a:lumMod val="75000"/>
                </a:schemeClr>
              </a:solidFill>
              <a:latin typeface="Arial" pitchFamily="34" charset="0"/>
            </a:endParaRPr>
          </a:p>
        </p:txBody>
      </p:sp>
      <p:sp>
        <p:nvSpPr>
          <p:cNvPr id="23" name="Rectangle 4"/>
          <p:cNvSpPr>
            <a:spLocks noChangeArrowheads="1"/>
          </p:cNvSpPr>
          <p:nvPr/>
        </p:nvSpPr>
        <p:spPr bwMode="auto">
          <a:xfrm>
            <a:off x="457201" y="2133600"/>
            <a:ext cx="3352799" cy="3679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ts val="388"/>
              </a:spcBef>
              <a:spcAft>
                <a:spcPts val="388"/>
              </a:spcAft>
            </a:pPr>
            <a:r>
              <a:rPr lang="en-US" sz="1600" b="1" dirty="0">
                <a:latin typeface="Arial" pitchFamily="34" charset="0"/>
              </a:rPr>
              <a:t>(a)  </a:t>
            </a:r>
            <a:r>
              <a:rPr lang="en-US" sz="1600" dirty="0">
                <a:latin typeface="Arial" pitchFamily="34" charset="0"/>
              </a:rPr>
              <a:t>A freeze or drought in Brazil causes the supply curve to shift to the left. </a:t>
            </a:r>
          </a:p>
          <a:p>
            <a:pPr>
              <a:spcBef>
                <a:spcPts val="388"/>
              </a:spcBef>
              <a:spcAft>
                <a:spcPts val="388"/>
              </a:spcAft>
            </a:pPr>
            <a:r>
              <a:rPr lang="en-US" sz="1600" dirty="0">
                <a:latin typeface="Arial" pitchFamily="34" charset="0"/>
              </a:rPr>
              <a:t>In the short run, supply is completely inelastic; only a fixed number of coffee beans can be harvested. </a:t>
            </a:r>
          </a:p>
          <a:p>
            <a:pPr>
              <a:spcBef>
                <a:spcPts val="388"/>
              </a:spcBef>
              <a:spcAft>
                <a:spcPts val="388"/>
              </a:spcAft>
            </a:pPr>
            <a:r>
              <a:rPr lang="en-US" sz="1600" dirty="0">
                <a:latin typeface="Arial" pitchFamily="34" charset="0"/>
              </a:rPr>
              <a:t>Demand is also relatively inelastic; consumers change their habits only slowly. </a:t>
            </a:r>
          </a:p>
          <a:p>
            <a:pPr>
              <a:spcBef>
                <a:spcPts val="388"/>
              </a:spcBef>
              <a:spcAft>
                <a:spcPts val="388"/>
              </a:spcAft>
            </a:pPr>
            <a:r>
              <a:rPr lang="en-US" sz="1600" dirty="0">
                <a:latin typeface="Arial" pitchFamily="34" charset="0"/>
              </a:rPr>
              <a:t>As a result, the initial effect of the freeze is a sharp increase in price, from </a:t>
            </a:r>
            <a:r>
              <a:rPr lang="en-US" sz="1600" i="1" dirty="0">
                <a:latin typeface="Arial" pitchFamily="34" charset="0"/>
              </a:rPr>
              <a:t>P</a:t>
            </a:r>
            <a:r>
              <a:rPr lang="en-US" sz="1600" baseline="-25000" dirty="0">
                <a:latin typeface="Arial" pitchFamily="34" charset="0"/>
              </a:rPr>
              <a:t>0</a:t>
            </a:r>
            <a:r>
              <a:rPr lang="en-US" sz="1600" dirty="0">
                <a:latin typeface="Arial" pitchFamily="34" charset="0"/>
              </a:rPr>
              <a:t> to </a:t>
            </a:r>
            <a:r>
              <a:rPr lang="en-US" sz="1600" i="1" dirty="0">
                <a:latin typeface="Arial" pitchFamily="34" charset="0"/>
              </a:rPr>
              <a:t>P</a:t>
            </a:r>
            <a:r>
              <a:rPr lang="en-US" sz="1600" baseline="-25000" dirty="0">
                <a:latin typeface="Arial" pitchFamily="34" charset="0"/>
              </a:rPr>
              <a:t>1</a:t>
            </a:r>
            <a:r>
              <a:rPr lang="en-US" sz="1600" dirty="0">
                <a:latin typeface="Arial" pitchFamily="34" charset="0"/>
              </a:rPr>
              <a:t>.</a:t>
            </a:r>
          </a:p>
        </p:txBody>
      </p:sp>
      <p:sp>
        <p:nvSpPr>
          <p:cNvPr id="14" name="Rectangle 13"/>
          <p:cNvSpPr>
            <a:spLocks noChangeArrowheads="1"/>
          </p:cNvSpPr>
          <p:nvPr/>
        </p:nvSpPr>
        <p:spPr bwMode="auto">
          <a:xfrm>
            <a:off x="4129088" y="1295400"/>
            <a:ext cx="3948112" cy="4463256"/>
          </a:xfrm>
          <a:prstGeom prst="rect">
            <a:avLst/>
          </a:prstGeom>
          <a:solidFill>
            <a:schemeClr val="bg1"/>
          </a:solidFill>
          <a:ln>
            <a:noFill/>
          </a:ln>
          <a:extLst>
            <a:ext uri="{91240B29-F687-4F45-9708-019B960494DF}">
              <a14:hiddenLine xmlns:a14="http://schemas.microsoft.com/office/drawing/2010/main" xmlns="" w="9525" algn="ctr">
                <a:solidFill>
                  <a:srgbClr val="000000"/>
                </a:solidFill>
                <a:round/>
                <a:headEnd/>
                <a:tailEnd/>
              </a14:hiddenLine>
            </a:ext>
          </a:extLst>
        </p:spPr>
        <p:txBody>
          <a:bodyPr wrap="square">
            <a:noAutofit/>
          </a:bodyPr>
          <a:lstStyle/>
          <a:p>
            <a:pPr indent="290513">
              <a:buFontTx/>
              <a:buAutoNum type="arabicPeriod"/>
            </a:pPr>
            <a:endParaRPr lang="en-US"/>
          </a:p>
        </p:txBody>
      </p:sp>
      <p:pic>
        <p:nvPicPr>
          <p:cNvPr id="70658" name="Picture 2" descr="C:\Documents and Settings\Kyle M. Thiel\Desktop\Pindyck_7e\ppts\aparna_ppts\aparna_ppts\ch02\fig2.18\fig2.18a\fig2.18a_01.g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48200" y="1466850"/>
            <a:ext cx="3124200" cy="417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0659" name="Picture 3" descr="C:\Documents and Settings\Kyle M. Thiel\Desktop\Pindyck_7e\ppts\aparna_ppts\aparna_ppts\ch02\fig2.18\fig2.18a\fig2.18a_02.gif"/>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48200" y="1466850"/>
            <a:ext cx="3124200" cy="417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0660" name="Picture 4" descr="C:\Documents and Settings\Kyle M. Thiel\Desktop\Pindyck_7e\ppts\aparna_ppts\aparna_ppts\ch02\fig2.18\fig2.18a\fig2.18a_03.gif"/>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648200" y="1466850"/>
            <a:ext cx="3124200" cy="417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0661" name="Picture 5" descr="C:\Documents and Settings\Kyle M. Thiel\Desktop\Pindyck_7e\ppts\aparna_ppts\aparna_ppts\ch02\fig2.18\fig2.18a\fig2.18a_04.gif"/>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648200" y="1466850"/>
            <a:ext cx="3124200" cy="417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0662" name="Picture 6" descr="C:\Documents and Settings\Kyle M. Thiel\Desktop\Pindyck_7e\ppts\aparna_ppts\aparna_ppts\ch02\fig2.18\fig2.18a\fig2.18a_05.gif"/>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4648200" y="1466850"/>
            <a:ext cx="3124200" cy="417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0663" name="Picture 7" descr="C:\Documents and Settings\Kyle M. Thiel\Desktop\Pindyck_7e\ppts\aparna_ppts\aparna_ppts\ch02\fig2.18\fig2.18a\fig2.18a_06.gif"/>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4648200" y="1466850"/>
            <a:ext cx="3124200" cy="417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0664" name="Picture 8" descr="C:\Documents and Settings\Kyle M. Thiel\Desktop\Pindyck_7e\ppts\aparna_ppts\aparna_ppts\ch02\fig2.18\fig2.18a\fig2.18a_07.gif"/>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4648200" y="1466850"/>
            <a:ext cx="3124200" cy="417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74" name="Rectangle 6"/>
          <p:cNvSpPr>
            <a:spLocks noChangeArrowheads="1"/>
          </p:cNvSpPr>
          <p:nvPr/>
        </p:nvSpPr>
        <p:spPr bwMode="auto">
          <a:xfrm>
            <a:off x="685800" y="76200"/>
            <a:ext cx="1847850" cy="487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sz="2000">
                <a:solidFill>
                  <a:srgbClr val="007CB2"/>
                </a:solidFill>
                <a:latin typeface="Arial" pitchFamily="34" charset="0"/>
              </a:rPr>
              <a:t>EXAMPLE 2.7 </a:t>
            </a:r>
          </a:p>
        </p:txBody>
      </p:sp>
      <p:cxnSp>
        <p:nvCxnSpPr>
          <p:cNvPr id="40975" name="Straight Connector 24"/>
          <p:cNvCxnSpPr>
            <a:cxnSpLocks noChangeShapeType="1"/>
          </p:cNvCxnSpPr>
          <p:nvPr/>
        </p:nvCxnSpPr>
        <p:spPr bwMode="auto">
          <a:xfrm flipH="1">
            <a:off x="685800" y="533400"/>
            <a:ext cx="1847850" cy="0"/>
          </a:xfrm>
          <a:prstGeom prst="line">
            <a:avLst/>
          </a:prstGeom>
          <a:noFill/>
          <a:ln w="50800" algn="ctr">
            <a:solidFill>
              <a:srgbClr val="007CB2"/>
            </a:solidFill>
            <a:round/>
            <a:headEnd/>
            <a:tailEnd/>
          </a:ln>
          <a:extLst>
            <a:ext uri="{909E8E84-426E-40DD-AFC4-6F175D3DCCD1}">
              <a14:hiddenFill xmlns:a14="http://schemas.microsoft.com/office/drawing/2010/main" xmlns="">
                <a:noFill/>
              </a14:hiddenFill>
            </a:ext>
          </a:extLst>
        </p:spPr>
      </p:cxnSp>
      <p:sp>
        <p:nvSpPr>
          <p:cNvPr id="40976" name="Rectangle 6"/>
          <p:cNvSpPr>
            <a:spLocks noChangeArrowheads="1"/>
          </p:cNvSpPr>
          <p:nvPr/>
        </p:nvSpPr>
        <p:spPr bwMode="auto">
          <a:xfrm>
            <a:off x="2647950" y="171450"/>
            <a:ext cx="6343650" cy="66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sz="2000" b="1" dirty="0">
                <a:solidFill>
                  <a:srgbClr val="007CB2"/>
                </a:solidFill>
                <a:latin typeface="Arial" pitchFamily="34" charset="0"/>
              </a:rPr>
              <a:t>THE WEATHER IN BRAZIL AND THE PRICE OF COFFEE IN NEW YORK</a:t>
            </a:r>
          </a:p>
        </p:txBody>
      </p:sp>
      <p:grpSp>
        <p:nvGrpSpPr>
          <p:cNvPr id="18" name="Group 17"/>
          <p:cNvGrpSpPr>
            <a:grpSpLocks/>
          </p:cNvGrpSpPr>
          <p:nvPr/>
        </p:nvGrpSpPr>
        <p:grpSpPr bwMode="auto">
          <a:xfrm>
            <a:off x="4044950" y="1295400"/>
            <a:ext cx="155575" cy="4605338"/>
            <a:chOff x="3574256" y="2209800"/>
            <a:chExt cx="152400" cy="4114800"/>
          </a:xfrm>
        </p:grpSpPr>
        <p:cxnSp>
          <p:nvCxnSpPr>
            <p:cNvPr id="40985" name="Straight Connector 19"/>
            <p:cNvCxnSpPr>
              <a:cxnSpLocks noChangeShapeType="1"/>
            </p:cNvCxnSpPr>
            <p:nvPr/>
          </p:nvCxnSpPr>
          <p:spPr bwMode="auto">
            <a:xfrm flipV="1">
              <a:off x="3648075" y="2209800"/>
              <a:ext cx="0" cy="411480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cxnSp>
          <p:nvCxnSpPr>
            <p:cNvPr id="40986" name="Straight Connector 21"/>
            <p:cNvCxnSpPr>
              <a:cxnSpLocks noChangeShapeType="1"/>
            </p:cNvCxnSpPr>
            <p:nvPr/>
          </p:nvCxnSpPr>
          <p:spPr bwMode="auto">
            <a:xfrm rot="-5400000">
              <a:off x="3650456" y="2133600"/>
              <a:ext cx="0" cy="15240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grpSp>
      <p:grpSp>
        <p:nvGrpSpPr>
          <p:cNvPr id="24" name="Group 23"/>
          <p:cNvGrpSpPr>
            <a:grpSpLocks/>
          </p:cNvGrpSpPr>
          <p:nvPr/>
        </p:nvGrpSpPr>
        <p:grpSpPr bwMode="auto">
          <a:xfrm>
            <a:off x="457200" y="5794375"/>
            <a:ext cx="3671888" cy="206375"/>
            <a:chOff x="457199" y="5791200"/>
            <a:chExt cx="3193257" cy="152400"/>
          </a:xfrm>
        </p:grpSpPr>
        <p:cxnSp>
          <p:nvCxnSpPr>
            <p:cNvPr id="40983" name="Straight Connector 22"/>
            <p:cNvCxnSpPr>
              <a:cxnSpLocks noChangeShapeType="1"/>
            </p:cNvCxnSpPr>
            <p:nvPr/>
          </p:nvCxnSpPr>
          <p:spPr bwMode="auto">
            <a:xfrm flipH="1">
              <a:off x="457200" y="5869781"/>
              <a:ext cx="3193256" cy="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cxnSp>
          <p:nvCxnSpPr>
            <p:cNvPr id="40984" name="Straight Connector 23"/>
            <p:cNvCxnSpPr>
              <a:cxnSpLocks noChangeShapeType="1"/>
            </p:cNvCxnSpPr>
            <p:nvPr/>
          </p:nvCxnSpPr>
          <p:spPr bwMode="auto">
            <a:xfrm rot="10800000">
              <a:off x="457199" y="5791200"/>
              <a:ext cx="0" cy="15240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grpSp>
      <p:grpSp>
        <p:nvGrpSpPr>
          <p:cNvPr id="27" name="Group 26"/>
          <p:cNvGrpSpPr>
            <a:grpSpLocks/>
          </p:cNvGrpSpPr>
          <p:nvPr/>
        </p:nvGrpSpPr>
        <p:grpSpPr bwMode="auto">
          <a:xfrm>
            <a:off x="4122738" y="5649913"/>
            <a:ext cx="3954462" cy="217487"/>
            <a:chOff x="3657600" y="1678781"/>
            <a:chExt cx="4800600" cy="152400"/>
          </a:xfrm>
        </p:grpSpPr>
        <p:cxnSp>
          <p:nvCxnSpPr>
            <p:cNvPr id="40981" name="Straight Connector 17"/>
            <p:cNvCxnSpPr>
              <a:cxnSpLocks noChangeShapeType="1"/>
            </p:cNvCxnSpPr>
            <p:nvPr/>
          </p:nvCxnSpPr>
          <p:spPr bwMode="auto">
            <a:xfrm>
              <a:off x="3657600" y="1752600"/>
              <a:ext cx="4800600" cy="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cxnSp>
          <p:nvCxnSpPr>
            <p:cNvPr id="40982" name="Straight Connector 18"/>
            <p:cNvCxnSpPr>
              <a:cxnSpLocks noChangeShapeType="1"/>
            </p:cNvCxnSpPr>
            <p:nvPr/>
          </p:nvCxnSpPr>
          <p:spPr bwMode="auto">
            <a:xfrm>
              <a:off x="8458200" y="1678781"/>
              <a:ext cx="0" cy="15240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childTnLst>
                          </p:cTn>
                        </p:par>
                        <p:par>
                          <p:cTn id="12" fill="hold" nodeType="afterGroup">
                            <p:stCondLst>
                              <p:cond delay="1000"/>
                            </p:stCondLst>
                            <p:childTnLst>
                              <p:par>
                                <p:cTn id="13" presetID="22" presetClass="entr" presetSubtype="4"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par>
                                <p:cTn id="16" presetID="22" presetClass="entr" presetSubtype="8"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left)">
                                      <p:cBhvr>
                                        <p:cTn id="18" dur="500"/>
                                        <p:tgtEl>
                                          <p:spTgt spid="27"/>
                                        </p:tgtEl>
                                      </p:cBhvr>
                                    </p:animEffect>
                                  </p:childTnLst>
                                </p:cTn>
                              </p:par>
                            </p:childTnLst>
                          </p:cTn>
                        </p:par>
                        <p:par>
                          <p:cTn id="19" fill="hold" nodeType="afterGroup">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par>
                          <p:cTn id="23" fill="hold" nodeType="afterGroup">
                            <p:stCondLst>
                              <p:cond delay="2000"/>
                            </p:stCondLst>
                            <p:childTnLst>
                              <p:par>
                                <p:cTn id="24" presetID="22" presetClass="entr" presetSubtype="4" fill="hold" nodeType="afterEffect">
                                  <p:stCondLst>
                                    <p:cond delay="0"/>
                                  </p:stCondLst>
                                  <p:childTnLst>
                                    <p:set>
                                      <p:cBhvr>
                                        <p:cTn id="25" dur="1" fill="hold">
                                          <p:stCondLst>
                                            <p:cond delay="0"/>
                                          </p:stCondLst>
                                        </p:cTn>
                                        <p:tgtEl>
                                          <p:spTgt spid="70658"/>
                                        </p:tgtEl>
                                        <p:attrNameLst>
                                          <p:attrName>style.visibility</p:attrName>
                                        </p:attrNameLst>
                                      </p:cBhvr>
                                      <p:to>
                                        <p:strVal val="visible"/>
                                      </p:to>
                                    </p:set>
                                    <p:animEffect transition="in" filter="wipe(down)">
                                      <p:cBhvr>
                                        <p:cTn id="26" dur="500"/>
                                        <p:tgtEl>
                                          <p:spTgt spid="70658"/>
                                        </p:tgtEl>
                                      </p:cBhvr>
                                    </p:animEffect>
                                  </p:childTnLst>
                                </p:cTn>
                              </p:par>
                            </p:childTnLst>
                          </p:cTn>
                        </p:par>
                        <p:par>
                          <p:cTn id="27" fill="hold" nodeType="afterGroup">
                            <p:stCondLst>
                              <p:cond delay="2500"/>
                            </p:stCondLst>
                            <p:childTnLst>
                              <p:par>
                                <p:cTn id="28" presetID="22" presetClass="entr" presetSubtype="4" fill="hold" nodeType="afterEffect">
                                  <p:stCondLst>
                                    <p:cond delay="0"/>
                                  </p:stCondLst>
                                  <p:childTnLst>
                                    <p:set>
                                      <p:cBhvr>
                                        <p:cTn id="29" dur="1" fill="hold">
                                          <p:stCondLst>
                                            <p:cond delay="0"/>
                                          </p:stCondLst>
                                        </p:cTn>
                                        <p:tgtEl>
                                          <p:spTgt spid="70659"/>
                                        </p:tgtEl>
                                        <p:attrNameLst>
                                          <p:attrName>style.visibility</p:attrName>
                                        </p:attrNameLst>
                                      </p:cBhvr>
                                      <p:to>
                                        <p:strVal val="visible"/>
                                      </p:to>
                                    </p:set>
                                    <p:animEffect transition="in" filter="wipe(down)">
                                      <p:cBhvr>
                                        <p:cTn id="30" dur="750"/>
                                        <p:tgtEl>
                                          <p:spTgt spid="70659"/>
                                        </p:tgtEl>
                                      </p:cBhvr>
                                    </p:animEffect>
                                  </p:childTnLst>
                                </p:cTn>
                              </p:par>
                            </p:childTnLst>
                          </p:cTn>
                        </p:par>
                        <p:par>
                          <p:cTn id="31" fill="hold" nodeType="afterGroup">
                            <p:stCondLst>
                              <p:cond delay="3250"/>
                            </p:stCondLst>
                            <p:childTnLst>
                              <p:par>
                                <p:cTn id="32" presetID="22" presetClass="entr" presetSubtype="4" fill="hold" nodeType="afterEffect">
                                  <p:stCondLst>
                                    <p:cond delay="0"/>
                                  </p:stCondLst>
                                  <p:childTnLst>
                                    <p:set>
                                      <p:cBhvr>
                                        <p:cTn id="33" dur="1" fill="hold">
                                          <p:stCondLst>
                                            <p:cond delay="0"/>
                                          </p:stCondLst>
                                        </p:cTn>
                                        <p:tgtEl>
                                          <p:spTgt spid="70663"/>
                                        </p:tgtEl>
                                        <p:attrNameLst>
                                          <p:attrName>style.visibility</p:attrName>
                                        </p:attrNameLst>
                                      </p:cBhvr>
                                      <p:to>
                                        <p:strVal val="visible"/>
                                      </p:to>
                                    </p:set>
                                    <p:animEffect transition="in" filter="wipe(down)">
                                      <p:cBhvr>
                                        <p:cTn id="34" dur="750"/>
                                        <p:tgtEl>
                                          <p:spTgt spid="70663"/>
                                        </p:tgtEl>
                                      </p:cBhvr>
                                    </p:animEffect>
                                  </p:childTnLst>
                                </p:cTn>
                              </p:par>
                            </p:childTnLst>
                          </p:cTn>
                        </p:par>
                        <p:par>
                          <p:cTn id="35" fill="hold" nodeType="afterGroup">
                            <p:stCondLst>
                              <p:cond delay="4000"/>
                            </p:stCondLst>
                            <p:childTnLst>
                              <p:par>
                                <p:cTn id="36" presetID="22" presetClass="entr" presetSubtype="2" fill="hold" nodeType="afterEffect">
                                  <p:stCondLst>
                                    <p:cond delay="0"/>
                                  </p:stCondLst>
                                  <p:childTnLst>
                                    <p:set>
                                      <p:cBhvr>
                                        <p:cTn id="37" dur="1" fill="hold">
                                          <p:stCondLst>
                                            <p:cond delay="0"/>
                                          </p:stCondLst>
                                        </p:cTn>
                                        <p:tgtEl>
                                          <p:spTgt spid="70662"/>
                                        </p:tgtEl>
                                        <p:attrNameLst>
                                          <p:attrName>style.visibility</p:attrName>
                                        </p:attrNameLst>
                                      </p:cBhvr>
                                      <p:to>
                                        <p:strVal val="visible"/>
                                      </p:to>
                                    </p:set>
                                    <p:animEffect transition="in" filter="wipe(right)">
                                      <p:cBhvr>
                                        <p:cTn id="38" dur="750"/>
                                        <p:tgtEl>
                                          <p:spTgt spid="70662"/>
                                        </p:tgtEl>
                                      </p:cBhvr>
                                    </p:animEffect>
                                  </p:childTnLst>
                                </p:cTn>
                              </p:par>
                            </p:childTnLst>
                          </p:cTn>
                        </p:par>
                        <p:par>
                          <p:cTn id="39" fill="hold" nodeType="afterGroup">
                            <p:stCondLst>
                              <p:cond delay="4750"/>
                            </p:stCondLst>
                            <p:childTnLst>
                              <p:par>
                                <p:cTn id="40" presetID="22" presetClass="entr" presetSubtype="8" fill="hold" grpId="0" nodeType="afterEffect">
                                  <p:stCondLst>
                                    <p:cond delay="0"/>
                                  </p:stCondLst>
                                  <p:childTnLst>
                                    <p:set>
                                      <p:cBhvr>
                                        <p:cTn id="41" dur="1" fill="hold">
                                          <p:stCondLst>
                                            <p:cond delay="0"/>
                                          </p:stCondLst>
                                        </p:cTn>
                                        <p:tgtEl>
                                          <p:spTgt spid="23">
                                            <p:txEl>
                                              <p:pRg st="0" end="0"/>
                                            </p:txEl>
                                          </p:spTgt>
                                        </p:tgtEl>
                                        <p:attrNameLst>
                                          <p:attrName>style.visibility</p:attrName>
                                        </p:attrNameLst>
                                      </p:cBhvr>
                                      <p:to>
                                        <p:strVal val="visible"/>
                                      </p:to>
                                    </p:set>
                                    <p:animEffect transition="in" filter="wipe(left)">
                                      <p:cBhvr>
                                        <p:cTn id="42" dur="500"/>
                                        <p:tgtEl>
                                          <p:spTgt spid="23">
                                            <p:txEl>
                                              <p:pRg st="0" end="0"/>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3">
                                            <p:txEl>
                                              <p:pRg st="1" end="1"/>
                                            </p:txEl>
                                          </p:spTgt>
                                        </p:tgtEl>
                                        <p:attrNameLst>
                                          <p:attrName>style.visibility</p:attrName>
                                        </p:attrNameLst>
                                      </p:cBhvr>
                                      <p:to>
                                        <p:strVal val="visible"/>
                                      </p:to>
                                    </p:set>
                                    <p:animEffect transition="in" filter="wipe(left)">
                                      <p:cBhvr>
                                        <p:cTn id="47" dur="500"/>
                                        <p:tgtEl>
                                          <p:spTgt spid="23">
                                            <p:txEl>
                                              <p:pRg st="1" end="1"/>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1" fill="hold" nodeType="clickEffect">
                                  <p:stCondLst>
                                    <p:cond delay="0"/>
                                  </p:stCondLst>
                                  <p:childTnLst>
                                    <p:set>
                                      <p:cBhvr>
                                        <p:cTn id="51" dur="1" fill="hold">
                                          <p:stCondLst>
                                            <p:cond delay="0"/>
                                          </p:stCondLst>
                                        </p:cTn>
                                        <p:tgtEl>
                                          <p:spTgt spid="70660"/>
                                        </p:tgtEl>
                                        <p:attrNameLst>
                                          <p:attrName>style.visibility</p:attrName>
                                        </p:attrNameLst>
                                      </p:cBhvr>
                                      <p:to>
                                        <p:strVal val="visible"/>
                                      </p:to>
                                    </p:set>
                                    <p:animEffect transition="in" filter="wipe(up)">
                                      <p:cBhvr>
                                        <p:cTn id="52" dur="1000"/>
                                        <p:tgtEl>
                                          <p:spTgt spid="70660"/>
                                        </p:tgtEl>
                                      </p:cBhvr>
                                    </p:animEffect>
                                  </p:childTnLst>
                                </p:cTn>
                              </p:par>
                            </p:childTnLst>
                          </p:cTn>
                        </p:par>
                        <p:par>
                          <p:cTn id="53" fill="hold" nodeType="afterGroup">
                            <p:stCondLst>
                              <p:cond delay="1000"/>
                            </p:stCondLst>
                            <p:childTnLst>
                              <p:par>
                                <p:cTn id="54" presetID="22" presetClass="entr" presetSubtype="8" fill="hold" grpId="0" nodeType="afterEffect">
                                  <p:stCondLst>
                                    <p:cond delay="0"/>
                                  </p:stCondLst>
                                  <p:childTnLst>
                                    <p:set>
                                      <p:cBhvr>
                                        <p:cTn id="55" dur="1" fill="hold">
                                          <p:stCondLst>
                                            <p:cond delay="0"/>
                                          </p:stCondLst>
                                        </p:cTn>
                                        <p:tgtEl>
                                          <p:spTgt spid="23">
                                            <p:txEl>
                                              <p:pRg st="2" end="2"/>
                                            </p:txEl>
                                          </p:spTgt>
                                        </p:tgtEl>
                                        <p:attrNameLst>
                                          <p:attrName>style.visibility</p:attrName>
                                        </p:attrNameLst>
                                      </p:cBhvr>
                                      <p:to>
                                        <p:strVal val="visible"/>
                                      </p:to>
                                    </p:set>
                                    <p:animEffect transition="in" filter="wipe(left)">
                                      <p:cBhvr>
                                        <p:cTn id="56" dur="500"/>
                                        <p:tgtEl>
                                          <p:spTgt spid="23">
                                            <p:txEl>
                                              <p:pRg st="2" end="2"/>
                                            </p:txEl>
                                          </p:spTgt>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nodeType="clickEffect">
                                  <p:stCondLst>
                                    <p:cond delay="0"/>
                                  </p:stCondLst>
                                  <p:childTnLst>
                                    <p:set>
                                      <p:cBhvr>
                                        <p:cTn id="60" dur="1" fill="hold">
                                          <p:stCondLst>
                                            <p:cond delay="0"/>
                                          </p:stCondLst>
                                        </p:cTn>
                                        <p:tgtEl>
                                          <p:spTgt spid="70661"/>
                                        </p:tgtEl>
                                        <p:attrNameLst>
                                          <p:attrName>style.visibility</p:attrName>
                                        </p:attrNameLst>
                                      </p:cBhvr>
                                      <p:to>
                                        <p:strVal val="visible"/>
                                      </p:to>
                                    </p:set>
                                    <p:animEffect transition="in" filter="wipe(left)">
                                      <p:cBhvr>
                                        <p:cTn id="61" dur="1000"/>
                                        <p:tgtEl>
                                          <p:spTgt spid="70661"/>
                                        </p:tgtEl>
                                      </p:cBhvr>
                                    </p:animEffect>
                                  </p:childTnLst>
                                </p:cTn>
                              </p:par>
                            </p:childTnLst>
                          </p:cTn>
                        </p:par>
                        <p:par>
                          <p:cTn id="62" fill="hold" nodeType="afterGroup">
                            <p:stCondLst>
                              <p:cond delay="1000"/>
                            </p:stCondLst>
                            <p:childTnLst>
                              <p:par>
                                <p:cTn id="63" presetID="22" presetClass="entr" presetSubtype="8" fill="hold" nodeType="afterEffect">
                                  <p:stCondLst>
                                    <p:cond delay="0"/>
                                  </p:stCondLst>
                                  <p:childTnLst>
                                    <p:set>
                                      <p:cBhvr>
                                        <p:cTn id="64" dur="1" fill="hold">
                                          <p:stCondLst>
                                            <p:cond delay="0"/>
                                          </p:stCondLst>
                                        </p:cTn>
                                        <p:tgtEl>
                                          <p:spTgt spid="70664"/>
                                        </p:tgtEl>
                                        <p:attrNameLst>
                                          <p:attrName>style.visibility</p:attrName>
                                        </p:attrNameLst>
                                      </p:cBhvr>
                                      <p:to>
                                        <p:strVal val="visible"/>
                                      </p:to>
                                    </p:set>
                                    <p:animEffect transition="in" filter="wipe(left)">
                                      <p:cBhvr>
                                        <p:cTn id="65" dur="1000"/>
                                        <p:tgtEl>
                                          <p:spTgt spid="70664"/>
                                        </p:tgtEl>
                                      </p:cBhvr>
                                    </p:animEffect>
                                  </p:childTnLst>
                                </p:cTn>
                              </p:par>
                            </p:childTnLst>
                          </p:cTn>
                        </p:par>
                        <p:par>
                          <p:cTn id="66" fill="hold" nodeType="afterGroup">
                            <p:stCondLst>
                              <p:cond delay="2000"/>
                            </p:stCondLst>
                            <p:childTnLst>
                              <p:par>
                                <p:cTn id="67" presetID="22" presetClass="entr" presetSubtype="8" fill="hold" grpId="0" nodeType="afterEffect">
                                  <p:stCondLst>
                                    <p:cond delay="0"/>
                                  </p:stCondLst>
                                  <p:childTnLst>
                                    <p:set>
                                      <p:cBhvr>
                                        <p:cTn id="68" dur="1" fill="hold">
                                          <p:stCondLst>
                                            <p:cond delay="0"/>
                                          </p:stCondLst>
                                        </p:cTn>
                                        <p:tgtEl>
                                          <p:spTgt spid="23">
                                            <p:txEl>
                                              <p:pRg st="3" end="3"/>
                                            </p:txEl>
                                          </p:spTgt>
                                        </p:tgtEl>
                                        <p:attrNameLst>
                                          <p:attrName>style.visibility</p:attrName>
                                        </p:attrNameLst>
                                      </p:cBhvr>
                                      <p:to>
                                        <p:strVal val="visible"/>
                                      </p:to>
                                    </p:set>
                                    <p:animEffect transition="in" filter="wipe(left)">
                                      <p:cBhvr>
                                        <p:cTn id="69" dur="500"/>
                                        <p:tgtEl>
                                          <p:spTgt spid="23">
                                            <p:txEl>
                                              <p:pRg st="3" end="3"/>
                                            </p:txEl>
                                          </p:spTgt>
                                        </p:tgtEl>
                                      </p:cBhvr>
                                    </p:animEffect>
                                  </p:childTnLst>
                                </p:cTn>
                              </p:par>
                            </p:childTnLst>
                          </p:cTn>
                        </p:par>
                        <p:par>
                          <p:cTn id="70" fill="hold" nodeType="afterGroup">
                            <p:stCondLst>
                              <p:cond delay="2500"/>
                            </p:stCondLst>
                            <p:childTnLst>
                              <p:par>
                                <p:cTn id="71" presetID="22" presetClass="entr" presetSubtype="2"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wipe(right)">
                                      <p:cBhvr>
                                        <p:cTn id="7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build="p"/>
      <p:bldP spid="1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9"/>
          <p:cNvSpPr>
            <a:spLocks noChangeArrowheads="1"/>
          </p:cNvSpPr>
          <p:nvPr/>
        </p:nvSpPr>
        <p:spPr bwMode="auto">
          <a:xfrm>
            <a:off x="0" y="0"/>
            <a:ext cx="9144000" cy="6553200"/>
          </a:xfrm>
          <a:prstGeom prst="rect">
            <a:avLst/>
          </a:prstGeom>
          <a:solidFill>
            <a:srgbClr val="FFF2B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en-US"/>
          </a:p>
        </p:txBody>
      </p:sp>
      <p:sp>
        <p:nvSpPr>
          <p:cNvPr id="41987" name="Rectangle 5"/>
          <p:cNvSpPr>
            <a:spLocks noChangeArrowheads="1"/>
          </p:cNvSpPr>
          <p:nvPr/>
        </p:nvSpPr>
        <p:spPr bwMode="auto">
          <a:xfrm>
            <a:off x="457200" y="1524000"/>
            <a:ext cx="3192677"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nchor="ctr"/>
          <a:lstStyle/>
          <a:p>
            <a:pPr indent="4763">
              <a:spcBef>
                <a:spcPct val="20000"/>
              </a:spcBef>
            </a:pPr>
            <a:r>
              <a:rPr lang="en-US" sz="1600" b="1" dirty="0">
                <a:latin typeface="Arial" pitchFamily="34" charset="0"/>
              </a:rPr>
              <a:t>SUPPLY AND DEMAND FOR COFFEE</a:t>
            </a:r>
          </a:p>
        </p:txBody>
      </p:sp>
      <p:sp>
        <p:nvSpPr>
          <p:cNvPr id="41988" name="Rectangle 10"/>
          <p:cNvSpPr>
            <a:spLocks noChangeArrowheads="1"/>
          </p:cNvSpPr>
          <p:nvPr/>
        </p:nvSpPr>
        <p:spPr bwMode="auto">
          <a:xfrm>
            <a:off x="457200" y="1219200"/>
            <a:ext cx="2469807"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nchor="ctr"/>
          <a:lstStyle/>
          <a:p>
            <a:pPr marL="342900" indent="-342900">
              <a:spcBef>
                <a:spcPct val="20000"/>
              </a:spcBef>
            </a:pPr>
            <a:r>
              <a:rPr lang="en-US" sz="2000" b="1" dirty="0">
                <a:solidFill>
                  <a:srgbClr val="ED1B2F"/>
                </a:solidFill>
                <a:latin typeface="Arial" pitchFamily="34" charset="0"/>
              </a:rPr>
              <a:t>F</a:t>
            </a:r>
            <a:r>
              <a:rPr lang="en-US" sz="1600" b="1" dirty="0">
                <a:solidFill>
                  <a:srgbClr val="ED1B2F"/>
                </a:solidFill>
                <a:latin typeface="Arial" pitchFamily="34" charset="0"/>
              </a:rPr>
              <a:t>IGURE </a:t>
            </a:r>
            <a:r>
              <a:rPr lang="en-US" sz="2000" b="1" dirty="0" smtClean="0">
                <a:solidFill>
                  <a:srgbClr val="ED1B2F"/>
                </a:solidFill>
                <a:latin typeface="Arial" pitchFamily="34" charset="0"/>
              </a:rPr>
              <a:t>2.18  </a:t>
            </a:r>
            <a:r>
              <a:rPr lang="en-US" sz="1600" b="1" dirty="0" smtClean="0">
                <a:solidFill>
                  <a:schemeClr val="bg1">
                    <a:lumMod val="75000"/>
                  </a:schemeClr>
                </a:solidFill>
                <a:latin typeface="Arial" pitchFamily="34" charset="0"/>
              </a:rPr>
              <a:t>(2 </a:t>
            </a:r>
            <a:r>
              <a:rPr lang="en-US" sz="1600" b="1" dirty="0">
                <a:solidFill>
                  <a:schemeClr val="bg1">
                    <a:lumMod val="75000"/>
                  </a:schemeClr>
                </a:solidFill>
                <a:latin typeface="Arial" pitchFamily="34" charset="0"/>
              </a:rPr>
              <a:t>of </a:t>
            </a:r>
            <a:r>
              <a:rPr lang="en-US" sz="1600" b="1" dirty="0" smtClean="0">
                <a:solidFill>
                  <a:schemeClr val="bg1">
                    <a:lumMod val="75000"/>
                  </a:schemeClr>
                </a:solidFill>
                <a:latin typeface="Arial" pitchFamily="34" charset="0"/>
              </a:rPr>
              <a:t>3)</a:t>
            </a:r>
            <a:endParaRPr lang="en-US" sz="1600" b="1" dirty="0">
              <a:solidFill>
                <a:schemeClr val="bg1">
                  <a:lumMod val="75000"/>
                </a:schemeClr>
              </a:solidFill>
              <a:latin typeface="Arial" pitchFamily="34" charset="0"/>
            </a:endParaRPr>
          </a:p>
        </p:txBody>
      </p:sp>
      <p:sp>
        <p:nvSpPr>
          <p:cNvPr id="41989" name="Rectangle 6"/>
          <p:cNvSpPr>
            <a:spLocks noChangeArrowheads="1"/>
          </p:cNvSpPr>
          <p:nvPr/>
        </p:nvSpPr>
        <p:spPr bwMode="auto">
          <a:xfrm>
            <a:off x="685800" y="76200"/>
            <a:ext cx="1847850" cy="487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sz="2000">
                <a:solidFill>
                  <a:srgbClr val="007CB2"/>
                </a:solidFill>
                <a:latin typeface="Arial" pitchFamily="34" charset="0"/>
              </a:rPr>
              <a:t>EXAMPLE 2.7 </a:t>
            </a:r>
          </a:p>
        </p:txBody>
      </p:sp>
      <p:cxnSp>
        <p:nvCxnSpPr>
          <p:cNvPr id="41990" name="Straight Connector 24"/>
          <p:cNvCxnSpPr>
            <a:cxnSpLocks noChangeShapeType="1"/>
          </p:cNvCxnSpPr>
          <p:nvPr/>
        </p:nvCxnSpPr>
        <p:spPr bwMode="auto">
          <a:xfrm flipH="1">
            <a:off x="685800" y="533400"/>
            <a:ext cx="1847850" cy="0"/>
          </a:xfrm>
          <a:prstGeom prst="line">
            <a:avLst/>
          </a:prstGeom>
          <a:noFill/>
          <a:ln w="50800" algn="ctr">
            <a:solidFill>
              <a:srgbClr val="007CB2"/>
            </a:solidFill>
            <a:round/>
            <a:headEnd/>
            <a:tailEnd/>
          </a:ln>
          <a:extLst>
            <a:ext uri="{909E8E84-426E-40DD-AFC4-6F175D3DCCD1}">
              <a14:hiddenFill xmlns:a14="http://schemas.microsoft.com/office/drawing/2010/main" xmlns="">
                <a:noFill/>
              </a14:hiddenFill>
            </a:ext>
          </a:extLst>
        </p:spPr>
      </p:cxnSp>
      <p:sp>
        <p:nvSpPr>
          <p:cNvPr id="41991" name="Rectangle 6"/>
          <p:cNvSpPr>
            <a:spLocks noChangeArrowheads="1"/>
          </p:cNvSpPr>
          <p:nvPr/>
        </p:nvSpPr>
        <p:spPr bwMode="auto">
          <a:xfrm>
            <a:off x="2647950" y="171450"/>
            <a:ext cx="6343650" cy="66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sz="2000" b="1" dirty="0">
                <a:solidFill>
                  <a:srgbClr val="007CB2"/>
                </a:solidFill>
                <a:latin typeface="Arial" pitchFamily="34" charset="0"/>
              </a:rPr>
              <a:t>THE WEATHER IN BRAZIL AND THE PRICE OF COFFEE IN NEW </a:t>
            </a:r>
            <a:r>
              <a:rPr lang="en-US" sz="2000" b="1" dirty="0" smtClean="0">
                <a:solidFill>
                  <a:srgbClr val="007CB2"/>
                </a:solidFill>
                <a:latin typeface="Arial" pitchFamily="34" charset="0"/>
              </a:rPr>
              <a:t>YORK</a:t>
            </a:r>
            <a:endParaRPr lang="en-US" sz="2000" b="1" dirty="0">
              <a:solidFill>
                <a:srgbClr val="007CB2"/>
              </a:solidFill>
              <a:latin typeface="Arial" pitchFamily="34" charset="0"/>
            </a:endParaRPr>
          </a:p>
        </p:txBody>
      </p:sp>
      <p:sp>
        <p:nvSpPr>
          <p:cNvPr id="13" name="Rectangle 12"/>
          <p:cNvSpPr>
            <a:spLocks noChangeArrowheads="1"/>
          </p:cNvSpPr>
          <p:nvPr/>
        </p:nvSpPr>
        <p:spPr bwMode="auto">
          <a:xfrm>
            <a:off x="4122738" y="1314450"/>
            <a:ext cx="3954462" cy="4429696"/>
          </a:xfrm>
          <a:prstGeom prst="rect">
            <a:avLst/>
          </a:prstGeom>
          <a:solidFill>
            <a:schemeClr val="bg1"/>
          </a:solidFill>
          <a:ln>
            <a:noFill/>
          </a:ln>
          <a:extLst>
            <a:ext uri="{91240B29-F687-4F45-9708-019B960494DF}">
              <a14:hiddenLine xmlns:a14="http://schemas.microsoft.com/office/drawing/2010/main" xmlns="" w="9525" algn="ctr">
                <a:solidFill>
                  <a:srgbClr val="000000"/>
                </a:solidFill>
                <a:round/>
                <a:headEnd/>
                <a:tailEnd/>
              </a14:hiddenLine>
            </a:ext>
          </a:extLst>
        </p:spPr>
        <p:txBody>
          <a:bodyPr wrap="square">
            <a:noAutofit/>
          </a:bodyPr>
          <a:lstStyle/>
          <a:p>
            <a:pPr indent="290513">
              <a:buFontTx/>
              <a:buAutoNum type="arabicPeriod"/>
            </a:pPr>
            <a:endParaRPr lang="en-US"/>
          </a:p>
        </p:txBody>
      </p:sp>
      <p:pic>
        <p:nvPicPr>
          <p:cNvPr id="72711" name="Picture 7" descr="C:\Documents and Settings\Kyle M. Thiel\Desktop\Pindyck_7e\ppts\aparna_ppts\aparna_ppts\ch02\fig2.18\fig2.18b\fig2.18b_06.g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419600" y="1524000"/>
            <a:ext cx="3514725" cy="409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 name="Rectangle 4"/>
          <p:cNvSpPr>
            <a:spLocks noChangeArrowheads="1"/>
          </p:cNvSpPr>
          <p:nvPr/>
        </p:nvSpPr>
        <p:spPr bwMode="auto">
          <a:xfrm>
            <a:off x="457200" y="2133601"/>
            <a:ext cx="2971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1600" b="1" dirty="0">
                <a:latin typeface="Arial" pitchFamily="34" charset="0"/>
              </a:rPr>
              <a:t>(b)  </a:t>
            </a:r>
            <a:r>
              <a:rPr lang="en-US" sz="1600" dirty="0">
                <a:latin typeface="Arial" pitchFamily="34" charset="0"/>
              </a:rPr>
              <a:t>In the intermediate run, supply and demand are both more elastic; thus price falls part of the way back, to </a:t>
            </a:r>
            <a:r>
              <a:rPr lang="en-US" sz="1600" i="1" dirty="0">
                <a:latin typeface="Arial" pitchFamily="34" charset="0"/>
              </a:rPr>
              <a:t>P</a:t>
            </a:r>
            <a:r>
              <a:rPr lang="en-US" sz="1600" baseline="-25000" dirty="0">
                <a:latin typeface="Arial" pitchFamily="34" charset="0"/>
              </a:rPr>
              <a:t>2</a:t>
            </a:r>
            <a:r>
              <a:rPr lang="en-US" sz="1600" dirty="0">
                <a:latin typeface="Arial" pitchFamily="34" charset="0"/>
              </a:rPr>
              <a:t>.</a:t>
            </a:r>
          </a:p>
        </p:txBody>
      </p:sp>
      <p:pic>
        <p:nvPicPr>
          <p:cNvPr id="72706" name="Picture 2" descr="C:\Documents and Settings\Kyle M. Thiel\Desktop\Pindyck_7e\ppts\aparna_ppts\aparna_ppts\ch02\fig2.18\fig2.18b\fig2.18b_01.gif"/>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419600" y="1524000"/>
            <a:ext cx="3514725" cy="409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2707" name="Picture 3" descr="C:\Documents and Settings\Kyle M. Thiel\Desktop\Pindyck_7e\ppts\aparna_ppts\aparna_ppts\ch02\fig2.18\fig2.18b\fig2.18b_02.gif"/>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419600" y="1524000"/>
            <a:ext cx="3514725" cy="409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2708" name="Picture 4" descr="C:\Documents and Settings\Kyle M. Thiel\Desktop\Pindyck_7e\ppts\aparna_ppts\aparna_ppts\ch02\fig2.18\fig2.18b\fig2.18b_03.gif"/>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419600" y="1524000"/>
            <a:ext cx="3514725" cy="409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2709" name="Picture 5" descr="C:\Documents and Settings\Kyle M. Thiel\Desktop\Pindyck_7e\ppts\aparna_ppts\aparna_ppts\ch02\fig2.18\fig2.18b\fig2.18b_04.gif"/>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4419600" y="1524000"/>
            <a:ext cx="3514725" cy="409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2710" name="Picture 6" descr="C:\Documents and Settings\Kyle M. Thiel\Desktop\Pindyck_7e\ppts\aparna_ppts\aparna_ppts\ch02\fig2.18\fig2.18b\fig2.18b_05.gif"/>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4419600" y="1524000"/>
            <a:ext cx="3514725" cy="409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2712" name="Picture 8" descr="C:\Documents and Settings\Kyle M. Thiel\Desktop\Pindyck_7e\ppts\aparna_ppts\aparna_ppts\ch02\fig2.18\fig2.18b\fig2.18b_07.gif"/>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4419600" y="1524000"/>
            <a:ext cx="3514725" cy="409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8" name="Group 27"/>
          <p:cNvGrpSpPr>
            <a:grpSpLocks/>
          </p:cNvGrpSpPr>
          <p:nvPr/>
        </p:nvGrpSpPr>
        <p:grpSpPr bwMode="auto">
          <a:xfrm>
            <a:off x="4044950" y="1314450"/>
            <a:ext cx="155575" cy="4443413"/>
            <a:chOff x="3574256" y="2209800"/>
            <a:chExt cx="152400" cy="4114800"/>
          </a:xfrm>
        </p:grpSpPr>
        <p:cxnSp>
          <p:nvCxnSpPr>
            <p:cNvPr id="42009" name="Straight Connector 19"/>
            <p:cNvCxnSpPr>
              <a:cxnSpLocks noChangeShapeType="1"/>
            </p:cNvCxnSpPr>
            <p:nvPr/>
          </p:nvCxnSpPr>
          <p:spPr bwMode="auto">
            <a:xfrm flipV="1">
              <a:off x="3648075" y="2209800"/>
              <a:ext cx="0" cy="411480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cxnSp>
          <p:nvCxnSpPr>
            <p:cNvPr id="42010" name="Straight Connector 21"/>
            <p:cNvCxnSpPr>
              <a:cxnSpLocks noChangeShapeType="1"/>
            </p:cNvCxnSpPr>
            <p:nvPr/>
          </p:nvCxnSpPr>
          <p:spPr bwMode="auto">
            <a:xfrm rot="-5400000">
              <a:off x="3650456" y="2133600"/>
              <a:ext cx="0" cy="15240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grpSp>
      <p:grpSp>
        <p:nvGrpSpPr>
          <p:cNvPr id="31" name="Group 30"/>
          <p:cNvGrpSpPr>
            <a:grpSpLocks/>
          </p:cNvGrpSpPr>
          <p:nvPr/>
        </p:nvGrpSpPr>
        <p:grpSpPr bwMode="auto">
          <a:xfrm>
            <a:off x="457200" y="3246388"/>
            <a:ext cx="3665538" cy="182612"/>
            <a:chOff x="457199" y="5791200"/>
            <a:chExt cx="3193257" cy="152400"/>
          </a:xfrm>
        </p:grpSpPr>
        <p:cxnSp>
          <p:nvCxnSpPr>
            <p:cNvPr id="42007" name="Straight Connector 22"/>
            <p:cNvCxnSpPr>
              <a:cxnSpLocks noChangeShapeType="1"/>
            </p:cNvCxnSpPr>
            <p:nvPr/>
          </p:nvCxnSpPr>
          <p:spPr bwMode="auto">
            <a:xfrm flipH="1">
              <a:off x="457200" y="5869776"/>
              <a:ext cx="3193256" cy="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cxnSp>
          <p:nvCxnSpPr>
            <p:cNvPr id="42008" name="Straight Connector 23"/>
            <p:cNvCxnSpPr>
              <a:cxnSpLocks noChangeShapeType="1"/>
            </p:cNvCxnSpPr>
            <p:nvPr/>
          </p:nvCxnSpPr>
          <p:spPr bwMode="auto">
            <a:xfrm rot="10800000">
              <a:off x="457199" y="5791200"/>
              <a:ext cx="0" cy="15240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grpSp>
      <p:grpSp>
        <p:nvGrpSpPr>
          <p:cNvPr id="34" name="Group 33"/>
          <p:cNvGrpSpPr>
            <a:grpSpLocks/>
          </p:cNvGrpSpPr>
          <p:nvPr/>
        </p:nvGrpSpPr>
        <p:grpSpPr bwMode="auto">
          <a:xfrm>
            <a:off x="4122738" y="5638800"/>
            <a:ext cx="3954462" cy="217487"/>
            <a:chOff x="3657600" y="1678781"/>
            <a:chExt cx="4800600" cy="152400"/>
          </a:xfrm>
        </p:grpSpPr>
        <p:cxnSp>
          <p:nvCxnSpPr>
            <p:cNvPr id="42005" name="Straight Connector 17"/>
            <p:cNvCxnSpPr>
              <a:cxnSpLocks noChangeShapeType="1"/>
            </p:cNvCxnSpPr>
            <p:nvPr/>
          </p:nvCxnSpPr>
          <p:spPr bwMode="auto">
            <a:xfrm>
              <a:off x="3657600" y="1752600"/>
              <a:ext cx="4800600" cy="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cxnSp>
          <p:nvCxnSpPr>
            <p:cNvPr id="42006" name="Straight Connector 18"/>
            <p:cNvCxnSpPr>
              <a:cxnSpLocks noChangeShapeType="1"/>
            </p:cNvCxnSpPr>
            <p:nvPr/>
          </p:nvCxnSpPr>
          <p:spPr bwMode="auto">
            <a:xfrm>
              <a:off x="8458200" y="1678781"/>
              <a:ext cx="0" cy="15240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par>
                                <p:cTn id="8" presetID="22" presetClass="entr" presetSubtype="8"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wipe(left)">
                                      <p:cBhvr>
                                        <p:cTn id="10" dur="500"/>
                                        <p:tgtEl>
                                          <p:spTgt spid="34"/>
                                        </p:tgtEl>
                                      </p:cBhvr>
                                    </p:animEffect>
                                  </p:childTnLst>
                                </p:cTn>
                              </p:par>
                            </p:childTnLst>
                          </p:cTn>
                        </p:par>
                        <p:par>
                          <p:cTn id="11" fill="hold" nodeType="afterGroup">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par>
                          <p:cTn id="15" fill="hold" nodeType="afterGroup">
                            <p:stCondLst>
                              <p:cond delay="1000"/>
                            </p:stCondLst>
                            <p:childTnLst>
                              <p:par>
                                <p:cTn id="16" presetID="22" presetClass="entr" presetSubtype="8" fill="hold" nodeType="afterEffect">
                                  <p:stCondLst>
                                    <p:cond delay="0"/>
                                  </p:stCondLst>
                                  <p:childTnLst>
                                    <p:set>
                                      <p:cBhvr>
                                        <p:cTn id="17" dur="1" fill="hold">
                                          <p:stCondLst>
                                            <p:cond delay="0"/>
                                          </p:stCondLst>
                                        </p:cTn>
                                        <p:tgtEl>
                                          <p:spTgt spid="72706"/>
                                        </p:tgtEl>
                                        <p:attrNameLst>
                                          <p:attrName>style.visibility</p:attrName>
                                        </p:attrNameLst>
                                      </p:cBhvr>
                                      <p:to>
                                        <p:strVal val="visible"/>
                                      </p:to>
                                    </p:set>
                                    <p:animEffect transition="in" filter="wipe(left)">
                                      <p:cBhvr>
                                        <p:cTn id="18" dur="500"/>
                                        <p:tgtEl>
                                          <p:spTgt spid="72706"/>
                                        </p:tgtEl>
                                      </p:cBhvr>
                                    </p:animEffect>
                                  </p:childTnLst>
                                </p:cTn>
                              </p:par>
                            </p:childTnLst>
                          </p:cTn>
                        </p:par>
                        <p:par>
                          <p:cTn id="19" fill="hold" nodeType="afterGroup">
                            <p:stCondLst>
                              <p:cond delay="1500"/>
                            </p:stCondLst>
                            <p:childTnLst>
                              <p:par>
                                <p:cTn id="20" presetID="22" presetClass="entr" presetSubtype="8" fill="hold" nodeType="afterEffect">
                                  <p:stCondLst>
                                    <p:cond delay="0"/>
                                  </p:stCondLst>
                                  <p:childTnLst>
                                    <p:set>
                                      <p:cBhvr>
                                        <p:cTn id="21" dur="1" fill="hold">
                                          <p:stCondLst>
                                            <p:cond delay="0"/>
                                          </p:stCondLst>
                                        </p:cTn>
                                        <p:tgtEl>
                                          <p:spTgt spid="72707"/>
                                        </p:tgtEl>
                                        <p:attrNameLst>
                                          <p:attrName>style.visibility</p:attrName>
                                        </p:attrNameLst>
                                      </p:cBhvr>
                                      <p:to>
                                        <p:strVal val="visible"/>
                                      </p:to>
                                    </p:set>
                                    <p:animEffect transition="in" filter="wipe(left)">
                                      <p:cBhvr>
                                        <p:cTn id="22" dur="750"/>
                                        <p:tgtEl>
                                          <p:spTgt spid="72707"/>
                                        </p:tgtEl>
                                      </p:cBhvr>
                                    </p:animEffect>
                                  </p:childTnLst>
                                </p:cTn>
                              </p:par>
                            </p:childTnLst>
                          </p:cTn>
                        </p:par>
                        <p:par>
                          <p:cTn id="23" fill="hold" nodeType="afterGroup">
                            <p:stCondLst>
                              <p:cond delay="2250"/>
                            </p:stCondLst>
                            <p:childTnLst>
                              <p:par>
                                <p:cTn id="24" presetID="22" presetClass="entr" presetSubtype="8" fill="hold" nodeType="afterEffect">
                                  <p:stCondLst>
                                    <p:cond delay="0"/>
                                  </p:stCondLst>
                                  <p:childTnLst>
                                    <p:set>
                                      <p:cBhvr>
                                        <p:cTn id="25" dur="1" fill="hold">
                                          <p:stCondLst>
                                            <p:cond delay="0"/>
                                          </p:stCondLst>
                                        </p:cTn>
                                        <p:tgtEl>
                                          <p:spTgt spid="72708"/>
                                        </p:tgtEl>
                                        <p:attrNameLst>
                                          <p:attrName>style.visibility</p:attrName>
                                        </p:attrNameLst>
                                      </p:cBhvr>
                                      <p:to>
                                        <p:strVal val="visible"/>
                                      </p:to>
                                    </p:set>
                                    <p:animEffect transition="in" filter="wipe(left)">
                                      <p:cBhvr>
                                        <p:cTn id="26" dur="750"/>
                                        <p:tgtEl>
                                          <p:spTgt spid="72708"/>
                                        </p:tgtEl>
                                      </p:cBhvr>
                                    </p:animEffect>
                                  </p:childTnLst>
                                </p:cTn>
                              </p:par>
                            </p:childTnLst>
                          </p:cTn>
                        </p:par>
                        <p:par>
                          <p:cTn id="27" fill="hold" nodeType="afterGroup">
                            <p:stCondLst>
                              <p:cond delay="3000"/>
                            </p:stCondLst>
                            <p:childTnLst>
                              <p:par>
                                <p:cTn id="28" presetID="22" presetClass="entr" presetSubtype="8" fill="hold" nodeType="afterEffect">
                                  <p:stCondLst>
                                    <p:cond delay="0"/>
                                  </p:stCondLst>
                                  <p:childTnLst>
                                    <p:set>
                                      <p:cBhvr>
                                        <p:cTn id="29" dur="1" fill="hold">
                                          <p:stCondLst>
                                            <p:cond delay="0"/>
                                          </p:stCondLst>
                                        </p:cTn>
                                        <p:tgtEl>
                                          <p:spTgt spid="72709"/>
                                        </p:tgtEl>
                                        <p:attrNameLst>
                                          <p:attrName>style.visibility</p:attrName>
                                        </p:attrNameLst>
                                      </p:cBhvr>
                                      <p:to>
                                        <p:strVal val="visible"/>
                                      </p:to>
                                    </p:set>
                                    <p:animEffect transition="in" filter="wipe(left)">
                                      <p:cBhvr>
                                        <p:cTn id="30" dur="750"/>
                                        <p:tgtEl>
                                          <p:spTgt spid="72709"/>
                                        </p:tgtEl>
                                      </p:cBhvr>
                                    </p:animEffect>
                                  </p:childTnLst>
                                </p:cTn>
                              </p:par>
                            </p:childTnLst>
                          </p:cTn>
                        </p:par>
                        <p:par>
                          <p:cTn id="31" fill="hold" nodeType="afterGroup">
                            <p:stCondLst>
                              <p:cond delay="3750"/>
                            </p:stCondLst>
                            <p:childTnLst>
                              <p:par>
                                <p:cTn id="32" presetID="22" presetClass="entr" presetSubtype="8" fill="hold" nodeType="afterEffect">
                                  <p:stCondLst>
                                    <p:cond delay="0"/>
                                  </p:stCondLst>
                                  <p:childTnLst>
                                    <p:set>
                                      <p:cBhvr>
                                        <p:cTn id="33" dur="1" fill="hold">
                                          <p:stCondLst>
                                            <p:cond delay="0"/>
                                          </p:stCondLst>
                                        </p:cTn>
                                        <p:tgtEl>
                                          <p:spTgt spid="72711"/>
                                        </p:tgtEl>
                                        <p:attrNameLst>
                                          <p:attrName>style.visibility</p:attrName>
                                        </p:attrNameLst>
                                      </p:cBhvr>
                                      <p:to>
                                        <p:strVal val="visible"/>
                                      </p:to>
                                    </p:set>
                                    <p:animEffect transition="in" filter="wipe(left)">
                                      <p:cBhvr>
                                        <p:cTn id="34" dur="750"/>
                                        <p:tgtEl>
                                          <p:spTgt spid="72711"/>
                                        </p:tgtEl>
                                      </p:cBhvr>
                                    </p:animEffect>
                                  </p:childTnLst>
                                </p:cTn>
                              </p:par>
                            </p:childTnLst>
                          </p:cTn>
                        </p:par>
                        <p:par>
                          <p:cTn id="35" fill="hold" nodeType="afterGroup">
                            <p:stCondLst>
                              <p:cond delay="4500"/>
                            </p:stCondLst>
                            <p:childTnLst>
                              <p:par>
                                <p:cTn id="36" presetID="22" presetClass="entr" presetSubtype="2" fill="hold" nodeType="afterEffect">
                                  <p:stCondLst>
                                    <p:cond delay="0"/>
                                  </p:stCondLst>
                                  <p:childTnLst>
                                    <p:set>
                                      <p:cBhvr>
                                        <p:cTn id="37" dur="1" fill="hold">
                                          <p:stCondLst>
                                            <p:cond delay="0"/>
                                          </p:stCondLst>
                                        </p:cTn>
                                        <p:tgtEl>
                                          <p:spTgt spid="72710"/>
                                        </p:tgtEl>
                                        <p:attrNameLst>
                                          <p:attrName>style.visibility</p:attrName>
                                        </p:attrNameLst>
                                      </p:cBhvr>
                                      <p:to>
                                        <p:strVal val="visible"/>
                                      </p:to>
                                    </p:set>
                                    <p:animEffect transition="in" filter="wipe(right)">
                                      <p:cBhvr>
                                        <p:cTn id="38" dur="750"/>
                                        <p:tgtEl>
                                          <p:spTgt spid="72710"/>
                                        </p:tgtEl>
                                      </p:cBhvr>
                                    </p:animEffect>
                                  </p:childTnLst>
                                </p:cTn>
                              </p:par>
                            </p:childTnLst>
                          </p:cTn>
                        </p:par>
                        <p:par>
                          <p:cTn id="39" fill="hold" nodeType="afterGroup">
                            <p:stCondLst>
                              <p:cond delay="5250"/>
                            </p:stCondLst>
                            <p:childTnLst>
                              <p:par>
                                <p:cTn id="40" presetID="22" presetClass="entr" presetSubtype="8" fill="hold" nodeType="afterEffect">
                                  <p:stCondLst>
                                    <p:cond delay="0"/>
                                  </p:stCondLst>
                                  <p:childTnLst>
                                    <p:set>
                                      <p:cBhvr>
                                        <p:cTn id="41" dur="1" fill="hold">
                                          <p:stCondLst>
                                            <p:cond delay="0"/>
                                          </p:stCondLst>
                                        </p:cTn>
                                        <p:tgtEl>
                                          <p:spTgt spid="72712"/>
                                        </p:tgtEl>
                                        <p:attrNameLst>
                                          <p:attrName>style.visibility</p:attrName>
                                        </p:attrNameLst>
                                      </p:cBhvr>
                                      <p:to>
                                        <p:strVal val="visible"/>
                                      </p:to>
                                    </p:set>
                                    <p:animEffect transition="in" filter="wipe(left)">
                                      <p:cBhvr>
                                        <p:cTn id="42" dur="750"/>
                                        <p:tgtEl>
                                          <p:spTgt spid="72712"/>
                                        </p:tgtEl>
                                      </p:cBhvr>
                                    </p:animEffect>
                                  </p:childTnLst>
                                </p:cTn>
                              </p:par>
                            </p:childTnLst>
                          </p:cTn>
                        </p:par>
                        <p:par>
                          <p:cTn id="43" fill="hold" nodeType="afterGroup">
                            <p:stCondLst>
                              <p:cond delay="6000"/>
                            </p:stCondLst>
                            <p:childTnLst>
                              <p:par>
                                <p:cTn id="44" presetID="22" presetClass="entr" presetSubtype="8" fill="hold" grpId="0" nodeType="afterEffect">
                                  <p:stCondLst>
                                    <p:cond delay="0"/>
                                  </p:stCondLst>
                                  <p:childTnLst>
                                    <p:set>
                                      <p:cBhvr>
                                        <p:cTn id="45" dur="1" fill="hold">
                                          <p:stCondLst>
                                            <p:cond delay="0"/>
                                          </p:stCondLst>
                                        </p:cTn>
                                        <p:tgtEl>
                                          <p:spTgt spid="23">
                                            <p:txEl>
                                              <p:pRg st="0" end="0"/>
                                            </p:txEl>
                                          </p:spTgt>
                                        </p:tgtEl>
                                        <p:attrNameLst>
                                          <p:attrName>style.visibility</p:attrName>
                                        </p:attrNameLst>
                                      </p:cBhvr>
                                      <p:to>
                                        <p:strVal val="visible"/>
                                      </p:to>
                                    </p:set>
                                    <p:animEffect transition="in" filter="wipe(left)">
                                      <p:cBhvr>
                                        <p:cTn id="46" dur="500"/>
                                        <p:tgtEl>
                                          <p:spTgt spid="23">
                                            <p:txEl>
                                              <p:pRg st="0" end="0"/>
                                            </p:txEl>
                                          </p:spTgt>
                                        </p:tgtEl>
                                      </p:cBhvr>
                                    </p:animEffect>
                                  </p:childTnLst>
                                </p:cTn>
                              </p:par>
                            </p:childTnLst>
                          </p:cTn>
                        </p:par>
                        <p:par>
                          <p:cTn id="47" fill="hold" nodeType="afterGroup">
                            <p:stCondLst>
                              <p:cond delay="6500"/>
                            </p:stCondLst>
                            <p:childTnLst>
                              <p:par>
                                <p:cTn id="48" presetID="22" presetClass="entr" presetSubtype="2"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wipe(right)">
                                      <p:cBhvr>
                                        <p:cTn id="5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6"/>
          <p:cNvSpPr>
            <a:spLocks noChangeArrowheads="1"/>
          </p:cNvSpPr>
          <p:nvPr/>
        </p:nvSpPr>
        <p:spPr bwMode="auto">
          <a:xfrm>
            <a:off x="0" y="0"/>
            <a:ext cx="8715375" cy="6600825"/>
          </a:xfrm>
          <a:prstGeom prst="rect">
            <a:avLst/>
          </a:prstGeom>
          <a:solidFill>
            <a:srgbClr val="FFF2B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en-US"/>
          </a:p>
        </p:txBody>
      </p:sp>
      <p:sp>
        <p:nvSpPr>
          <p:cNvPr id="43011" name="Rectangle 5"/>
          <p:cNvSpPr>
            <a:spLocks noChangeArrowheads="1"/>
          </p:cNvSpPr>
          <p:nvPr/>
        </p:nvSpPr>
        <p:spPr bwMode="auto">
          <a:xfrm>
            <a:off x="457200" y="1524000"/>
            <a:ext cx="3530269"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nchor="ctr"/>
          <a:lstStyle/>
          <a:p>
            <a:pPr indent="4763">
              <a:spcBef>
                <a:spcPct val="20000"/>
              </a:spcBef>
            </a:pPr>
            <a:r>
              <a:rPr lang="en-US" sz="1600" b="1" dirty="0">
                <a:latin typeface="Arial" pitchFamily="34" charset="0"/>
              </a:rPr>
              <a:t>SUPPLY AND DEMAND FOR COFFEE</a:t>
            </a:r>
          </a:p>
        </p:txBody>
      </p:sp>
      <p:sp>
        <p:nvSpPr>
          <p:cNvPr id="43012" name="Rectangle 10"/>
          <p:cNvSpPr>
            <a:spLocks noChangeArrowheads="1"/>
          </p:cNvSpPr>
          <p:nvPr/>
        </p:nvSpPr>
        <p:spPr bwMode="auto">
          <a:xfrm>
            <a:off x="457200" y="1219200"/>
            <a:ext cx="317502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nchor="ctr"/>
          <a:lstStyle/>
          <a:p>
            <a:pPr marL="342900" indent="-342900">
              <a:spcBef>
                <a:spcPct val="20000"/>
              </a:spcBef>
            </a:pPr>
            <a:r>
              <a:rPr lang="en-US" sz="2000" b="1" dirty="0">
                <a:solidFill>
                  <a:srgbClr val="ED1B2F"/>
                </a:solidFill>
                <a:latin typeface="Arial" pitchFamily="34" charset="0"/>
              </a:rPr>
              <a:t>F</a:t>
            </a:r>
            <a:r>
              <a:rPr lang="en-US" sz="1600" b="1" dirty="0">
                <a:solidFill>
                  <a:srgbClr val="ED1B2F"/>
                </a:solidFill>
                <a:latin typeface="Arial" pitchFamily="34" charset="0"/>
              </a:rPr>
              <a:t>IGURE </a:t>
            </a:r>
            <a:r>
              <a:rPr lang="en-US" sz="2000" b="1" dirty="0" smtClean="0">
                <a:solidFill>
                  <a:srgbClr val="ED1B2F"/>
                </a:solidFill>
                <a:latin typeface="Arial" pitchFamily="34" charset="0"/>
              </a:rPr>
              <a:t>2.18  </a:t>
            </a:r>
            <a:r>
              <a:rPr lang="en-US" sz="1600" b="1" dirty="0" smtClean="0">
                <a:solidFill>
                  <a:schemeClr val="bg1">
                    <a:lumMod val="75000"/>
                  </a:schemeClr>
                </a:solidFill>
                <a:latin typeface="Arial" pitchFamily="34" charset="0"/>
              </a:rPr>
              <a:t>(3 </a:t>
            </a:r>
            <a:r>
              <a:rPr lang="en-US" sz="1600" b="1" dirty="0">
                <a:solidFill>
                  <a:schemeClr val="bg1">
                    <a:lumMod val="75000"/>
                  </a:schemeClr>
                </a:solidFill>
                <a:latin typeface="Arial" pitchFamily="34" charset="0"/>
              </a:rPr>
              <a:t>of </a:t>
            </a:r>
            <a:r>
              <a:rPr lang="en-US" sz="1600" b="1" dirty="0" smtClean="0">
                <a:solidFill>
                  <a:schemeClr val="bg1">
                    <a:lumMod val="75000"/>
                  </a:schemeClr>
                </a:solidFill>
                <a:latin typeface="Arial" pitchFamily="34" charset="0"/>
              </a:rPr>
              <a:t>3)</a:t>
            </a:r>
            <a:endParaRPr lang="en-US" sz="1600" b="1" dirty="0">
              <a:solidFill>
                <a:schemeClr val="bg1">
                  <a:lumMod val="75000"/>
                </a:schemeClr>
              </a:solidFill>
              <a:latin typeface="Arial" pitchFamily="34" charset="0"/>
            </a:endParaRPr>
          </a:p>
        </p:txBody>
      </p:sp>
      <p:sp>
        <p:nvSpPr>
          <p:cNvPr id="43013" name="Rectangle 6"/>
          <p:cNvSpPr>
            <a:spLocks noChangeArrowheads="1"/>
          </p:cNvSpPr>
          <p:nvPr/>
        </p:nvSpPr>
        <p:spPr bwMode="auto">
          <a:xfrm>
            <a:off x="685800" y="76200"/>
            <a:ext cx="1847850" cy="487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sz="2000">
                <a:solidFill>
                  <a:srgbClr val="007CB2"/>
                </a:solidFill>
                <a:latin typeface="Arial" pitchFamily="34" charset="0"/>
              </a:rPr>
              <a:t>EXAMPLE 2.7 </a:t>
            </a:r>
          </a:p>
        </p:txBody>
      </p:sp>
      <p:cxnSp>
        <p:nvCxnSpPr>
          <p:cNvPr id="43014" name="Straight Connector 20"/>
          <p:cNvCxnSpPr>
            <a:cxnSpLocks noChangeShapeType="1"/>
          </p:cNvCxnSpPr>
          <p:nvPr/>
        </p:nvCxnSpPr>
        <p:spPr bwMode="auto">
          <a:xfrm flipH="1">
            <a:off x="685800" y="533400"/>
            <a:ext cx="1847850" cy="0"/>
          </a:xfrm>
          <a:prstGeom prst="line">
            <a:avLst/>
          </a:prstGeom>
          <a:noFill/>
          <a:ln w="50800" algn="ctr">
            <a:solidFill>
              <a:srgbClr val="007CB2"/>
            </a:solidFill>
            <a:round/>
            <a:headEnd/>
            <a:tailEnd/>
          </a:ln>
          <a:extLst>
            <a:ext uri="{909E8E84-426E-40DD-AFC4-6F175D3DCCD1}">
              <a14:hiddenFill xmlns:a14="http://schemas.microsoft.com/office/drawing/2010/main" xmlns="">
                <a:noFill/>
              </a14:hiddenFill>
            </a:ext>
          </a:extLst>
        </p:spPr>
      </p:cxnSp>
      <p:sp>
        <p:nvSpPr>
          <p:cNvPr id="43015" name="Rectangle 6"/>
          <p:cNvSpPr>
            <a:spLocks noChangeArrowheads="1"/>
          </p:cNvSpPr>
          <p:nvPr/>
        </p:nvSpPr>
        <p:spPr bwMode="auto">
          <a:xfrm>
            <a:off x="2647950" y="171450"/>
            <a:ext cx="6343650" cy="66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sz="2000" b="1" dirty="0">
                <a:solidFill>
                  <a:srgbClr val="007CB2"/>
                </a:solidFill>
                <a:latin typeface="Arial" pitchFamily="34" charset="0"/>
              </a:rPr>
              <a:t>THE WEATHER IN BRAZIL AND THE PRICE OF COFFEE IN NEW </a:t>
            </a:r>
            <a:r>
              <a:rPr lang="en-US" sz="2000" b="1" dirty="0" smtClean="0">
                <a:solidFill>
                  <a:srgbClr val="007CB2"/>
                </a:solidFill>
                <a:latin typeface="Arial" pitchFamily="34" charset="0"/>
              </a:rPr>
              <a:t>YORK</a:t>
            </a:r>
            <a:endParaRPr lang="en-US" sz="2000" b="1" dirty="0">
              <a:solidFill>
                <a:srgbClr val="007CB2"/>
              </a:solidFill>
              <a:latin typeface="Arial" pitchFamily="34" charset="0"/>
            </a:endParaRPr>
          </a:p>
        </p:txBody>
      </p:sp>
      <p:sp>
        <p:nvSpPr>
          <p:cNvPr id="23" name="Rectangle 4"/>
          <p:cNvSpPr>
            <a:spLocks noChangeArrowheads="1"/>
          </p:cNvSpPr>
          <p:nvPr/>
        </p:nvSpPr>
        <p:spPr bwMode="auto">
          <a:xfrm>
            <a:off x="457199" y="2133600"/>
            <a:ext cx="3530270" cy="2465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1400" b="1" dirty="0">
                <a:latin typeface="Arial" pitchFamily="34" charset="0"/>
              </a:rPr>
              <a:t>(</a:t>
            </a:r>
            <a:r>
              <a:rPr lang="en-US" sz="1600" b="1" dirty="0">
                <a:latin typeface="Arial" pitchFamily="34" charset="0"/>
              </a:rPr>
              <a:t>c)  </a:t>
            </a:r>
            <a:r>
              <a:rPr lang="en-US" sz="1600" dirty="0">
                <a:latin typeface="Arial" pitchFamily="34" charset="0"/>
              </a:rPr>
              <a:t>In the long run, supply is extremely elastic; because new coffee trees will have had time to mature, the effect of the freeze will have disappeared. Price returns to</a:t>
            </a:r>
            <a:r>
              <a:rPr lang="en-US" sz="1600" i="1" dirty="0">
                <a:latin typeface="Arial" pitchFamily="34" charset="0"/>
              </a:rPr>
              <a:t> P</a:t>
            </a:r>
            <a:r>
              <a:rPr lang="en-US" sz="1600" baseline="-25000" dirty="0">
                <a:latin typeface="Arial" pitchFamily="34" charset="0"/>
              </a:rPr>
              <a:t>0</a:t>
            </a:r>
            <a:r>
              <a:rPr lang="en-US" sz="1600" dirty="0">
                <a:latin typeface="Arial" pitchFamily="34" charset="0"/>
              </a:rPr>
              <a:t>.</a:t>
            </a:r>
          </a:p>
        </p:txBody>
      </p:sp>
      <p:sp>
        <p:nvSpPr>
          <p:cNvPr id="24" name="Rectangle 23"/>
          <p:cNvSpPr>
            <a:spLocks noChangeArrowheads="1"/>
          </p:cNvSpPr>
          <p:nvPr/>
        </p:nvSpPr>
        <p:spPr bwMode="auto">
          <a:xfrm>
            <a:off x="4122738" y="1314450"/>
            <a:ext cx="3954462" cy="4429696"/>
          </a:xfrm>
          <a:prstGeom prst="rect">
            <a:avLst/>
          </a:prstGeom>
          <a:solidFill>
            <a:schemeClr val="bg1"/>
          </a:solidFill>
          <a:ln>
            <a:noFill/>
          </a:ln>
          <a:extLst>
            <a:ext uri="{91240B29-F687-4F45-9708-019B960494DF}">
              <a14:hiddenLine xmlns:a14="http://schemas.microsoft.com/office/drawing/2010/main" xmlns="" w="9525" algn="ctr">
                <a:solidFill>
                  <a:srgbClr val="000000"/>
                </a:solidFill>
                <a:round/>
                <a:headEnd/>
                <a:tailEnd/>
              </a14:hiddenLine>
            </a:ext>
          </a:extLst>
        </p:spPr>
        <p:txBody>
          <a:bodyPr wrap="square">
            <a:noAutofit/>
          </a:bodyPr>
          <a:lstStyle/>
          <a:p>
            <a:pPr indent="290513">
              <a:buFontTx/>
              <a:buAutoNum type="arabicPeriod"/>
            </a:pPr>
            <a:endParaRPr lang="en-US"/>
          </a:p>
        </p:txBody>
      </p:sp>
      <p:pic>
        <p:nvPicPr>
          <p:cNvPr id="71692" name="Picture 12" descr="C:\Documents and Settings\Kyle M. Thiel\Desktop\Pindyck_7e\ppts\aparna_ppts\aparna_ppts\ch02\fig2.18\fig2.18c\fig2.18c_01.g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314825" y="1485900"/>
            <a:ext cx="3619500" cy="436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693" name="Picture 13" descr="C:\Documents and Settings\Kyle M. Thiel\Desktop\Pindyck_7e\ppts\aparna_ppts\aparna_ppts\ch02\fig2.18\fig2.18c\fig2.18c_02.gif"/>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314825" y="1485900"/>
            <a:ext cx="3619500" cy="436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694" name="Picture 14" descr="C:\Documents and Settings\Kyle M. Thiel\Desktop\Pindyck_7e\ppts\aparna_ppts\aparna_ppts\ch02\fig2.18\fig2.18c\fig2.18c_03.gif"/>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314825" y="1485900"/>
            <a:ext cx="3619500" cy="436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695" name="Picture 15" descr="C:\Documents and Settings\Kyle M. Thiel\Desktop\Pindyck_7e\ppts\aparna_ppts\aparna_ppts\ch02\fig2.18\fig2.18c\fig2.18c_04.gif"/>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314825" y="1485900"/>
            <a:ext cx="3619500" cy="436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43022" name="Straight Connector 24"/>
          <p:cNvCxnSpPr>
            <a:cxnSpLocks noChangeShapeType="1"/>
          </p:cNvCxnSpPr>
          <p:nvPr/>
        </p:nvCxnSpPr>
        <p:spPr bwMode="auto">
          <a:xfrm>
            <a:off x="0" y="6553200"/>
            <a:ext cx="9144000" cy="0"/>
          </a:xfrm>
          <a:prstGeom prst="line">
            <a:avLst/>
          </a:prstGeom>
          <a:noFill/>
          <a:ln w="34925">
            <a:solidFill>
              <a:srgbClr val="F4792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nvGrpSpPr>
          <p:cNvPr id="26" name="Group 25"/>
          <p:cNvGrpSpPr>
            <a:grpSpLocks/>
          </p:cNvGrpSpPr>
          <p:nvPr/>
        </p:nvGrpSpPr>
        <p:grpSpPr bwMode="auto">
          <a:xfrm>
            <a:off x="4044950" y="1314450"/>
            <a:ext cx="155575" cy="4443413"/>
            <a:chOff x="3574256" y="2209800"/>
            <a:chExt cx="152400" cy="4114800"/>
          </a:xfrm>
        </p:grpSpPr>
        <p:cxnSp>
          <p:nvCxnSpPr>
            <p:cNvPr id="43030" name="Straight Connector 19"/>
            <p:cNvCxnSpPr>
              <a:cxnSpLocks noChangeShapeType="1"/>
            </p:cNvCxnSpPr>
            <p:nvPr/>
          </p:nvCxnSpPr>
          <p:spPr bwMode="auto">
            <a:xfrm flipV="1">
              <a:off x="3648075" y="2209800"/>
              <a:ext cx="0" cy="411480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cxnSp>
          <p:nvCxnSpPr>
            <p:cNvPr id="43031" name="Straight Connector 21"/>
            <p:cNvCxnSpPr>
              <a:cxnSpLocks noChangeShapeType="1"/>
            </p:cNvCxnSpPr>
            <p:nvPr/>
          </p:nvCxnSpPr>
          <p:spPr bwMode="auto">
            <a:xfrm rot="-5400000">
              <a:off x="3650456" y="2133600"/>
              <a:ext cx="0" cy="15240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grpSp>
      <p:grpSp>
        <p:nvGrpSpPr>
          <p:cNvPr id="29" name="Group 28"/>
          <p:cNvGrpSpPr>
            <a:grpSpLocks/>
          </p:cNvGrpSpPr>
          <p:nvPr/>
        </p:nvGrpSpPr>
        <p:grpSpPr bwMode="auto">
          <a:xfrm>
            <a:off x="457199" y="3733800"/>
            <a:ext cx="3663107" cy="206375"/>
            <a:chOff x="457199" y="5791200"/>
            <a:chExt cx="3193257" cy="152400"/>
          </a:xfrm>
        </p:grpSpPr>
        <p:cxnSp>
          <p:nvCxnSpPr>
            <p:cNvPr id="43028" name="Straight Connector 22"/>
            <p:cNvCxnSpPr>
              <a:cxnSpLocks noChangeShapeType="1"/>
            </p:cNvCxnSpPr>
            <p:nvPr/>
          </p:nvCxnSpPr>
          <p:spPr bwMode="auto">
            <a:xfrm flipH="1">
              <a:off x="457200" y="5869781"/>
              <a:ext cx="3193256" cy="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cxnSp>
          <p:nvCxnSpPr>
            <p:cNvPr id="43029" name="Straight Connector 23"/>
            <p:cNvCxnSpPr>
              <a:cxnSpLocks noChangeShapeType="1"/>
            </p:cNvCxnSpPr>
            <p:nvPr/>
          </p:nvCxnSpPr>
          <p:spPr bwMode="auto">
            <a:xfrm rot="10800000">
              <a:off x="457199" y="5791200"/>
              <a:ext cx="0" cy="15240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grpSp>
      <p:grpSp>
        <p:nvGrpSpPr>
          <p:cNvPr id="32" name="Group 31"/>
          <p:cNvGrpSpPr>
            <a:grpSpLocks/>
          </p:cNvGrpSpPr>
          <p:nvPr/>
        </p:nvGrpSpPr>
        <p:grpSpPr bwMode="auto">
          <a:xfrm>
            <a:off x="4122738" y="5638800"/>
            <a:ext cx="3954462" cy="217487"/>
            <a:chOff x="3657600" y="1678781"/>
            <a:chExt cx="4800600" cy="152400"/>
          </a:xfrm>
        </p:grpSpPr>
        <p:cxnSp>
          <p:nvCxnSpPr>
            <p:cNvPr id="43026" name="Straight Connector 17"/>
            <p:cNvCxnSpPr>
              <a:cxnSpLocks noChangeShapeType="1"/>
            </p:cNvCxnSpPr>
            <p:nvPr/>
          </p:nvCxnSpPr>
          <p:spPr bwMode="auto">
            <a:xfrm>
              <a:off x="3657600" y="1752600"/>
              <a:ext cx="4800600" cy="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cxnSp>
          <p:nvCxnSpPr>
            <p:cNvPr id="43027" name="Straight Connector 18"/>
            <p:cNvCxnSpPr>
              <a:cxnSpLocks noChangeShapeType="1"/>
            </p:cNvCxnSpPr>
            <p:nvPr/>
          </p:nvCxnSpPr>
          <p:spPr bwMode="auto">
            <a:xfrm>
              <a:off x="8458200" y="1678781"/>
              <a:ext cx="0" cy="15240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par>
                                <p:cTn id="8" presetID="22" presetClass="entr" presetSubtype="8"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wipe(left)">
                                      <p:cBhvr>
                                        <p:cTn id="10" dur="500"/>
                                        <p:tgtEl>
                                          <p:spTgt spid="32"/>
                                        </p:tgtEl>
                                      </p:cBhvr>
                                    </p:animEffect>
                                  </p:childTnLst>
                                </p:cTn>
                              </p:par>
                            </p:childTnLst>
                          </p:cTn>
                        </p:par>
                        <p:par>
                          <p:cTn id="11" fill="hold" nodeType="afterGroup">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500"/>
                                        <p:tgtEl>
                                          <p:spTgt spid="24"/>
                                        </p:tgtEl>
                                      </p:cBhvr>
                                    </p:animEffect>
                                  </p:childTnLst>
                                </p:cTn>
                              </p:par>
                            </p:childTnLst>
                          </p:cTn>
                        </p:par>
                        <p:par>
                          <p:cTn id="15" fill="hold" nodeType="afterGroup">
                            <p:stCondLst>
                              <p:cond delay="1000"/>
                            </p:stCondLst>
                            <p:childTnLst>
                              <p:par>
                                <p:cTn id="16" presetID="22" presetClass="entr" presetSubtype="8" fill="hold" nodeType="afterEffect">
                                  <p:stCondLst>
                                    <p:cond delay="0"/>
                                  </p:stCondLst>
                                  <p:childTnLst>
                                    <p:set>
                                      <p:cBhvr>
                                        <p:cTn id="17" dur="1" fill="hold">
                                          <p:stCondLst>
                                            <p:cond delay="0"/>
                                          </p:stCondLst>
                                        </p:cTn>
                                        <p:tgtEl>
                                          <p:spTgt spid="71692"/>
                                        </p:tgtEl>
                                        <p:attrNameLst>
                                          <p:attrName>style.visibility</p:attrName>
                                        </p:attrNameLst>
                                      </p:cBhvr>
                                      <p:to>
                                        <p:strVal val="visible"/>
                                      </p:to>
                                    </p:set>
                                    <p:animEffect transition="in" filter="wipe(left)">
                                      <p:cBhvr>
                                        <p:cTn id="18" dur="500"/>
                                        <p:tgtEl>
                                          <p:spTgt spid="71692"/>
                                        </p:tgtEl>
                                      </p:cBhvr>
                                    </p:animEffect>
                                  </p:childTnLst>
                                </p:cTn>
                              </p:par>
                            </p:childTnLst>
                          </p:cTn>
                        </p:par>
                        <p:par>
                          <p:cTn id="19" fill="hold" nodeType="afterGroup">
                            <p:stCondLst>
                              <p:cond delay="1500"/>
                            </p:stCondLst>
                            <p:childTnLst>
                              <p:par>
                                <p:cTn id="20" presetID="22" presetClass="entr" presetSubtype="8" fill="hold" nodeType="afterEffect">
                                  <p:stCondLst>
                                    <p:cond delay="0"/>
                                  </p:stCondLst>
                                  <p:childTnLst>
                                    <p:set>
                                      <p:cBhvr>
                                        <p:cTn id="21" dur="1" fill="hold">
                                          <p:stCondLst>
                                            <p:cond delay="0"/>
                                          </p:stCondLst>
                                        </p:cTn>
                                        <p:tgtEl>
                                          <p:spTgt spid="71694"/>
                                        </p:tgtEl>
                                        <p:attrNameLst>
                                          <p:attrName>style.visibility</p:attrName>
                                        </p:attrNameLst>
                                      </p:cBhvr>
                                      <p:to>
                                        <p:strVal val="visible"/>
                                      </p:to>
                                    </p:set>
                                    <p:animEffect transition="in" filter="wipe(left)">
                                      <p:cBhvr>
                                        <p:cTn id="22" dur="750"/>
                                        <p:tgtEl>
                                          <p:spTgt spid="71694"/>
                                        </p:tgtEl>
                                      </p:cBhvr>
                                    </p:animEffect>
                                  </p:childTnLst>
                                </p:cTn>
                              </p:par>
                            </p:childTnLst>
                          </p:cTn>
                        </p:par>
                        <p:par>
                          <p:cTn id="23" fill="hold" nodeType="afterGroup">
                            <p:stCondLst>
                              <p:cond delay="2250"/>
                            </p:stCondLst>
                            <p:childTnLst>
                              <p:par>
                                <p:cTn id="24" presetID="22" presetClass="entr" presetSubtype="8" fill="hold" nodeType="afterEffect">
                                  <p:stCondLst>
                                    <p:cond delay="0"/>
                                  </p:stCondLst>
                                  <p:childTnLst>
                                    <p:set>
                                      <p:cBhvr>
                                        <p:cTn id="25" dur="1" fill="hold">
                                          <p:stCondLst>
                                            <p:cond delay="0"/>
                                          </p:stCondLst>
                                        </p:cTn>
                                        <p:tgtEl>
                                          <p:spTgt spid="71693"/>
                                        </p:tgtEl>
                                        <p:attrNameLst>
                                          <p:attrName>style.visibility</p:attrName>
                                        </p:attrNameLst>
                                      </p:cBhvr>
                                      <p:to>
                                        <p:strVal val="visible"/>
                                      </p:to>
                                    </p:set>
                                    <p:animEffect transition="in" filter="wipe(left)">
                                      <p:cBhvr>
                                        <p:cTn id="26" dur="750"/>
                                        <p:tgtEl>
                                          <p:spTgt spid="71693"/>
                                        </p:tgtEl>
                                      </p:cBhvr>
                                    </p:animEffect>
                                  </p:childTnLst>
                                </p:cTn>
                              </p:par>
                            </p:childTnLst>
                          </p:cTn>
                        </p:par>
                        <p:par>
                          <p:cTn id="27" fill="hold" nodeType="afterGroup">
                            <p:stCondLst>
                              <p:cond delay="3000"/>
                            </p:stCondLst>
                            <p:childTnLst>
                              <p:par>
                                <p:cTn id="28" presetID="22" presetClass="entr" presetSubtype="1" fill="hold" nodeType="afterEffect">
                                  <p:stCondLst>
                                    <p:cond delay="0"/>
                                  </p:stCondLst>
                                  <p:childTnLst>
                                    <p:set>
                                      <p:cBhvr>
                                        <p:cTn id="29" dur="1" fill="hold">
                                          <p:stCondLst>
                                            <p:cond delay="0"/>
                                          </p:stCondLst>
                                        </p:cTn>
                                        <p:tgtEl>
                                          <p:spTgt spid="71695"/>
                                        </p:tgtEl>
                                        <p:attrNameLst>
                                          <p:attrName>style.visibility</p:attrName>
                                        </p:attrNameLst>
                                      </p:cBhvr>
                                      <p:to>
                                        <p:strVal val="visible"/>
                                      </p:to>
                                    </p:set>
                                    <p:animEffect transition="in" filter="wipe(up)">
                                      <p:cBhvr>
                                        <p:cTn id="30" dur="750"/>
                                        <p:tgtEl>
                                          <p:spTgt spid="71695"/>
                                        </p:tgtEl>
                                      </p:cBhvr>
                                    </p:animEffect>
                                  </p:childTnLst>
                                </p:cTn>
                              </p:par>
                            </p:childTnLst>
                          </p:cTn>
                        </p:par>
                        <p:par>
                          <p:cTn id="31" fill="hold" nodeType="afterGroup">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23">
                                            <p:txEl>
                                              <p:pRg st="0" end="0"/>
                                            </p:txEl>
                                          </p:spTgt>
                                        </p:tgtEl>
                                        <p:attrNameLst>
                                          <p:attrName>style.visibility</p:attrName>
                                        </p:attrNameLst>
                                      </p:cBhvr>
                                      <p:to>
                                        <p:strVal val="visible"/>
                                      </p:to>
                                    </p:set>
                                    <p:animEffect transition="in" filter="wipe(left)">
                                      <p:cBhvr>
                                        <p:cTn id="34" dur="500"/>
                                        <p:tgtEl>
                                          <p:spTgt spid="23">
                                            <p:txEl>
                                              <p:pRg st="0" end="0"/>
                                            </p:txEl>
                                          </p:spTgt>
                                        </p:tgtEl>
                                      </p:cBhvr>
                                    </p:animEffect>
                                  </p:childTnLst>
                                </p:cTn>
                              </p:par>
                            </p:childTnLst>
                          </p:cTn>
                        </p:par>
                        <p:par>
                          <p:cTn id="35" fill="hold" nodeType="afterGroup">
                            <p:stCondLst>
                              <p:cond delay="4250"/>
                            </p:stCondLst>
                            <p:childTnLst>
                              <p:par>
                                <p:cTn id="36" presetID="22" presetClass="entr" presetSubtype="2"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right)">
                                      <p:cBhvr>
                                        <p:cTn id="38" dur="500"/>
                                        <p:tgtEl>
                                          <p:spTgt spid="29"/>
                                        </p:tgtEl>
                                      </p:cBhvr>
                                    </p:animEffect>
                                  </p:childTnLst>
                                </p:cTn>
                              </p:par>
                            </p:childTnLst>
                          </p:cTn>
                        </p:par>
                        <p:par>
                          <p:cTn id="39" fill="hold">
                            <p:stCondLst>
                              <p:cond delay="4750"/>
                            </p:stCondLst>
                            <p:childTnLst>
                              <p:par>
                                <p:cTn id="40" presetID="22" presetClass="entr" presetSubtype="8" fill="hold" nodeType="afterEffect">
                                  <p:stCondLst>
                                    <p:cond delay="0"/>
                                  </p:stCondLst>
                                  <p:childTnLst>
                                    <p:set>
                                      <p:cBhvr>
                                        <p:cTn id="41" dur="1" fill="hold">
                                          <p:stCondLst>
                                            <p:cond delay="0"/>
                                          </p:stCondLst>
                                        </p:cTn>
                                        <p:tgtEl>
                                          <p:spTgt spid="43022"/>
                                        </p:tgtEl>
                                        <p:attrNameLst>
                                          <p:attrName>style.visibility</p:attrName>
                                        </p:attrNameLst>
                                      </p:cBhvr>
                                      <p:to>
                                        <p:strVal val="visible"/>
                                      </p:to>
                                    </p:set>
                                    <p:animEffect transition="in" filter="wipe(left)">
                                      <p:cBhvr>
                                        <p:cTn id="42" dur="500"/>
                                        <p:tgtEl>
                                          <p:spTgt spid="430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P spid="2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5"/>
          <p:cNvSpPr>
            <a:spLocks noChangeArrowheads="1"/>
          </p:cNvSpPr>
          <p:nvPr/>
        </p:nvSpPr>
        <p:spPr bwMode="auto">
          <a:xfrm>
            <a:off x="457199" y="1600200"/>
            <a:ext cx="2884589"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nchor="ctr"/>
          <a:lstStyle/>
          <a:p>
            <a:pPr indent="4763">
              <a:spcBef>
                <a:spcPct val="20000"/>
              </a:spcBef>
            </a:pPr>
            <a:r>
              <a:rPr lang="en-US" sz="1600" b="1" dirty="0">
                <a:latin typeface="Arial" pitchFamily="34" charset="0"/>
              </a:rPr>
              <a:t>FITTING LINEAR SUPPLY AND DEMAND CURVES TO DATA</a:t>
            </a:r>
          </a:p>
        </p:txBody>
      </p:sp>
      <p:sp>
        <p:nvSpPr>
          <p:cNvPr id="26" name="Rectangle 10"/>
          <p:cNvSpPr>
            <a:spLocks noChangeArrowheads="1"/>
          </p:cNvSpPr>
          <p:nvPr/>
        </p:nvSpPr>
        <p:spPr bwMode="auto">
          <a:xfrm>
            <a:off x="457199" y="1295400"/>
            <a:ext cx="1637199"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nchor="ctr"/>
          <a:lstStyle/>
          <a:p>
            <a:pPr marL="342900" indent="-342900">
              <a:spcBef>
                <a:spcPct val="20000"/>
              </a:spcBef>
            </a:pPr>
            <a:r>
              <a:rPr lang="en-US" sz="2000" b="1" dirty="0">
                <a:solidFill>
                  <a:srgbClr val="ED1B2F"/>
                </a:solidFill>
                <a:latin typeface="Arial" pitchFamily="34" charset="0"/>
              </a:rPr>
              <a:t>F</a:t>
            </a:r>
            <a:r>
              <a:rPr lang="en-US" sz="1600" b="1" dirty="0">
                <a:solidFill>
                  <a:srgbClr val="ED1B2F"/>
                </a:solidFill>
                <a:latin typeface="Arial" pitchFamily="34" charset="0"/>
              </a:rPr>
              <a:t>IGURE </a:t>
            </a:r>
            <a:r>
              <a:rPr lang="en-US" sz="2000" b="1" dirty="0">
                <a:solidFill>
                  <a:srgbClr val="ED1B2F"/>
                </a:solidFill>
                <a:latin typeface="Arial" pitchFamily="34" charset="0"/>
              </a:rPr>
              <a:t>2.19</a:t>
            </a:r>
          </a:p>
        </p:txBody>
      </p:sp>
      <p:sp>
        <p:nvSpPr>
          <p:cNvPr id="27" name="Rectangle 4"/>
          <p:cNvSpPr>
            <a:spLocks noChangeArrowheads="1"/>
          </p:cNvSpPr>
          <p:nvPr/>
        </p:nvSpPr>
        <p:spPr bwMode="auto">
          <a:xfrm>
            <a:off x="457199" y="2447925"/>
            <a:ext cx="3371851" cy="35718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spcBef>
                <a:spcPts val="388"/>
              </a:spcBef>
              <a:spcAft>
                <a:spcPts val="388"/>
              </a:spcAft>
            </a:pPr>
            <a:r>
              <a:rPr lang="en-US" sz="1600" dirty="0">
                <a:latin typeface="Arial" pitchFamily="34" charset="0"/>
              </a:rPr>
              <a:t>Linear supply and demand </a:t>
            </a:r>
            <a:r>
              <a:rPr lang="en-US" sz="1600" dirty="0" smtClean="0">
                <a:latin typeface="Arial" pitchFamily="34" charset="0"/>
              </a:rPr>
              <a:t>curves </a:t>
            </a:r>
            <a:r>
              <a:rPr lang="en-US" sz="1600" dirty="0">
                <a:latin typeface="Arial" pitchFamily="34" charset="0"/>
              </a:rPr>
              <a:t>provide a convenient tool for analysis. </a:t>
            </a:r>
          </a:p>
          <a:p>
            <a:pPr>
              <a:spcBef>
                <a:spcPts val="388"/>
              </a:spcBef>
              <a:spcAft>
                <a:spcPts val="388"/>
              </a:spcAft>
            </a:pPr>
            <a:r>
              <a:rPr lang="en-US" sz="1600" dirty="0">
                <a:latin typeface="Arial" pitchFamily="34" charset="0"/>
              </a:rPr>
              <a:t>Given data for the equilibrium price and quantity </a:t>
            </a:r>
            <a:r>
              <a:rPr lang="en-US" sz="1600" i="1" dirty="0">
                <a:latin typeface="Arial" pitchFamily="34" charset="0"/>
              </a:rPr>
              <a:t>P</a:t>
            </a:r>
            <a:r>
              <a:rPr lang="en-US" sz="1600" dirty="0">
                <a:latin typeface="Arial" pitchFamily="34" charset="0"/>
              </a:rPr>
              <a:t>* and </a:t>
            </a:r>
            <a:r>
              <a:rPr lang="en-US" sz="1600" i="1" dirty="0">
                <a:latin typeface="Arial" pitchFamily="34" charset="0"/>
              </a:rPr>
              <a:t>Q</a:t>
            </a:r>
            <a:r>
              <a:rPr lang="en-US" sz="1600" dirty="0">
                <a:latin typeface="Arial" pitchFamily="34" charset="0"/>
              </a:rPr>
              <a:t>*, as well as estimates of the elasticities of demand and supply </a:t>
            </a:r>
            <a:r>
              <a:rPr lang="en-US" sz="1600" i="1" dirty="0">
                <a:latin typeface="Arial" pitchFamily="34" charset="0"/>
              </a:rPr>
              <a:t>E</a:t>
            </a:r>
            <a:r>
              <a:rPr lang="en-US" sz="1600" i="1" baseline="-25000" dirty="0">
                <a:latin typeface="Arial" pitchFamily="34" charset="0"/>
              </a:rPr>
              <a:t>D</a:t>
            </a:r>
            <a:r>
              <a:rPr lang="en-US" sz="1600" dirty="0">
                <a:latin typeface="Arial" pitchFamily="34" charset="0"/>
              </a:rPr>
              <a:t> and </a:t>
            </a:r>
            <a:r>
              <a:rPr lang="en-US" sz="1600" i="1" dirty="0">
                <a:latin typeface="Arial" pitchFamily="34" charset="0"/>
              </a:rPr>
              <a:t>E</a:t>
            </a:r>
            <a:r>
              <a:rPr lang="en-US" sz="1600" i="1" baseline="-25000" dirty="0">
                <a:latin typeface="Arial" pitchFamily="34" charset="0"/>
              </a:rPr>
              <a:t>S</a:t>
            </a:r>
            <a:r>
              <a:rPr lang="en-US" sz="1600" dirty="0">
                <a:latin typeface="Arial" pitchFamily="34" charset="0"/>
              </a:rPr>
              <a:t>, we can calculate the parameters </a:t>
            </a:r>
            <a:r>
              <a:rPr lang="en-US" sz="1600" i="1" dirty="0">
                <a:latin typeface="Arial" pitchFamily="34" charset="0"/>
              </a:rPr>
              <a:t>c</a:t>
            </a:r>
            <a:r>
              <a:rPr lang="en-US" sz="1600" dirty="0">
                <a:latin typeface="Arial" pitchFamily="34" charset="0"/>
              </a:rPr>
              <a:t> and </a:t>
            </a:r>
            <a:r>
              <a:rPr lang="en-US" sz="1600" i="1" dirty="0">
                <a:latin typeface="Arial" pitchFamily="34" charset="0"/>
              </a:rPr>
              <a:t>d</a:t>
            </a:r>
            <a:r>
              <a:rPr lang="en-US" sz="1600" dirty="0">
                <a:latin typeface="Arial" pitchFamily="34" charset="0"/>
              </a:rPr>
              <a:t> for the supply curve and </a:t>
            </a:r>
            <a:r>
              <a:rPr lang="en-US" sz="1600" i="1" dirty="0">
                <a:latin typeface="Arial" pitchFamily="34" charset="0"/>
              </a:rPr>
              <a:t>a</a:t>
            </a:r>
            <a:r>
              <a:rPr lang="en-US" sz="1600" dirty="0">
                <a:latin typeface="Arial" pitchFamily="34" charset="0"/>
              </a:rPr>
              <a:t> and </a:t>
            </a:r>
            <a:r>
              <a:rPr lang="en-US" sz="1600" i="1" dirty="0">
                <a:latin typeface="Arial" pitchFamily="34" charset="0"/>
              </a:rPr>
              <a:t>b</a:t>
            </a:r>
            <a:r>
              <a:rPr lang="en-US" sz="1600" dirty="0">
                <a:latin typeface="Arial" pitchFamily="34" charset="0"/>
              </a:rPr>
              <a:t> for the demand curve. (In the case drawn here, </a:t>
            </a:r>
            <a:r>
              <a:rPr lang="en-US" sz="1600" i="1" dirty="0">
                <a:latin typeface="Arial" pitchFamily="34" charset="0"/>
              </a:rPr>
              <a:t>c</a:t>
            </a:r>
            <a:r>
              <a:rPr lang="en-US" sz="1600" dirty="0">
                <a:latin typeface="Arial" pitchFamily="34" charset="0"/>
              </a:rPr>
              <a:t> &lt; 0.) The curves can then be used to analyze the behavior of the market quantitatively.</a:t>
            </a:r>
          </a:p>
        </p:txBody>
      </p:sp>
      <p:pic>
        <p:nvPicPr>
          <p:cNvPr id="62469" name="Picture 5" descr="C:\Documents and Settings\Kyle M. Thiel\Desktop\Pindyck_7e\ppts\aparna_ppts\aparna_ppts\ch02\fig2.19\2.19_05.g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29050" y="1676400"/>
            <a:ext cx="5314950" cy="3800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2470" name="Picture 6" descr="C:\Documents and Settings\Kyle M. Thiel\Desktop\Pindyck_7e\ppts\aparna_ppts\aparna_ppts\ch02\fig2.19\2.19_01.gif"/>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829050" y="1676400"/>
            <a:ext cx="5314950" cy="3800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2471" name="Picture 7" descr="C:\Documents and Settings\Kyle M. Thiel\Desktop\Pindyck_7e\ppts\aparna_ppts\aparna_ppts\ch02\fig2.19\2.19_02.gif"/>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829050" y="1676400"/>
            <a:ext cx="5314950" cy="3800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2472" name="Picture 8" descr="C:\Documents and Settings\Kyle M. Thiel\Desktop\Pindyck_7e\ppts\aparna_ppts\aparna_ppts\ch02\fig2.19\2.19_03.gif"/>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829050" y="1676400"/>
            <a:ext cx="5314950" cy="3800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2473" name="Picture 9" descr="C:\Documents and Settings\Kyle M. Thiel\Desktop\Pindyck_7e\ppts\aparna_ppts\aparna_ppts\ch02\fig2.19\2.19_04.gif"/>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3829050" y="1676400"/>
            <a:ext cx="5314950" cy="3800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Rectangle 4"/>
          <p:cNvSpPr txBox="1">
            <a:spLocks noChangeArrowheads="1"/>
          </p:cNvSpPr>
          <p:nvPr/>
        </p:nvSpPr>
        <p:spPr bwMode="auto">
          <a:xfrm>
            <a:off x="1066800" y="198438"/>
            <a:ext cx="6781800" cy="1401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419100" indent="-419100" eaLnBrk="0" hangingPunct="0">
              <a:defRPr>
                <a:solidFill>
                  <a:schemeClr val="tx1"/>
                </a:solidFill>
                <a:latin typeface="Palatino" pitchFamily="2" charset="0"/>
                <a:cs typeface="Arial" pitchFamily="34" charset="0"/>
              </a:defRPr>
            </a:lvl1pPr>
            <a:lvl2pPr marL="742950" indent="-285750" eaLnBrk="0" hangingPunct="0">
              <a:defRPr>
                <a:solidFill>
                  <a:schemeClr val="tx1"/>
                </a:solidFill>
                <a:latin typeface="Palatino" pitchFamily="2" charset="0"/>
                <a:cs typeface="Arial" pitchFamily="34" charset="0"/>
              </a:defRPr>
            </a:lvl2pPr>
            <a:lvl3pPr marL="1143000" indent="-228600" eaLnBrk="0" hangingPunct="0">
              <a:defRPr>
                <a:solidFill>
                  <a:schemeClr val="tx1"/>
                </a:solidFill>
                <a:latin typeface="Palatino" pitchFamily="2" charset="0"/>
                <a:cs typeface="Arial" pitchFamily="34" charset="0"/>
              </a:defRPr>
            </a:lvl3pPr>
            <a:lvl4pPr marL="1600200" indent="-228600" eaLnBrk="0" hangingPunct="0">
              <a:defRPr>
                <a:solidFill>
                  <a:schemeClr val="tx1"/>
                </a:solidFill>
                <a:latin typeface="Palatino" pitchFamily="2" charset="0"/>
                <a:cs typeface="Arial" pitchFamily="34" charset="0"/>
              </a:defRPr>
            </a:lvl4pPr>
            <a:lvl5pPr marL="2057400" indent="-228600" eaLnBrk="0" hangingPunct="0">
              <a:defRPr>
                <a:solidFill>
                  <a:schemeClr val="tx1"/>
                </a:solidFill>
                <a:latin typeface="Palatino" pitchFamily="2" charset="0"/>
                <a:cs typeface="Arial" pitchFamily="34" charset="0"/>
              </a:defRPr>
            </a:lvl5pPr>
            <a:lvl6pPr marL="2514600" indent="-228600" eaLnBrk="0" fontAlgn="base" hangingPunct="0">
              <a:spcBef>
                <a:spcPct val="0"/>
              </a:spcBef>
              <a:spcAft>
                <a:spcPct val="0"/>
              </a:spcAft>
              <a:defRPr>
                <a:solidFill>
                  <a:schemeClr val="tx1"/>
                </a:solidFill>
                <a:latin typeface="Palatino" pitchFamily="2" charset="0"/>
                <a:cs typeface="Arial" pitchFamily="34" charset="0"/>
              </a:defRPr>
            </a:lvl6pPr>
            <a:lvl7pPr marL="2971800" indent="-228600" eaLnBrk="0" fontAlgn="base" hangingPunct="0">
              <a:spcBef>
                <a:spcPct val="0"/>
              </a:spcBef>
              <a:spcAft>
                <a:spcPct val="0"/>
              </a:spcAft>
              <a:defRPr>
                <a:solidFill>
                  <a:schemeClr val="tx1"/>
                </a:solidFill>
                <a:latin typeface="Palatino" pitchFamily="2" charset="0"/>
                <a:cs typeface="Arial" pitchFamily="34" charset="0"/>
              </a:defRPr>
            </a:lvl7pPr>
            <a:lvl8pPr marL="3429000" indent="-228600" eaLnBrk="0" fontAlgn="base" hangingPunct="0">
              <a:spcBef>
                <a:spcPct val="0"/>
              </a:spcBef>
              <a:spcAft>
                <a:spcPct val="0"/>
              </a:spcAft>
              <a:defRPr>
                <a:solidFill>
                  <a:schemeClr val="tx1"/>
                </a:solidFill>
                <a:latin typeface="Palatino" pitchFamily="2" charset="0"/>
                <a:cs typeface="Arial" pitchFamily="34" charset="0"/>
              </a:defRPr>
            </a:lvl8pPr>
            <a:lvl9pPr marL="3886200" indent="-228600" eaLnBrk="0" fontAlgn="base" hangingPunct="0">
              <a:spcBef>
                <a:spcPct val="0"/>
              </a:spcBef>
              <a:spcAft>
                <a:spcPct val="0"/>
              </a:spcAft>
              <a:defRPr>
                <a:solidFill>
                  <a:schemeClr val="tx1"/>
                </a:solidFill>
                <a:latin typeface="Palatino" pitchFamily="2" charset="0"/>
                <a:cs typeface="Arial" pitchFamily="34" charset="0"/>
              </a:defRPr>
            </a:lvl9pPr>
          </a:lstStyle>
          <a:p>
            <a:pPr marL="0" indent="0" eaLnBrk="1" hangingPunct="1"/>
            <a:r>
              <a:rPr lang="en-US" sz="2800" b="1" dirty="0">
                <a:solidFill>
                  <a:srgbClr val="008FD0"/>
                </a:solidFill>
                <a:latin typeface="Arial" pitchFamily="34" charset="0"/>
              </a:rPr>
              <a:t>Understanding and Predicting the Effects of Changing Market Conditions</a:t>
            </a:r>
          </a:p>
        </p:txBody>
      </p:sp>
      <p:sp>
        <p:nvSpPr>
          <p:cNvPr id="16" name="Rectangle 6"/>
          <p:cNvSpPr>
            <a:spLocks noChangeArrowheads="1"/>
          </p:cNvSpPr>
          <p:nvPr/>
        </p:nvSpPr>
        <p:spPr bwMode="auto">
          <a:xfrm>
            <a:off x="228600" y="198438"/>
            <a:ext cx="838200" cy="487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r>
              <a:rPr lang="en-US" sz="2800" b="1" dirty="0">
                <a:solidFill>
                  <a:srgbClr val="008FD0"/>
                </a:solidFill>
                <a:latin typeface="Arial" pitchFamily="34" charset="0"/>
              </a:rPr>
              <a:t>2.6</a:t>
            </a:r>
          </a:p>
        </p:txBody>
      </p:sp>
      <p:grpSp>
        <p:nvGrpSpPr>
          <p:cNvPr id="17" name="Group 16"/>
          <p:cNvGrpSpPr>
            <a:grpSpLocks/>
          </p:cNvGrpSpPr>
          <p:nvPr/>
        </p:nvGrpSpPr>
        <p:grpSpPr bwMode="auto">
          <a:xfrm>
            <a:off x="3816350" y="1295401"/>
            <a:ext cx="111125" cy="4859338"/>
            <a:chOff x="3574256" y="2209800"/>
            <a:chExt cx="152400" cy="4114800"/>
          </a:xfrm>
        </p:grpSpPr>
        <p:cxnSp>
          <p:nvCxnSpPr>
            <p:cNvPr id="44052" name="Straight Connector 19"/>
            <p:cNvCxnSpPr>
              <a:cxnSpLocks noChangeShapeType="1"/>
            </p:cNvCxnSpPr>
            <p:nvPr/>
          </p:nvCxnSpPr>
          <p:spPr bwMode="auto">
            <a:xfrm flipV="1">
              <a:off x="3648075" y="2209800"/>
              <a:ext cx="0" cy="411480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cxnSp>
          <p:nvCxnSpPr>
            <p:cNvPr id="44053" name="Straight Connector 21"/>
            <p:cNvCxnSpPr>
              <a:cxnSpLocks noChangeShapeType="1"/>
            </p:cNvCxnSpPr>
            <p:nvPr/>
          </p:nvCxnSpPr>
          <p:spPr bwMode="auto">
            <a:xfrm rot="-5400000">
              <a:off x="3650456" y="2133600"/>
              <a:ext cx="0" cy="15240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grpSp>
      <p:grpSp>
        <p:nvGrpSpPr>
          <p:cNvPr id="20" name="Group 19"/>
          <p:cNvGrpSpPr>
            <a:grpSpLocks/>
          </p:cNvGrpSpPr>
          <p:nvPr/>
        </p:nvGrpSpPr>
        <p:grpSpPr bwMode="auto">
          <a:xfrm>
            <a:off x="457200" y="6076950"/>
            <a:ext cx="3412975" cy="152400"/>
            <a:chOff x="457199" y="5791200"/>
            <a:chExt cx="3193257" cy="152400"/>
          </a:xfrm>
        </p:grpSpPr>
        <p:cxnSp>
          <p:nvCxnSpPr>
            <p:cNvPr id="44050" name="Straight Connector 22"/>
            <p:cNvCxnSpPr>
              <a:cxnSpLocks noChangeShapeType="1"/>
            </p:cNvCxnSpPr>
            <p:nvPr/>
          </p:nvCxnSpPr>
          <p:spPr bwMode="auto">
            <a:xfrm flipH="1">
              <a:off x="457200" y="5869781"/>
              <a:ext cx="3193256" cy="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cxnSp>
          <p:nvCxnSpPr>
            <p:cNvPr id="44051" name="Straight Connector 23"/>
            <p:cNvCxnSpPr>
              <a:cxnSpLocks noChangeShapeType="1"/>
            </p:cNvCxnSpPr>
            <p:nvPr/>
          </p:nvCxnSpPr>
          <p:spPr bwMode="auto">
            <a:xfrm rot="10800000">
              <a:off x="457199" y="5791200"/>
              <a:ext cx="0" cy="15240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grpSp>
      <p:grpSp>
        <p:nvGrpSpPr>
          <p:cNvPr id="23" name="Group 22"/>
          <p:cNvGrpSpPr>
            <a:grpSpLocks/>
          </p:cNvGrpSpPr>
          <p:nvPr/>
        </p:nvGrpSpPr>
        <p:grpSpPr bwMode="auto">
          <a:xfrm>
            <a:off x="3870175" y="5402264"/>
            <a:ext cx="4892825" cy="118268"/>
            <a:chOff x="3657600" y="1678781"/>
            <a:chExt cx="4800600" cy="152400"/>
          </a:xfrm>
        </p:grpSpPr>
        <p:cxnSp>
          <p:nvCxnSpPr>
            <p:cNvPr id="44048" name="Straight Connector 17"/>
            <p:cNvCxnSpPr>
              <a:cxnSpLocks noChangeShapeType="1"/>
            </p:cNvCxnSpPr>
            <p:nvPr/>
          </p:nvCxnSpPr>
          <p:spPr bwMode="auto">
            <a:xfrm>
              <a:off x="3657600" y="1752600"/>
              <a:ext cx="4800600" cy="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cxnSp>
          <p:nvCxnSpPr>
            <p:cNvPr id="44049" name="Straight Connector 18"/>
            <p:cNvCxnSpPr>
              <a:cxnSpLocks noChangeShapeType="1"/>
            </p:cNvCxnSpPr>
            <p:nvPr/>
          </p:nvCxnSpPr>
          <p:spPr bwMode="auto">
            <a:xfrm>
              <a:off x="8458200" y="1678781"/>
              <a:ext cx="0" cy="15240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grpSp>
      <p:pic>
        <p:nvPicPr>
          <p:cNvPr id="22" name="Picture 12"/>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7832393" y="0"/>
            <a:ext cx="1311607" cy="10789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nodeType="afterGroup">
                            <p:stCondLst>
                              <p:cond delay="2500"/>
                            </p:stCondLst>
                            <p:childTnLst>
                              <p:par>
                                <p:cTn id="25" presetID="22" presetClass="entr" presetSubtype="4"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par>
                                <p:cTn id="28" presetID="22" presetClass="entr" presetSubtype="8"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left)">
                                      <p:cBhvr>
                                        <p:cTn id="30" dur="500"/>
                                        <p:tgtEl>
                                          <p:spTgt spid="23"/>
                                        </p:tgtEl>
                                      </p:cBhvr>
                                    </p:animEffect>
                                  </p:childTnLst>
                                </p:cTn>
                              </p:par>
                            </p:childTnLst>
                          </p:cTn>
                        </p:par>
                        <p:par>
                          <p:cTn id="31" fill="hold" nodeType="afterGroup">
                            <p:stCondLst>
                              <p:cond delay="3000"/>
                            </p:stCondLst>
                            <p:childTnLst>
                              <p:par>
                                <p:cTn id="32" presetID="22" presetClass="entr" presetSubtype="8" fill="hold" nodeType="afterEffect">
                                  <p:stCondLst>
                                    <p:cond delay="0"/>
                                  </p:stCondLst>
                                  <p:childTnLst>
                                    <p:set>
                                      <p:cBhvr>
                                        <p:cTn id="33" dur="1" fill="hold">
                                          <p:stCondLst>
                                            <p:cond delay="0"/>
                                          </p:stCondLst>
                                        </p:cTn>
                                        <p:tgtEl>
                                          <p:spTgt spid="62470"/>
                                        </p:tgtEl>
                                        <p:attrNameLst>
                                          <p:attrName>style.visibility</p:attrName>
                                        </p:attrNameLst>
                                      </p:cBhvr>
                                      <p:to>
                                        <p:strVal val="visible"/>
                                      </p:to>
                                    </p:set>
                                    <p:animEffect transition="in" filter="wipe(left)">
                                      <p:cBhvr>
                                        <p:cTn id="34" dur="500"/>
                                        <p:tgtEl>
                                          <p:spTgt spid="62470"/>
                                        </p:tgtEl>
                                      </p:cBhvr>
                                    </p:animEffect>
                                  </p:childTnLst>
                                </p:cTn>
                              </p:par>
                            </p:childTnLst>
                          </p:cTn>
                        </p:par>
                        <p:par>
                          <p:cTn id="35" fill="hold" nodeType="afterGroup">
                            <p:stCondLst>
                              <p:cond delay="3500"/>
                            </p:stCondLst>
                            <p:childTnLst>
                              <p:par>
                                <p:cTn id="36" presetID="22" presetClass="entr" presetSubtype="8" fill="hold" nodeType="afterEffect">
                                  <p:stCondLst>
                                    <p:cond delay="0"/>
                                  </p:stCondLst>
                                  <p:childTnLst>
                                    <p:set>
                                      <p:cBhvr>
                                        <p:cTn id="37" dur="1" fill="hold">
                                          <p:stCondLst>
                                            <p:cond delay="0"/>
                                          </p:stCondLst>
                                        </p:cTn>
                                        <p:tgtEl>
                                          <p:spTgt spid="62471"/>
                                        </p:tgtEl>
                                        <p:attrNameLst>
                                          <p:attrName>style.visibility</p:attrName>
                                        </p:attrNameLst>
                                      </p:cBhvr>
                                      <p:to>
                                        <p:strVal val="visible"/>
                                      </p:to>
                                    </p:set>
                                    <p:animEffect transition="in" filter="wipe(left)">
                                      <p:cBhvr>
                                        <p:cTn id="38" dur="750"/>
                                        <p:tgtEl>
                                          <p:spTgt spid="62471"/>
                                        </p:tgtEl>
                                      </p:cBhvr>
                                    </p:animEffect>
                                  </p:childTnLst>
                                </p:cTn>
                              </p:par>
                            </p:childTnLst>
                          </p:cTn>
                        </p:par>
                        <p:par>
                          <p:cTn id="39" fill="hold" nodeType="afterGroup">
                            <p:stCondLst>
                              <p:cond delay="4250"/>
                            </p:stCondLst>
                            <p:childTnLst>
                              <p:par>
                                <p:cTn id="40" presetID="22" presetClass="entr" presetSubtype="1" fill="hold" nodeType="afterEffect">
                                  <p:stCondLst>
                                    <p:cond delay="0"/>
                                  </p:stCondLst>
                                  <p:childTnLst>
                                    <p:set>
                                      <p:cBhvr>
                                        <p:cTn id="41" dur="1" fill="hold">
                                          <p:stCondLst>
                                            <p:cond delay="0"/>
                                          </p:stCondLst>
                                        </p:cTn>
                                        <p:tgtEl>
                                          <p:spTgt spid="62472"/>
                                        </p:tgtEl>
                                        <p:attrNameLst>
                                          <p:attrName>style.visibility</p:attrName>
                                        </p:attrNameLst>
                                      </p:cBhvr>
                                      <p:to>
                                        <p:strVal val="visible"/>
                                      </p:to>
                                    </p:set>
                                    <p:animEffect transition="in" filter="wipe(up)">
                                      <p:cBhvr>
                                        <p:cTn id="42" dur="750"/>
                                        <p:tgtEl>
                                          <p:spTgt spid="62472"/>
                                        </p:tgtEl>
                                      </p:cBhvr>
                                    </p:animEffect>
                                  </p:childTnLst>
                                </p:cTn>
                              </p:par>
                            </p:childTnLst>
                          </p:cTn>
                        </p:par>
                        <p:par>
                          <p:cTn id="43" fill="hold" nodeType="afterGroup">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27">
                                            <p:txEl>
                                              <p:pRg st="0" end="0"/>
                                            </p:txEl>
                                          </p:spTgt>
                                        </p:tgtEl>
                                        <p:attrNameLst>
                                          <p:attrName>style.visibility</p:attrName>
                                        </p:attrNameLst>
                                      </p:cBhvr>
                                      <p:to>
                                        <p:strVal val="visible"/>
                                      </p:to>
                                    </p:set>
                                    <p:animEffect transition="in" filter="wipe(left)">
                                      <p:cBhvr>
                                        <p:cTn id="46" dur="500"/>
                                        <p:tgtEl>
                                          <p:spTgt spid="27">
                                            <p:txEl>
                                              <p:pRg st="0" end="0"/>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nodeType="clickEffect">
                                  <p:stCondLst>
                                    <p:cond delay="0"/>
                                  </p:stCondLst>
                                  <p:childTnLst>
                                    <p:set>
                                      <p:cBhvr>
                                        <p:cTn id="50" dur="1" fill="hold">
                                          <p:stCondLst>
                                            <p:cond delay="0"/>
                                          </p:stCondLst>
                                        </p:cTn>
                                        <p:tgtEl>
                                          <p:spTgt spid="62473"/>
                                        </p:tgtEl>
                                        <p:attrNameLst>
                                          <p:attrName>style.visibility</p:attrName>
                                        </p:attrNameLst>
                                      </p:cBhvr>
                                      <p:to>
                                        <p:strVal val="visible"/>
                                      </p:to>
                                    </p:set>
                                    <p:animEffect transition="in" filter="wipe(left)">
                                      <p:cBhvr>
                                        <p:cTn id="51" dur="750"/>
                                        <p:tgtEl>
                                          <p:spTgt spid="62473"/>
                                        </p:tgtEl>
                                      </p:cBhvr>
                                    </p:animEffect>
                                  </p:childTnLst>
                                </p:cTn>
                              </p:par>
                            </p:childTnLst>
                          </p:cTn>
                        </p:par>
                        <p:par>
                          <p:cTn id="52" fill="hold" nodeType="afterGroup">
                            <p:stCondLst>
                              <p:cond delay="750"/>
                            </p:stCondLst>
                            <p:childTnLst>
                              <p:par>
                                <p:cTn id="53" presetID="22" presetClass="entr" presetSubtype="2" fill="hold" nodeType="afterEffect">
                                  <p:stCondLst>
                                    <p:cond delay="0"/>
                                  </p:stCondLst>
                                  <p:childTnLst>
                                    <p:set>
                                      <p:cBhvr>
                                        <p:cTn id="54" dur="1" fill="hold">
                                          <p:stCondLst>
                                            <p:cond delay="0"/>
                                          </p:stCondLst>
                                        </p:cTn>
                                        <p:tgtEl>
                                          <p:spTgt spid="62469"/>
                                        </p:tgtEl>
                                        <p:attrNameLst>
                                          <p:attrName>style.visibility</p:attrName>
                                        </p:attrNameLst>
                                      </p:cBhvr>
                                      <p:to>
                                        <p:strVal val="visible"/>
                                      </p:to>
                                    </p:set>
                                    <p:animEffect transition="in" filter="wipe(right)">
                                      <p:cBhvr>
                                        <p:cTn id="55" dur="750"/>
                                        <p:tgtEl>
                                          <p:spTgt spid="62469"/>
                                        </p:tgtEl>
                                      </p:cBhvr>
                                    </p:animEffect>
                                  </p:childTnLst>
                                </p:cTn>
                              </p:par>
                            </p:childTnLst>
                          </p:cTn>
                        </p:par>
                        <p:par>
                          <p:cTn id="56" fill="hold" nodeType="afterGroup">
                            <p:stCondLst>
                              <p:cond delay="1500"/>
                            </p:stCondLst>
                            <p:childTnLst>
                              <p:par>
                                <p:cTn id="57" presetID="22" presetClass="entr" presetSubtype="8" fill="hold" grpId="0" nodeType="afterEffect">
                                  <p:stCondLst>
                                    <p:cond delay="0"/>
                                  </p:stCondLst>
                                  <p:childTnLst>
                                    <p:set>
                                      <p:cBhvr>
                                        <p:cTn id="58" dur="1" fill="hold">
                                          <p:stCondLst>
                                            <p:cond delay="0"/>
                                          </p:stCondLst>
                                        </p:cTn>
                                        <p:tgtEl>
                                          <p:spTgt spid="27">
                                            <p:txEl>
                                              <p:pRg st="1" end="1"/>
                                            </p:txEl>
                                          </p:spTgt>
                                        </p:tgtEl>
                                        <p:attrNameLst>
                                          <p:attrName>style.visibility</p:attrName>
                                        </p:attrNameLst>
                                      </p:cBhvr>
                                      <p:to>
                                        <p:strVal val="visible"/>
                                      </p:to>
                                    </p:set>
                                    <p:animEffect transition="in" filter="wipe(left)">
                                      <p:cBhvr>
                                        <p:cTn id="59" dur="500"/>
                                        <p:tgtEl>
                                          <p:spTgt spid="27">
                                            <p:txEl>
                                              <p:pRg st="1" end="1"/>
                                            </p:txEl>
                                          </p:spTgt>
                                        </p:tgtEl>
                                      </p:cBhvr>
                                    </p:animEffect>
                                  </p:childTnLst>
                                </p:cTn>
                              </p:par>
                            </p:childTnLst>
                          </p:cTn>
                        </p:par>
                        <p:par>
                          <p:cTn id="60" fill="hold" nodeType="afterGroup">
                            <p:stCondLst>
                              <p:cond delay="2000"/>
                            </p:stCondLst>
                            <p:childTnLst>
                              <p:par>
                                <p:cTn id="61" presetID="22" presetClass="entr" presetSubtype="2" fill="hold" nodeType="after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wipe(right)">
                                      <p:cBhvr>
                                        <p:cTn id="6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uiExpand="1" build="p"/>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65"/>
          <p:cNvSpPr>
            <a:spLocks noChangeArrowheads="1"/>
          </p:cNvSpPr>
          <p:nvPr/>
        </p:nvSpPr>
        <p:spPr bwMode="auto">
          <a:xfrm>
            <a:off x="457199" y="685800"/>
            <a:ext cx="8207375" cy="3970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r>
              <a:rPr lang="en-US" b="1" kern="0" dirty="0">
                <a:solidFill>
                  <a:srgbClr val="2A5CAA"/>
                </a:solidFill>
                <a:latin typeface="+mn-lt"/>
                <a:cs typeface="+mn-cs"/>
              </a:rPr>
              <a:t>OTHER VARIABLES THAT AFFECT </a:t>
            </a:r>
            <a:r>
              <a:rPr lang="en-US" b="1" kern="0" dirty="0" smtClean="0">
                <a:solidFill>
                  <a:srgbClr val="2A5CAA"/>
                </a:solidFill>
                <a:latin typeface="+mn-lt"/>
                <a:cs typeface="+mn-cs"/>
              </a:rPr>
              <a:t>SUPPLY</a:t>
            </a:r>
          </a:p>
          <a:p>
            <a:pPr>
              <a:defRPr/>
            </a:pPr>
            <a:endParaRPr lang="en-US" b="1" kern="0" dirty="0">
              <a:solidFill>
                <a:srgbClr val="2A5CAA"/>
              </a:solidFill>
              <a:latin typeface="+mn-lt"/>
              <a:cs typeface="+mn-cs"/>
            </a:endParaRPr>
          </a:p>
          <a:p>
            <a:pPr>
              <a:defRPr/>
            </a:pPr>
            <a:r>
              <a:rPr lang="en-US" dirty="0" smtClean="0">
                <a:latin typeface="Arial" pitchFamily="34" charset="0"/>
              </a:rPr>
              <a:t>The </a:t>
            </a:r>
            <a:r>
              <a:rPr lang="en-US" dirty="0">
                <a:latin typeface="Arial" pitchFamily="34" charset="0"/>
              </a:rPr>
              <a:t>quantity that producers are willing to sell depends not only on the price they receive but also on their production costs, including wages, interest charges, and the costs of raw materials.</a:t>
            </a:r>
          </a:p>
          <a:p>
            <a:pPr>
              <a:defRPr/>
            </a:pPr>
            <a:endParaRPr lang="en-US" dirty="0" smtClean="0">
              <a:latin typeface="Arial" pitchFamily="34" charset="0"/>
            </a:endParaRPr>
          </a:p>
          <a:p>
            <a:pPr>
              <a:defRPr/>
            </a:pPr>
            <a:endParaRPr lang="en-US" dirty="0">
              <a:latin typeface="Arial" pitchFamily="34" charset="0"/>
            </a:endParaRPr>
          </a:p>
          <a:p>
            <a:pPr>
              <a:defRPr/>
            </a:pPr>
            <a:r>
              <a:rPr lang="en-US" dirty="0">
                <a:latin typeface="Arial" pitchFamily="34" charset="0"/>
              </a:rPr>
              <a:t>When production costs </a:t>
            </a:r>
            <a:r>
              <a:rPr lang="en-US" i="1" dirty="0">
                <a:latin typeface="Arial" pitchFamily="34" charset="0"/>
              </a:rPr>
              <a:t>decrease,</a:t>
            </a:r>
            <a:r>
              <a:rPr lang="en-US" dirty="0">
                <a:latin typeface="Arial" pitchFamily="34" charset="0"/>
              </a:rPr>
              <a:t> output </a:t>
            </a:r>
            <a:r>
              <a:rPr lang="en-US" i="1" dirty="0">
                <a:latin typeface="Arial" pitchFamily="34" charset="0"/>
              </a:rPr>
              <a:t>increases </a:t>
            </a:r>
            <a:r>
              <a:rPr lang="en-US" dirty="0">
                <a:latin typeface="Arial" pitchFamily="34" charset="0"/>
              </a:rPr>
              <a:t>no matter what the market price happens to be. </a:t>
            </a:r>
            <a:r>
              <a:rPr lang="en-US" i="1" dirty="0">
                <a:latin typeface="Arial" pitchFamily="34" charset="0"/>
              </a:rPr>
              <a:t>The entire supply curve thus shifts to the right.</a:t>
            </a:r>
          </a:p>
          <a:p>
            <a:pPr>
              <a:defRPr/>
            </a:pPr>
            <a:endParaRPr lang="en-US" i="1" dirty="0" smtClean="0">
              <a:latin typeface="Arial" pitchFamily="34" charset="0"/>
            </a:endParaRPr>
          </a:p>
          <a:p>
            <a:pPr>
              <a:defRPr/>
            </a:pPr>
            <a:endParaRPr lang="en-US" i="1" dirty="0">
              <a:latin typeface="Arial" pitchFamily="34" charset="0"/>
            </a:endParaRPr>
          </a:p>
          <a:p>
            <a:pPr>
              <a:defRPr/>
            </a:pPr>
            <a:r>
              <a:rPr lang="en-US" dirty="0">
                <a:latin typeface="Arial" pitchFamily="34" charset="0"/>
              </a:rPr>
              <a:t>Economists often use the phrase </a:t>
            </a:r>
            <a:r>
              <a:rPr lang="en-US" i="1" dirty="0">
                <a:latin typeface="Arial" pitchFamily="34" charset="0"/>
              </a:rPr>
              <a:t>change in supply</a:t>
            </a:r>
            <a:r>
              <a:rPr lang="en-US" dirty="0">
                <a:latin typeface="Arial" pitchFamily="34" charset="0"/>
              </a:rPr>
              <a:t> to refer to shifts in the supply curve, while reserving the phrase </a:t>
            </a:r>
            <a:r>
              <a:rPr lang="en-US" i="1" dirty="0">
                <a:latin typeface="Arial" pitchFamily="34" charset="0"/>
              </a:rPr>
              <a:t>change in the quantity supplied </a:t>
            </a:r>
            <a:r>
              <a:rPr lang="en-US" dirty="0">
                <a:latin typeface="Arial" pitchFamily="34" charset="0"/>
              </a:rPr>
              <a:t>to apply to movements along the supply curve.</a:t>
            </a:r>
          </a:p>
        </p:txBody>
      </p:sp>
      <p:pic>
        <p:nvPicPr>
          <p:cNvPr id="6" name="Picture 1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832393" y="0"/>
            <a:ext cx="1311607" cy="10789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wipe(left)">
                                      <p:cBhvr>
                                        <p:cTn id="12" dur="500"/>
                                        <p:tgtEl>
                                          <p:spTgt spid="1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xEl>
                                              <p:pRg st="5" end="5"/>
                                            </p:txEl>
                                          </p:spTgt>
                                        </p:tgtEl>
                                        <p:attrNameLst>
                                          <p:attrName>style.visibility</p:attrName>
                                        </p:attrNameLst>
                                      </p:cBhvr>
                                      <p:to>
                                        <p:strVal val="visible"/>
                                      </p:to>
                                    </p:set>
                                    <p:animEffect transition="in" filter="wipe(left)">
                                      <p:cBhvr>
                                        <p:cTn id="17" dur="500"/>
                                        <p:tgtEl>
                                          <p:spTgt spid="11">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xEl>
                                              <p:pRg st="8" end="8"/>
                                            </p:txEl>
                                          </p:spTgt>
                                        </p:tgtEl>
                                        <p:attrNameLst>
                                          <p:attrName>style.visibility</p:attrName>
                                        </p:attrNameLst>
                                      </p:cBhvr>
                                      <p:to>
                                        <p:strVal val="visible"/>
                                      </p:to>
                                    </p:set>
                                    <p:animEffect transition="in" filter="wipe(left)">
                                      <p:cBhvr>
                                        <p:cTn id="22" dur="5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a:spLocks noChangeArrowheads="1"/>
          </p:cNvSpPr>
          <p:nvPr/>
        </p:nvSpPr>
        <p:spPr bwMode="auto">
          <a:xfrm>
            <a:off x="457200" y="2255837"/>
            <a:ext cx="56388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31775" indent="-231775" eaLnBrk="0" hangingPunct="0">
              <a:defRPr>
                <a:solidFill>
                  <a:schemeClr val="tx1"/>
                </a:solidFill>
                <a:latin typeface="Palatino" pitchFamily="2" charset="0"/>
                <a:cs typeface="Arial" pitchFamily="34" charset="0"/>
              </a:defRPr>
            </a:lvl1pPr>
            <a:lvl2pPr marL="742950" indent="-285750" eaLnBrk="0" hangingPunct="0">
              <a:defRPr>
                <a:solidFill>
                  <a:schemeClr val="tx1"/>
                </a:solidFill>
                <a:latin typeface="Palatino" pitchFamily="2" charset="0"/>
                <a:cs typeface="Arial" pitchFamily="34" charset="0"/>
              </a:defRPr>
            </a:lvl2pPr>
            <a:lvl3pPr marL="1143000" indent="-228600" eaLnBrk="0" hangingPunct="0">
              <a:defRPr>
                <a:solidFill>
                  <a:schemeClr val="tx1"/>
                </a:solidFill>
                <a:latin typeface="Palatino" pitchFamily="2" charset="0"/>
                <a:cs typeface="Arial" pitchFamily="34" charset="0"/>
              </a:defRPr>
            </a:lvl3pPr>
            <a:lvl4pPr marL="1600200" indent="-228600" eaLnBrk="0" hangingPunct="0">
              <a:defRPr>
                <a:solidFill>
                  <a:schemeClr val="tx1"/>
                </a:solidFill>
                <a:latin typeface="Palatino" pitchFamily="2" charset="0"/>
                <a:cs typeface="Arial" pitchFamily="34" charset="0"/>
              </a:defRPr>
            </a:lvl4pPr>
            <a:lvl5pPr marL="2057400" indent="-228600" eaLnBrk="0" hangingPunct="0">
              <a:defRPr>
                <a:solidFill>
                  <a:schemeClr val="tx1"/>
                </a:solidFill>
                <a:latin typeface="Palatino" pitchFamily="2" charset="0"/>
                <a:cs typeface="Arial" pitchFamily="34" charset="0"/>
              </a:defRPr>
            </a:lvl5pPr>
            <a:lvl6pPr marL="2514600" indent="-228600" eaLnBrk="0" fontAlgn="base" hangingPunct="0">
              <a:spcBef>
                <a:spcPct val="0"/>
              </a:spcBef>
              <a:spcAft>
                <a:spcPct val="0"/>
              </a:spcAft>
              <a:defRPr>
                <a:solidFill>
                  <a:schemeClr val="tx1"/>
                </a:solidFill>
                <a:latin typeface="Palatino" pitchFamily="2" charset="0"/>
                <a:cs typeface="Arial" pitchFamily="34" charset="0"/>
              </a:defRPr>
            </a:lvl6pPr>
            <a:lvl7pPr marL="2971800" indent="-228600" eaLnBrk="0" fontAlgn="base" hangingPunct="0">
              <a:spcBef>
                <a:spcPct val="0"/>
              </a:spcBef>
              <a:spcAft>
                <a:spcPct val="0"/>
              </a:spcAft>
              <a:defRPr>
                <a:solidFill>
                  <a:schemeClr val="tx1"/>
                </a:solidFill>
                <a:latin typeface="Palatino" pitchFamily="2" charset="0"/>
                <a:cs typeface="Arial" pitchFamily="34" charset="0"/>
              </a:defRPr>
            </a:lvl7pPr>
            <a:lvl8pPr marL="3429000" indent="-228600" eaLnBrk="0" fontAlgn="base" hangingPunct="0">
              <a:spcBef>
                <a:spcPct val="0"/>
              </a:spcBef>
              <a:spcAft>
                <a:spcPct val="0"/>
              </a:spcAft>
              <a:defRPr>
                <a:solidFill>
                  <a:schemeClr val="tx1"/>
                </a:solidFill>
                <a:latin typeface="Palatino" pitchFamily="2" charset="0"/>
                <a:cs typeface="Arial" pitchFamily="34" charset="0"/>
              </a:defRPr>
            </a:lvl8pPr>
            <a:lvl9pPr marL="3886200" indent="-228600" eaLnBrk="0" fontAlgn="base" hangingPunct="0">
              <a:spcBef>
                <a:spcPct val="0"/>
              </a:spcBef>
              <a:spcAft>
                <a:spcPct val="0"/>
              </a:spcAft>
              <a:defRPr>
                <a:solidFill>
                  <a:schemeClr val="tx1"/>
                </a:solidFill>
                <a:latin typeface="Palatino" pitchFamily="2" charset="0"/>
                <a:cs typeface="Arial" pitchFamily="34" charset="0"/>
              </a:defRPr>
            </a:lvl9pPr>
          </a:lstStyle>
          <a:p>
            <a:pPr eaLnBrk="1" hangingPunct="1">
              <a:buSzPct val="140000"/>
              <a:buFontTx/>
              <a:buChar char="•"/>
            </a:pPr>
            <a:r>
              <a:rPr lang="en-US" b="1" i="1" dirty="0">
                <a:latin typeface="Arial" pitchFamily="34" charset="0"/>
              </a:rPr>
              <a:t>Step 1:</a:t>
            </a:r>
          </a:p>
        </p:txBody>
      </p:sp>
      <p:sp>
        <p:nvSpPr>
          <p:cNvPr id="16" name="TextBox 15"/>
          <p:cNvSpPr txBox="1">
            <a:spLocks noChangeArrowheads="1"/>
          </p:cNvSpPr>
          <p:nvPr/>
        </p:nvSpPr>
        <p:spPr bwMode="auto">
          <a:xfrm>
            <a:off x="457200" y="4237037"/>
            <a:ext cx="4267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31775" indent="-231775" eaLnBrk="0" hangingPunct="0">
              <a:defRPr>
                <a:solidFill>
                  <a:schemeClr val="tx1"/>
                </a:solidFill>
                <a:latin typeface="Palatino" pitchFamily="2" charset="0"/>
                <a:cs typeface="Arial" pitchFamily="34" charset="0"/>
              </a:defRPr>
            </a:lvl1pPr>
            <a:lvl2pPr marL="742950" indent="-285750" eaLnBrk="0" hangingPunct="0">
              <a:defRPr>
                <a:solidFill>
                  <a:schemeClr val="tx1"/>
                </a:solidFill>
                <a:latin typeface="Palatino" pitchFamily="2" charset="0"/>
                <a:cs typeface="Arial" pitchFamily="34" charset="0"/>
              </a:defRPr>
            </a:lvl2pPr>
            <a:lvl3pPr marL="1143000" indent="-228600" eaLnBrk="0" hangingPunct="0">
              <a:defRPr>
                <a:solidFill>
                  <a:schemeClr val="tx1"/>
                </a:solidFill>
                <a:latin typeface="Palatino" pitchFamily="2" charset="0"/>
                <a:cs typeface="Arial" pitchFamily="34" charset="0"/>
              </a:defRPr>
            </a:lvl3pPr>
            <a:lvl4pPr marL="1600200" indent="-228600" eaLnBrk="0" hangingPunct="0">
              <a:defRPr>
                <a:solidFill>
                  <a:schemeClr val="tx1"/>
                </a:solidFill>
                <a:latin typeface="Palatino" pitchFamily="2" charset="0"/>
                <a:cs typeface="Arial" pitchFamily="34" charset="0"/>
              </a:defRPr>
            </a:lvl4pPr>
            <a:lvl5pPr marL="2057400" indent="-228600" eaLnBrk="0" hangingPunct="0">
              <a:defRPr>
                <a:solidFill>
                  <a:schemeClr val="tx1"/>
                </a:solidFill>
                <a:latin typeface="Palatino" pitchFamily="2" charset="0"/>
                <a:cs typeface="Arial" pitchFamily="34" charset="0"/>
              </a:defRPr>
            </a:lvl5pPr>
            <a:lvl6pPr marL="2514600" indent="-228600" eaLnBrk="0" fontAlgn="base" hangingPunct="0">
              <a:spcBef>
                <a:spcPct val="0"/>
              </a:spcBef>
              <a:spcAft>
                <a:spcPct val="0"/>
              </a:spcAft>
              <a:defRPr>
                <a:solidFill>
                  <a:schemeClr val="tx1"/>
                </a:solidFill>
                <a:latin typeface="Palatino" pitchFamily="2" charset="0"/>
                <a:cs typeface="Arial" pitchFamily="34" charset="0"/>
              </a:defRPr>
            </a:lvl6pPr>
            <a:lvl7pPr marL="2971800" indent="-228600" eaLnBrk="0" fontAlgn="base" hangingPunct="0">
              <a:spcBef>
                <a:spcPct val="0"/>
              </a:spcBef>
              <a:spcAft>
                <a:spcPct val="0"/>
              </a:spcAft>
              <a:defRPr>
                <a:solidFill>
                  <a:schemeClr val="tx1"/>
                </a:solidFill>
                <a:latin typeface="Palatino" pitchFamily="2" charset="0"/>
                <a:cs typeface="Arial" pitchFamily="34" charset="0"/>
              </a:defRPr>
            </a:lvl7pPr>
            <a:lvl8pPr marL="3429000" indent="-228600" eaLnBrk="0" fontAlgn="base" hangingPunct="0">
              <a:spcBef>
                <a:spcPct val="0"/>
              </a:spcBef>
              <a:spcAft>
                <a:spcPct val="0"/>
              </a:spcAft>
              <a:defRPr>
                <a:solidFill>
                  <a:schemeClr val="tx1"/>
                </a:solidFill>
                <a:latin typeface="Palatino" pitchFamily="2" charset="0"/>
                <a:cs typeface="Arial" pitchFamily="34" charset="0"/>
              </a:defRPr>
            </a:lvl8pPr>
            <a:lvl9pPr marL="3886200" indent="-228600" eaLnBrk="0" fontAlgn="base" hangingPunct="0">
              <a:spcBef>
                <a:spcPct val="0"/>
              </a:spcBef>
              <a:spcAft>
                <a:spcPct val="0"/>
              </a:spcAft>
              <a:defRPr>
                <a:solidFill>
                  <a:schemeClr val="tx1"/>
                </a:solidFill>
                <a:latin typeface="Palatino" pitchFamily="2" charset="0"/>
                <a:cs typeface="Arial" pitchFamily="34" charset="0"/>
              </a:defRPr>
            </a:lvl9pPr>
          </a:lstStyle>
          <a:p>
            <a:pPr eaLnBrk="1" hangingPunct="1">
              <a:buSzPct val="140000"/>
              <a:buFontTx/>
              <a:buChar char="•"/>
            </a:pPr>
            <a:r>
              <a:rPr lang="en-US" b="1" i="1" dirty="0">
                <a:latin typeface="Arial" pitchFamily="34" charset="0"/>
              </a:rPr>
              <a:t>Step 2:</a:t>
            </a:r>
          </a:p>
        </p:txBody>
      </p:sp>
      <p:sp>
        <p:nvSpPr>
          <p:cNvPr id="18" name="TextBox 17"/>
          <p:cNvSpPr txBox="1">
            <a:spLocks noChangeArrowheads="1"/>
          </p:cNvSpPr>
          <p:nvPr/>
        </p:nvSpPr>
        <p:spPr bwMode="auto">
          <a:xfrm>
            <a:off x="1981200" y="1066800"/>
            <a:ext cx="25146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Palatino" pitchFamily="2" charset="0"/>
                <a:cs typeface="Arial" pitchFamily="34" charset="0"/>
              </a:defRPr>
            </a:lvl1pPr>
            <a:lvl2pPr marL="742950" indent="-285750" eaLnBrk="0" hangingPunct="0">
              <a:defRPr>
                <a:solidFill>
                  <a:schemeClr val="tx1"/>
                </a:solidFill>
                <a:latin typeface="Palatino" pitchFamily="2" charset="0"/>
                <a:cs typeface="Arial" pitchFamily="34" charset="0"/>
              </a:defRPr>
            </a:lvl2pPr>
            <a:lvl3pPr marL="1143000" indent="-228600" eaLnBrk="0" hangingPunct="0">
              <a:defRPr>
                <a:solidFill>
                  <a:schemeClr val="tx1"/>
                </a:solidFill>
                <a:latin typeface="Palatino" pitchFamily="2" charset="0"/>
                <a:cs typeface="Arial" pitchFamily="34" charset="0"/>
              </a:defRPr>
            </a:lvl3pPr>
            <a:lvl4pPr marL="1600200" indent="-228600" eaLnBrk="0" hangingPunct="0">
              <a:defRPr>
                <a:solidFill>
                  <a:schemeClr val="tx1"/>
                </a:solidFill>
                <a:latin typeface="Palatino" pitchFamily="2" charset="0"/>
                <a:cs typeface="Arial" pitchFamily="34" charset="0"/>
              </a:defRPr>
            </a:lvl4pPr>
            <a:lvl5pPr marL="2057400" indent="-228600" eaLnBrk="0" hangingPunct="0">
              <a:defRPr>
                <a:solidFill>
                  <a:schemeClr val="tx1"/>
                </a:solidFill>
                <a:latin typeface="Palatino" pitchFamily="2" charset="0"/>
                <a:cs typeface="Arial" pitchFamily="34" charset="0"/>
              </a:defRPr>
            </a:lvl5pPr>
            <a:lvl6pPr marL="2514600" indent="-228600" eaLnBrk="0" fontAlgn="base" hangingPunct="0">
              <a:spcBef>
                <a:spcPct val="0"/>
              </a:spcBef>
              <a:spcAft>
                <a:spcPct val="0"/>
              </a:spcAft>
              <a:defRPr>
                <a:solidFill>
                  <a:schemeClr val="tx1"/>
                </a:solidFill>
                <a:latin typeface="Palatino" pitchFamily="2" charset="0"/>
                <a:cs typeface="Arial" pitchFamily="34" charset="0"/>
              </a:defRPr>
            </a:lvl6pPr>
            <a:lvl7pPr marL="2971800" indent="-228600" eaLnBrk="0" fontAlgn="base" hangingPunct="0">
              <a:spcBef>
                <a:spcPct val="0"/>
              </a:spcBef>
              <a:spcAft>
                <a:spcPct val="0"/>
              </a:spcAft>
              <a:defRPr>
                <a:solidFill>
                  <a:schemeClr val="tx1"/>
                </a:solidFill>
                <a:latin typeface="Palatino" pitchFamily="2" charset="0"/>
                <a:cs typeface="Arial" pitchFamily="34" charset="0"/>
              </a:defRPr>
            </a:lvl7pPr>
            <a:lvl8pPr marL="3429000" indent="-228600" eaLnBrk="0" fontAlgn="base" hangingPunct="0">
              <a:spcBef>
                <a:spcPct val="0"/>
              </a:spcBef>
              <a:spcAft>
                <a:spcPct val="0"/>
              </a:spcAft>
              <a:defRPr>
                <a:solidFill>
                  <a:schemeClr val="tx1"/>
                </a:solidFill>
                <a:latin typeface="Palatino" pitchFamily="2" charset="0"/>
                <a:cs typeface="Arial" pitchFamily="34" charset="0"/>
              </a:defRPr>
            </a:lvl8pPr>
            <a:lvl9pPr marL="3886200" indent="-228600" eaLnBrk="0" fontAlgn="base" hangingPunct="0">
              <a:spcBef>
                <a:spcPct val="0"/>
              </a:spcBef>
              <a:spcAft>
                <a:spcPct val="0"/>
              </a:spcAft>
              <a:defRPr>
                <a:solidFill>
                  <a:schemeClr val="tx1"/>
                </a:solidFill>
                <a:latin typeface="Palatino" pitchFamily="2" charset="0"/>
                <a:cs typeface="Arial" pitchFamily="34" charset="0"/>
              </a:defRPr>
            </a:lvl9pPr>
          </a:lstStyle>
          <a:p>
            <a:pPr eaLnBrk="1" hangingPunct="1"/>
            <a:r>
              <a:rPr lang="en-US" sz="2000" i="1">
                <a:latin typeface="Times New Roman" pitchFamily="18" charset="0"/>
                <a:cs typeface="Times New Roman" pitchFamily="18" charset="0"/>
              </a:rPr>
              <a:t>Demand: Q = a − bP</a:t>
            </a:r>
            <a:endParaRPr lang="en-US" sz="2000" i="1" baseline="-25000">
              <a:latin typeface="Times New Roman" pitchFamily="18" charset="0"/>
              <a:cs typeface="Times New Roman" pitchFamily="18" charset="0"/>
            </a:endParaRPr>
          </a:p>
        </p:txBody>
      </p:sp>
      <p:sp>
        <p:nvSpPr>
          <p:cNvPr id="19" name="TextBox 18"/>
          <p:cNvSpPr txBox="1">
            <a:spLocks noChangeArrowheads="1"/>
          </p:cNvSpPr>
          <p:nvPr/>
        </p:nvSpPr>
        <p:spPr bwMode="auto">
          <a:xfrm>
            <a:off x="2057400" y="1535113"/>
            <a:ext cx="23622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Palatino" pitchFamily="2" charset="0"/>
                <a:cs typeface="Arial" pitchFamily="34" charset="0"/>
              </a:defRPr>
            </a:lvl1pPr>
            <a:lvl2pPr marL="742950" indent="-285750" eaLnBrk="0" hangingPunct="0">
              <a:defRPr>
                <a:solidFill>
                  <a:schemeClr val="tx1"/>
                </a:solidFill>
                <a:latin typeface="Palatino" pitchFamily="2" charset="0"/>
                <a:cs typeface="Arial" pitchFamily="34" charset="0"/>
              </a:defRPr>
            </a:lvl2pPr>
            <a:lvl3pPr marL="1143000" indent="-228600" eaLnBrk="0" hangingPunct="0">
              <a:defRPr>
                <a:solidFill>
                  <a:schemeClr val="tx1"/>
                </a:solidFill>
                <a:latin typeface="Palatino" pitchFamily="2" charset="0"/>
                <a:cs typeface="Arial" pitchFamily="34" charset="0"/>
              </a:defRPr>
            </a:lvl3pPr>
            <a:lvl4pPr marL="1600200" indent="-228600" eaLnBrk="0" hangingPunct="0">
              <a:defRPr>
                <a:solidFill>
                  <a:schemeClr val="tx1"/>
                </a:solidFill>
                <a:latin typeface="Palatino" pitchFamily="2" charset="0"/>
                <a:cs typeface="Arial" pitchFamily="34" charset="0"/>
              </a:defRPr>
            </a:lvl4pPr>
            <a:lvl5pPr marL="2057400" indent="-228600" eaLnBrk="0" hangingPunct="0">
              <a:defRPr>
                <a:solidFill>
                  <a:schemeClr val="tx1"/>
                </a:solidFill>
                <a:latin typeface="Palatino" pitchFamily="2" charset="0"/>
                <a:cs typeface="Arial" pitchFamily="34" charset="0"/>
              </a:defRPr>
            </a:lvl5pPr>
            <a:lvl6pPr marL="2514600" indent="-228600" eaLnBrk="0" fontAlgn="base" hangingPunct="0">
              <a:spcBef>
                <a:spcPct val="0"/>
              </a:spcBef>
              <a:spcAft>
                <a:spcPct val="0"/>
              </a:spcAft>
              <a:defRPr>
                <a:solidFill>
                  <a:schemeClr val="tx1"/>
                </a:solidFill>
                <a:latin typeface="Palatino" pitchFamily="2" charset="0"/>
                <a:cs typeface="Arial" pitchFamily="34" charset="0"/>
              </a:defRPr>
            </a:lvl6pPr>
            <a:lvl7pPr marL="2971800" indent="-228600" eaLnBrk="0" fontAlgn="base" hangingPunct="0">
              <a:spcBef>
                <a:spcPct val="0"/>
              </a:spcBef>
              <a:spcAft>
                <a:spcPct val="0"/>
              </a:spcAft>
              <a:defRPr>
                <a:solidFill>
                  <a:schemeClr val="tx1"/>
                </a:solidFill>
                <a:latin typeface="Palatino" pitchFamily="2" charset="0"/>
                <a:cs typeface="Arial" pitchFamily="34" charset="0"/>
              </a:defRPr>
            </a:lvl7pPr>
            <a:lvl8pPr marL="3429000" indent="-228600" eaLnBrk="0" fontAlgn="base" hangingPunct="0">
              <a:spcBef>
                <a:spcPct val="0"/>
              </a:spcBef>
              <a:spcAft>
                <a:spcPct val="0"/>
              </a:spcAft>
              <a:defRPr>
                <a:solidFill>
                  <a:schemeClr val="tx1"/>
                </a:solidFill>
                <a:latin typeface="Palatino" pitchFamily="2" charset="0"/>
                <a:cs typeface="Arial" pitchFamily="34" charset="0"/>
              </a:defRPr>
            </a:lvl8pPr>
            <a:lvl9pPr marL="3886200" indent="-228600" eaLnBrk="0" fontAlgn="base" hangingPunct="0">
              <a:spcBef>
                <a:spcPct val="0"/>
              </a:spcBef>
              <a:spcAft>
                <a:spcPct val="0"/>
              </a:spcAft>
              <a:defRPr>
                <a:solidFill>
                  <a:schemeClr val="tx1"/>
                </a:solidFill>
                <a:latin typeface="Palatino" pitchFamily="2" charset="0"/>
                <a:cs typeface="Arial" pitchFamily="34" charset="0"/>
              </a:defRPr>
            </a:lvl9pPr>
          </a:lstStyle>
          <a:p>
            <a:pPr eaLnBrk="1" hangingPunct="1"/>
            <a:r>
              <a:rPr lang="en-US" sz="2000" i="1">
                <a:latin typeface="Times New Roman" pitchFamily="18" charset="0"/>
                <a:cs typeface="Times New Roman" pitchFamily="18" charset="0"/>
              </a:rPr>
              <a:t>Supply: Q = c + dP</a:t>
            </a:r>
            <a:endParaRPr lang="en-US" sz="2000" i="1" baseline="-25000">
              <a:latin typeface="Times New Roman" pitchFamily="18" charset="0"/>
              <a:cs typeface="Times New Roman" pitchFamily="18" charset="0"/>
            </a:endParaRPr>
          </a:p>
        </p:txBody>
      </p:sp>
      <p:sp>
        <p:nvSpPr>
          <p:cNvPr id="20" name="TextBox 19"/>
          <p:cNvSpPr txBox="1">
            <a:spLocks noChangeArrowheads="1"/>
          </p:cNvSpPr>
          <p:nvPr/>
        </p:nvSpPr>
        <p:spPr bwMode="auto">
          <a:xfrm>
            <a:off x="2057400" y="2713037"/>
            <a:ext cx="23622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Palatino" pitchFamily="2" charset="0"/>
                <a:cs typeface="Arial" pitchFamily="34" charset="0"/>
              </a:defRPr>
            </a:lvl1pPr>
            <a:lvl2pPr marL="742950" indent="-285750" eaLnBrk="0" hangingPunct="0">
              <a:defRPr>
                <a:solidFill>
                  <a:schemeClr val="tx1"/>
                </a:solidFill>
                <a:latin typeface="Palatino" pitchFamily="2" charset="0"/>
                <a:cs typeface="Arial" pitchFamily="34" charset="0"/>
              </a:defRPr>
            </a:lvl2pPr>
            <a:lvl3pPr marL="1143000" indent="-228600" eaLnBrk="0" hangingPunct="0">
              <a:defRPr>
                <a:solidFill>
                  <a:schemeClr val="tx1"/>
                </a:solidFill>
                <a:latin typeface="Palatino" pitchFamily="2" charset="0"/>
                <a:cs typeface="Arial" pitchFamily="34" charset="0"/>
              </a:defRPr>
            </a:lvl3pPr>
            <a:lvl4pPr marL="1600200" indent="-228600" eaLnBrk="0" hangingPunct="0">
              <a:defRPr>
                <a:solidFill>
                  <a:schemeClr val="tx1"/>
                </a:solidFill>
                <a:latin typeface="Palatino" pitchFamily="2" charset="0"/>
                <a:cs typeface="Arial" pitchFamily="34" charset="0"/>
              </a:defRPr>
            </a:lvl4pPr>
            <a:lvl5pPr marL="2057400" indent="-228600" eaLnBrk="0" hangingPunct="0">
              <a:defRPr>
                <a:solidFill>
                  <a:schemeClr val="tx1"/>
                </a:solidFill>
                <a:latin typeface="Palatino" pitchFamily="2" charset="0"/>
                <a:cs typeface="Arial" pitchFamily="34" charset="0"/>
              </a:defRPr>
            </a:lvl5pPr>
            <a:lvl6pPr marL="2514600" indent="-228600" eaLnBrk="0" fontAlgn="base" hangingPunct="0">
              <a:spcBef>
                <a:spcPct val="0"/>
              </a:spcBef>
              <a:spcAft>
                <a:spcPct val="0"/>
              </a:spcAft>
              <a:defRPr>
                <a:solidFill>
                  <a:schemeClr val="tx1"/>
                </a:solidFill>
                <a:latin typeface="Palatino" pitchFamily="2" charset="0"/>
                <a:cs typeface="Arial" pitchFamily="34" charset="0"/>
              </a:defRPr>
            </a:lvl6pPr>
            <a:lvl7pPr marL="2971800" indent="-228600" eaLnBrk="0" fontAlgn="base" hangingPunct="0">
              <a:spcBef>
                <a:spcPct val="0"/>
              </a:spcBef>
              <a:spcAft>
                <a:spcPct val="0"/>
              </a:spcAft>
              <a:defRPr>
                <a:solidFill>
                  <a:schemeClr val="tx1"/>
                </a:solidFill>
                <a:latin typeface="Palatino" pitchFamily="2" charset="0"/>
                <a:cs typeface="Arial" pitchFamily="34" charset="0"/>
              </a:defRPr>
            </a:lvl7pPr>
            <a:lvl8pPr marL="3429000" indent="-228600" eaLnBrk="0" fontAlgn="base" hangingPunct="0">
              <a:spcBef>
                <a:spcPct val="0"/>
              </a:spcBef>
              <a:spcAft>
                <a:spcPct val="0"/>
              </a:spcAft>
              <a:defRPr>
                <a:solidFill>
                  <a:schemeClr val="tx1"/>
                </a:solidFill>
                <a:latin typeface="Palatino" pitchFamily="2" charset="0"/>
                <a:cs typeface="Arial" pitchFamily="34" charset="0"/>
              </a:defRPr>
            </a:lvl8pPr>
            <a:lvl9pPr marL="3886200" indent="-228600" eaLnBrk="0" fontAlgn="base" hangingPunct="0">
              <a:spcBef>
                <a:spcPct val="0"/>
              </a:spcBef>
              <a:spcAft>
                <a:spcPct val="0"/>
              </a:spcAft>
              <a:defRPr>
                <a:solidFill>
                  <a:schemeClr val="tx1"/>
                </a:solidFill>
                <a:latin typeface="Palatino" pitchFamily="2" charset="0"/>
                <a:cs typeface="Arial" pitchFamily="34" charset="0"/>
              </a:defRPr>
            </a:lvl9pPr>
          </a:lstStyle>
          <a:p>
            <a:pPr algn="ctr" eaLnBrk="1" hangingPunct="1"/>
            <a:r>
              <a:rPr lang="en-US" sz="2000" i="1">
                <a:latin typeface="Times New Roman" pitchFamily="18" charset="0"/>
                <a:cs typeface="Times New Roman" pitchFamily="18" charset="0"/>
              </a:rPr>
              <a:t>E = (P/Q)(</a:t>
            </a:r>
            <a:r>
              <a:rPr lang="el-GR" sz="2000">
                <a:latin typeface="Arial" pitchFamily="34" charset="0"/>
              </a:rPr>
              <a:t>∆</a:t>
            </a:r>
            <a:r>
              <a:rPr lang="en-US" sz="2000" i="1">
                <a:latin typeface="Times New Roman" pitchFamily="18" charset="0"/>
                <a:cs typeface="Times New Roman" pitchFamily="18" charset="0"/>
              </a:rPr>
              <a:t>Q/</a:t>
            </a:r>
            <a:r>
              <a:rPr lang="el-GR" sz="2000">
                <a:latin typeface="Arial" pitchFamily="34" charset="0"/>
              </a:rPr>
              <a:t>∆</a:t>
            </a:r>
            <a:r>
              <a:rPr lang="en-US" sz="2000" i="1">
                <a:latin typeface="Times New Roman" pitchFamily="18" charset="0"/>
                <a:cs typeface="Times New Roman" pitchFamily="18" charset="0"/>
              </a:rPr>
              <a:t>P)</a:t>
            </a:r>
            <a:endParaRPr lang="en-US" sz="2000" i="1" baseline="-25000">
              <a:latin typeface="Times New Roman" pitchFamily="18" charset="0"/>
              <a:cs typeface="Times New Roman" pitchFamily="18" charset="0"/>
            </a:endParaRPr>
          </a:p>
        </p:txBody>
      </p:sp>
      <p:sp>
        <p:nvSpPr>
          <p:cNvPr id="21" name="TextBox 20"/>
          <p:cNvSpPr txBox="1">
            <a:spLocks noChangeArrowheads="1"/>
          </p:cNvSpPr>
          <p:nvPr/>
        </p:nvSpPr>
        <p:spPr bwMode="auto">
          <a:xfrm>
            <a:off x="1485900" y="3181350"/>
            <a:ext cx="35052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Palatino" pitchFamily="2" charset="0"/>
                <a:cs typeface="Arial" pitchFamily="34" charset="0"/>
              </a:defRPr>
            </a:lvl1pPr>
            <a:lvl2pPr marL="742950" indent="-285750" eaLnBrk="0" hangingPunct="0">
              <a:defRPr>
                <a:solidFill>
                  <a:schemeClr val="tx1"/>
                </a:solidFill>
                <a:latin typeface="Palatino" pitchFamily="2" charset="0"/>
                <a:cs typeface="Arial" pitchFamily="34" charset="0"/>
              </a:defRPr>
            </a:lvl2pPr>
            <a:lvl3pPr marL="1143000" indent="-228600" eaLnBrk="0" hangingPunct="0">
              <a:defRPr>
                <a:solidFill>
                  <a:schemeClr val="tx1"/>
                </a:solidFill>
                <a:latin typeface="Palatino" pitchFamily="2" charset="0"/>
                <a:cs typeface="Arial" pitchFamily="34" charset="0"/>
              </a:defRPr>
            </a:lvl3pPr>
            <a:lvl4pPr marL="1600200" indent="-228600" eaLnBrk="0" hangingPunct="0">
              <a:defRPr>
                <a:solidFill>
                  <a:schemeClr val="tx1"/>
                </a:solidFill>
                <a:latin typeface="Palatino" pitchFamily="2" charset="0"/>
                <a:cs typeface="Arial" pitchFamily="34" charset="0"/>
              </a:defRPr>
            </a:lvl4pPr>
            <a:lvl5pPr marL="2057400" indent="-228600" eaLnBrk="0" hangingPunct="0">
              <a:defRPr>
                <a:solidFill>
                  <a:schemeClr val="tx1"/>
                </a:solidFill>
                <a:latin typeface="Palatino" pitchFamily="2" charset="0"/>
                <a:cs typeface="Arial" pitchFamily="34" charset="0"/>
              </a:defRPr>
            </a:lvl5pPr>
            <a:lvl6pPr marL="2514600" indent="-228600" eaLnBrk="0" fontAlgn="base" hangingPunct="0">
              <a:spcBef>
                <a:spcPct val="0"/>
              </a:spcBef>
              <a:spcAft>
                <a:spcPct val="0"/>
              </a:spcAft>
              <a:defRPr>
                <a:solidFill>
                  <a:schemeClr val="tx1"/>
                </a:solidFill>
                <a:latin typeface="Palatino" pitchFamily="2" charset="0"/>
                <a:cs typeface="Arial" pitchFamily="34" charset="0"/>
              </a:defRPr>
            </a:lvl6pPr>
            <a:lvl7pPr marL="2971800" indent="-228600" eaLnBrk="0" fontAlgn="base" hangingPunct="0">
              <a:spcBef>
                <a:spcPct val="0"/>
              </a:spcBef>
              <a:spcAft>
                <a:spcPct val="0"/>
              </a:spcAft>
              <a:defRPr>
                <a:solidFill>
                  <a:schemeClr val="tx1"/>
                </a:solidFill>
                <a:latin typeface="Palatino" pitchFamily="2" charset="0"/>
                <a:cs typeface="Arial" pitchFamily="34" charset="0"/>
              </a:defRPr>
            </a:lvl7pPr>
            <a:lvl8pPr marL="3429000" indent="-228600" eaLnBrk="0" fontAlgn="base" hangingPunct="0">
              <a:spcBef>
                <a:spcPct val="0"/>
              </a:spcBef>
              <a:spcAft>
                <a:spcPct val="0"/>
              </a:spcAft>
              <a:defRPr>
                <a:solidFill>
                  <a:schemeClr val="tx1"/>
                </a:solidFill>
                <a:latin typeface="Palatino" pitchFamily="2" charset="0"/>
                <a:cs typeface="Arial" pitchFamily="34" charset="0"/>
              </a:defRPr>
            </a:lvl8pPr>
            <a:lvl9pPr marL="3886200" indent="-228600" eaLnBrk="0" fontAlgn="base" hangingPunct="0">
              <a:spcBef>
                <a:spcPct val="0"/>
              </a:spcBef>
              <a:spcAft>
                <a:spcPct val="0"/>
              </a:spcAft>
              <a:defRPr>
                <a:solidFill>
                  <a:schemeClr val="tx1"/>
                </a:solidFill>
                <a:latin typeface="Palatino" pitchFamily="2" charset="0"/>
                <a:cs typeface="Arial" pitchFamily="34" charset="0"/>
              </a:defRPr>
            </a:lvl9pPr>
          </a:lstStyle>
          <a:p>
            <a:pPr algn="ctr" eaLnBrk="1" hangingPunct="1"/>
            <a:r>
              <a:rPr lang="en-US" sz="2000" i="1">
                <a:latin typeface="Times New Roman" pitchFamily="18" charset="0"/>
                <a:cs typeface="Times New Roman" pitchFamily="18" charset="0"/>
              </a:rPr>
              <a:t>Demand: E</a:t>
            </a:r>
            <a:r>
              <a:rPr lang="en-US" sz="2000" i="1" baseline="-25000">
                <a:latin typeface="Times New Roman" pitchFamily="18" charset="0"/>
                <a:cs typeface="Times New Roman" pitchFamily="18" charset="0"/>
              </a:rPr>
              <a:t>D</a:t>
            </a:r>
            <a:r>
              <a:rPr lang="en-US" sz="2000">
                <a:latin typeface="Times New Roman" pitchFamily="18" charset="0"/>
                <a:cs typeface="Times New Roman" pitchFamily="18" charset="0"/>
              </a:rPr>
              <a:t> </a:t>
            </a:r>
            <a:r>
              <a:rPr lang="en-US" sz="2000" i="1">
                <a:latin typeface="Times New Roman" pitchFamily="18" charset="0"/>
                <a:cs typeface="Times New Roman" pitchFamily="18" charset="0"/>
              </a:rPr>
              <a:t>= −b(P*/Q*)</a:t>
            </a:r>
            <a:endParaRPr lang="en-US" sz="2000" i="1" baseline="-25000">
              <a:latin typeface="Times New Roman" pitchFamily="18" charset="0"/>
              <a:cs typeface="Times New Roman" pitchFamily="18" charset="0"/>
            </a:endParaRPr>
          </a:p>
        </p:txBody>
      </p:sp>
      <p:sp>
        <p:nvSpPr>
          <p:cNvPr id="22" name="TextBox 21"/>
          <p:cNvSpPr txBox="1">
            <a:spLocks noChangeArrowheads="1"/>
          </p:cNvSpPr>
          <p:nvPr/>
        </p:nvSpPr>
        <p:spPr bwMode="auto">
          <a:xfrm>
            <a:off x="1485900" y="3714750"/>
            <a:ext cx="35052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Palatino" pitchFamily="2" charset="0"/>
                <a:cs typeface="Arial" pitchFamily="34" charset="0"/>
              </a:defRPr>
            </a:lvl1pPr>
            <a:lvl2pPr marL="742950" indent="-285750" eaLnBrk="0" hangingPunct="0">
              <a:defRPr>
                <a:solidFill>
                  <a:schemeClr val="tx1"/>
                </a:solidFill>
                <a:latin typeface="Palatino" pitchFamily="2" charset="0"/>
                <a:cs typeface="Arial" pitchFamily="34" charset="0"/>
              </a:defRPr>
            </a:lvl2pPr>
            <a:lvl3pPr marL="1143000" indent="-228600" eaLnBrk="0" hangingPunct="0">
              <a:defRPr>
                <a:solidFill>
                  <a:schemeClr val="tx1"/>
                </a:solidFill>
                <a:latin typeface="Palatino" pitchFamily="2" charset="0"/>
                <a:cs typeface="Arial" pitchFamily="34" charset="0"/>
              </a:defRPr>
            </a:lvl3pPr>
            <a:lvl4pPr marL="1600200" indent="-228600" eaLnBrk="0" hangingPunct="0">
              <a:defRPr>
                <a:solidFill>
                  <a:schemeClr val="tx1"/>
                </a:solidFill>
                <a:latin typeface="Palatino" pitchFamily="2" charset="0"/>
                <a:cs typeface="Arial" pitchFamily="34" charset="0"/>
              </a:defRPr>
            </a:lvl4pPr>
            <a:lvl5pPr marL="2057400" indent="-228600" eaLnBrk="0" hangingPunct="0">
              <a:defRPr>
                <a:solidFill>
                  <a:schemeClr val="tx1"/>
                </a:solidFill>
                <a:latin typeface="Palatino" pitchFamily="2" charset="0"/>
                <a:cs typeface="Arial" pitchFamily="34" charset="0"/>
              </a:defRPr>
            </a:lvl5pPr>
            <a:lvl6pPr marL="2514600" indent="-228600" eaLnBrk="0" fontAlgn="base" hangingPunct="0">
              <a:spcBef>
                <a:spcPct val="0"/>
              </a:spcBef>
              <a:spcAft>
                <a:spcPct val="0"/>
              </a:spcAft>
              <a:defRPr>
                <a:solidFill>
                  <a:schemeClr val="tx1"/>
                </a:solidFill>
                <a:latin typeface="Palatino" pitchFamily="2" charset="0"/>
                <a:cs typeface="Arial" pitchFamily="34" charset="0"/>
              </a:defRPr>
            </a:lvl6pPr>
            <a:lvl7pPr marL="2971800" indent="-228600" eaLnBrk="0" fontAlgn="base" hangingPunct="0">
              <a:spcBef>
                <a:spcPct val="0"/>
              </a:spcBef>
              <a:spcAft>
                <a:spcPct val="0"/>
              </a:spcAft>
              <a:defRPr>
                <a:solidFill>
                  <a:schemeClr val="tx1"/>
                </a:solidFill>
                <a:latin typeface="Palatino" pitchFamily="2" charset="0"/>
                <a:cs typeface="Arial" pitchFamily="34" charset="0"/>
              </a:defRPr>
            </a:lvl7pPr>
            <a:lvl8pPr marL="3429000" indent="-228600" eaLnBrk="0" fontAlgn="base" hangingPunct="0">
              <a:spcBef>
                <a:spcPct val="0"/>
              </a:spcBef>
              <a:spcAft>
                <a:spcPct val="0"/>
              </a:spcAft>
              <a:defRPr>
                <a:solidFill>
                  <a:schemeClr val="tx1"/>
                </a:solidFill>
                <a:latin typeface="Palatino" pitchFamily="2" charset="0"/>
                <a:cs typeface="Arial" pitchFamily="34" charset="0"/>
              </a:defRPr>
            </a:lvl8pPr>
            <a:lvl9pPr marL="3886200" indent="-228600" eaLnBrk="0" fontAlgn="base" hangingPunct="0">
              <a:spcBef>
                <a:spcPct val="0"/>
              </a:spcBef>
              <a:spcAft>
                <a:spcPct val="0"/>
              </a:spcAft>
              <a:defRPr>
                <a:solidFill>
                  <a:schemeClr val="tx1"/>
                </a:solidFill>
                <a:latin typeface="Palatino" pitchFamily="2" charset="0"/>
                <a:cs typeface="Arial" pitchFamily="34" charset="0"/>
              </a:defRPr>
            </a:lvl9pPr>
          </a:lstStyle>
          <a:p>
            <a:pPr algn="ctr" eaLnBrk="1" hangingPunct="1"/>
            <a:r>
              <a:rPr lang="en-US" sz="2000" i="1">
                <a:latin typeface="Times New Roman" pitchFamily="18" charset="0"/>
                <a:cs typeface="Times New Roman" pitchFamily="18" charset="0"/>
              </a:rPr>
              <a:t>Supply: E</a:t>
            </a:r>
            <a:r>
              <a:rPr lang="en-US" sz="2000" i="1" baseline="-25000">
                <a:latin typeface="Times New Roman" pitchFamily="18" charset="0"/>
                <a:cs typeface="Times New Roman" pitchFamily="18" charset="0"/>
              </a:rPr>
              <a:t>S</a:t>
            </a:r>
            <a:r>
              <a:rPr lang="en-US" sz="2000">
                <a:latin typeface="Times New Roman" pitchFamily="18" charset="0"/>
                <a:cs typeface="Times New Roman" pitchFamily="18" charset="0"/>
              </a:rPr>
              <a:t> </a:t>
            </a:r>
            <a:r>
              <a:rPr lang="en-US" sz="2000" i="1">
                <a:latin typeface="Times New Roman" pitchFamily="18" charset="0"/>
                <a:cs typeface="Times New Roman" pitchFamily="18" charset="0"/>
              </a:rPr>
              <a:t>= d(P*/Q*)</a:t>
            </a:r>
            <a:endParaRPr lang="en-US" sz="2000" i="1" baseline="-25000">
              <a:latin typeface="Times New Roman" pitchFamily="18" charset="0"/>
              <a:cs typeface="Times New Roman" pitchFamily="18" charset="0"/>
            </a:endParaRPr>
          </a:p>
        </p:txBody>
      </p:sp>
      <p:sp>
        <p:nvSpPr>
          <p:cNvPr id="23" name="TextBox 22"/>
          <p:cNvSpPr txBox="1">
            <a:spLocks noChangeArrowheads="1"/>
          </p:cNvSpPr>
          <p:nvPr/>
        </p:nvSpPr>
        <p:spPr bwMode="auto">
          <a:xfrm>
            <a:off x="1485900" y="4705350"/>
            <a:ext cx="35052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Palatino" pitchFamily="2" charset="0"/>
                <a:cs typeface="Arial" pitchFamily="34" charset="0"/>
              </a:defRPr>
            </a:lvl1pPr>
            <a:lvl2pPr marL="742950" indent="-285750" eaLnBrk="0" hangingPunct="0">
              <a:defRPr>
                <a:solidFill>
                  <a:schemeClr val="tx1"/>
                </a:solidFill>
                <a:latin typeface="Palatino" pitchFamily="2" charset="0"/>
                <a:cs typeface="Arial" pitchFamily="34" charset="0"/>
              </a:defRPr>
            </a:lvl2pPr>
            <a:lvl3pPr marL="1143000" indent="-228600" eaLnBrk="0" hangingPunct="0">
              <a:defRPr>
                <a:solidFill>
                  <a:schemeClr val="tx1"/>
                </a:solidFill>
                <a:latin typeface="Palatino" pitchFamily="2" charset="0"/>
                <a:cs typeface="Arial" pitchFamily="34" charset="0"/>
              </a:defRPr>
            </a:lvl3pPr>
            <a:lvl4pPr marL="1600200" indent="-228600" eaLnBrk="0" hangingPunct="0">
              <a:defRPr>
                <a:solidFill>
                  <a:schemeClr val="tx1"/>
                </a:solidFill>
                <a:latin typeface="Palatino" pitchFamily="2" charset="0"/>
                <a:cs typeface="Arial" pitchFamily="34" charset="0"/>
              </a:defRPr>
            </a:lvl4pPr>
            <a:lvl5pPr marL="2057400" indent="-228600" eaLnBrk="0" hangingPunct="0">
              <a:defRPr>
                <a:solidFill>
                  <a:schemeClr val="tx1"/>
                </a:solidFill>
                <a:latin typeface="Palatino" pitchFamily="2" charset="0"/>
                <a:cs typeface="Arial" pitchFamily="34" charset="0"/>
              </a:defRPr>
            </a:lvl5pPr>
            <a:lvl6pPr marL="2514600" indent="-228600" eaLnBrk="0" fontAlgn="base" hangingPunct="0">
              <a:spcBef>
                <a:spcPct val="0"/>
              </a:spcBef>
              <a:spcAft>
                <a:spcPct val="0"/>
              </a:spcAft>
              <a:defRPr>
                <a:solidFill>
                  <a:schemeClr val="tx1"/>
                </a:solidFill>
                <a:latin typeface="Palatino" pitchFamily="2" charset="0"/>
                <a:cs typeface="Arial" pitchFamily="34" charset="0"/>
              </a:defRPr>
            </a:lvl6pPr>
            <a:lvl7pPr marL="2971800" indent="-228600" eaLnBrk="0" fontAlgn="base" hangingPunct="0">
              <a:spcBef>
                <a:spcPct val="0"/>
              </a:spcBef>
              <a:spcAft>
                <a:spcPct val="0"/>
              </a:spcAft>
              <a:defRPr>
                <a:solidFill>
                  <a:schemeClr val="tx1"/>
                </a:solidFill>
                <a:latin typeface="Palatino" pitchFamily="2" charset="0"/>
                <a:cs typeface="Arial" pitchFamily="34" charset="0"/>
              </a:defRPr>
            </a:lvl7pPr>
            <a:lvl8pPr marL="3429000" indent="-228600" eaLnBrk="0" fontAlgn="base" hangingPunct="0">
              <a:spcBef>
                <a:spcPct val="0"/>
              </a:spcBef>
              <a:spcAft>
                <a:spcPct val="0"/>
              </a:spcAft>
              <a:defRPr>
                <a:solidFill>
                  <a:schemeClr val="tx1"/>
                </a:solidFill>
                <a:latin typeface="Palatino" pitchFamily="2" charset="0"/>
                <a:cs typeface="Arial" pitchFamily="34" charset="0"/>
              </a:defRPr>
            </a:lvl8pPr>
            <a:lvl9pPr marL="3886200" indent="-228600" eaLnBrk="0" fontAlgn="base" hangingPunct="0">
              <a:spcBef>
                <a:spcPct val="0"/>
              </a:spcBef>
              <a:spcAft>
                <a:spcPct val="0"/>
              </a:spcAft>
              <a:defRPr>
                <a:solidFill>
                  <a:schemeClr val="tx1"/>
                </a:solidFill>
                <a:latin typeface="Palatino" pitchFamily="2" charset="0"/>
                <a:cs typeface="Arial" pitchFamily="34" charset="0"/>
              </a:defRPr>
            </a:lvl9pPr>
          </a:lstStyle>
          <a:p>
            <a:pPr algn="ctr" eaLnBrk="1" hangingPunct="1"/>
            <a:r>
              <a:rPr lang="en-US" sz="2000" i="1">
                <a:latin typeface="Times New Roman" pitchFamily="18" charset="0"/>
                <a:cs typeface="Times New Roman" pitchFamily="18" charset="0"/>
              </a:rPr>
              <a:t>a = Q* + bP*</a:t>
            </a:r>
            <a:endParaRPr lang="en-US" sz="2000" i="1" baseline="-25000">
              <a:latin typeface="Times New Roman" pitchFamily="18" charset="0"/>
              <a:cs typeface="Times New Roman" pitchFamily="18" charset="0"/>
            </a:endParaRPr>
          </a:p>
        </p:txBody>
      </p:sp>
      <p:sp>
        <p:nvSpPr>
          <p:cNvPr id="24" name="TextBox 23"/>
          <p:cNvSpPr txBox="1">
            <a:spLocks noChangeArrowheads="1"/>
          </p:cNvSpPr>
          <p:nvPr/>
        </p:nvSpPr>
        <p:spPr bwMode="auto">
          <a:xfrm>
            <a:off x="1485900" y="5162550"/>
            <a:ext cx="35052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Palatino" pitchFamily="2" charset="0"/>
                <a:cs typeface="Arial" pitchFamily="34" charset="0"/>
              </a:defRPr>
            </a:lvl1pPr>
            <a:lvl2pPr marL="742950" indent="-285750" eaLnBrk="0" hangingPunct="0">
              <a:defRPr>
                <a:solidFill>
                  <a:schemeClr val="tx1"/>
                </a:solidFill>
                <a:latin typeface="Palatino" pitchFamily="2" charset="0"/>
                <a:cs typeface="Arial" pitchFamily="34" charset="0"/>
              </a:defRPr>
            </a:lvl2pPr>
            <a:lvl3pPr marL="1143000" indent="-228600" eaLnBrk="0" hangingPunct="0">
              <a:defRPr>
                <a:solidFill>
                  <a:schemeClr val="tx1"/>
                </a:solidFill>
                <a:latin typeface="Palatino" pitchFamily="2" charset="0"/>
                <a:cs typeface="Arial" pitchFamily="34" charset="0"/>
              </a:defRPr>
            </a:lvl3pPr>
            <a:lvl4pPr marL="1600200" indent="-228600" eaLnBrk="0" hangingPunct="0">
              <a:defRPr>
                <a:solidFill>
                  <a:schemeClr val="tx1"/>
                </a:solidFill>
                <a:latin typeface="Palatino" pitchFamily="2" charset="0"/>
                <a:cs typeface="Arial" pitchFamily="34" charset="0"/>
              </a:defRPr>
            </a:lvl4pPr>
            <a:lvl5pPr marL="2057400" indent="-228600" eaLnBrk="0" hangingPunct="0">
              <a:defRPr>
                <a:solidFill>
                  <a:schemeClr val="tx1"/>
                </a:solidFill>
                <a:latin typeface="Palatino" pitchFamily="2" charset="0"/>
                <a:cs typeface="Arial" pitchFamily="34" charset="0"/>
              </a:defRPr>
            </a:lvl5pPr>
            <a:lvl6pPr marL="2514600" indent="-228600" eaLnBrk="0" fontAlgn="base" hangingPunct="0">
              <a:spcBef>
                <a:spcPct val="0"/>
              </a:spcBef>
              <a:spcAft>
                <a:spcPct val="0"/>
              </a:spcAft>
              <a:defRPr>
                <a:solidFill>
                  <a:schemeClr val="tx1"/>
                </a:solidFill>
                <a:latin typeface="Palatino" pitchFamily="2" charset="0"/>
                <a:cs typeface="Arial" pitchFamily="34" charset="0"/>
              </a:defRPr>
            </a:lvl6pPr>
            <a:lvl7pPr marL="2971800" indent="-228600" eaLnBrk="0" fontAlgn="base" hangingPunct="0">
              <a:spcBef>
                <a:spcPct val="0"/>
              </a:spcBef>
              <a:spcAft>
                <a:spcPct val="0"/>
              </a:spcAft>
              <a:defRPr>
                <a:solidFill>
                  <a:schemeClr val="tx1"/>
                </a:solidFill>
                <a:latin typeface="Palatino" pitchFamily="2" charset="0"/>
                <a:cs typeface="Arial" pitchFamily="34" charset="0"/>
              </a:defRPr>
            </a:lvl7pPr>
            <a:lvl8pPr marL="3429000" indent="-228600" eaLnBrk="0" fontAlgn="base" hangingPunct="0">
              <a:spcBef>
                <a:spcPct val="0"/>
              </a:spcBef>
              <a:spcAft>
                <a:spcPct val="0"/>
              </a:spcAft>
              <a:defRPr>
                <a:solidFill>
                  <a:schemeClr val="tx1"/>
                </a:solidFill>
                <a:latin typeface="Palatino" pitchFamily="2" charset="0"/>
                <a:cs typeface="Arial" pitchFamily="34" charset="0"/>
              </a:defRPr>
            </a:lvl8pPr>
            <a:lvl9pPr marL="3886200" indent="-228600" eaLnBrk="0" fontAlgn="base" hangingPunct="0">
              <a:spcBef>
                <a:spcPct val="0"/>
              </a:spcBef>
              <a:spcAft>
                <a:spcPct val="0"/>
              </a:spcAft>
              <a:defRPr>
                <a:solidFill>
                  <a:schemeClr val="tx1"/>
                </a:solidFill>
                <a:latin typeface="Palatino" pitchFamily="2" charset="0"/>
                <a:cs typeface="Arial" pitchFamily="34" charset="0"/>
              </a:defRPr>
            </a:lvl9pPr>
          </a:lstStyle>
          <a:p>
            <a:pPr algn="ctr" eaLnBrk="1" hangingPunct="1"/>
            <a:r>
              <a:rPr lang="en-US" sz="2000" i="1">
                <a:latin typeface="Times New Roman" pitchFamily="18" charset="0"/>
                <a:cs typeface="Times New Roman" pitchFamily="18" charset="0"/>
              </a:rPr>
              <a:t>Q = a − bP + fI</a:t>
            </a:r>
            <a:endParaRPr lang="en-US" sz="2000" i="1" baseline="-25000">
              <a:latin typeface="Times New Roman" pitchFamily="18" charset="0"/>
              <a:cs typeface="Times New Roman" pitchFamily="18" charset="0"/>
            </a:endParaRPr>
          </a:p>
        </p:txBody>
      </p:sp>
      <p:sp>
        <p:nvSpPr>
          <p:cNvPr id="17" name="TextBox 16"/>
          <p:cNvSpPr txBox="1">
            <a:spLocks noChangeArrowheads="1"/>
          </p:cNvSpPr>
          <p:nvPr/>
        </p:nvSpPr>
        <p:spPr bwMode="auto">
          <a:xfrm>
            <a:off x="6781800" y="1066800"/>
            <a:ext cx="9906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Palatino" pitchFamily="2" charset="0"/>
                <a:cs typeface="Arial" pitchFamily="34" charset="0"/>
              </a:defRPr>
            </a:lvl1pPr>
            <a:lvl2pPr marL="742950" indent="-285750" eaLnBrk="0" hangingPunct="0">
              <a:defRPr>
                <a:solidFill>
                  <a:schemeClr val="tx1"/>
                </a:solidFill>
                <a:latin typeface="Palatino" pitchFamily="2" charset="0"/>
                <a:cs typeface="Arial" pitchFamily="34" charset="0"/>
              </a:defRPr>
            </a:lvl2pPr>
            <a:lvl3pPr marL="1143000" indent="-228600" eaLnBrk="0" hangingPunct="0">
              <a:defRPr>
                <a:solidFill>
                  <a:schemeClr val="tx1"/>
                </a:solidFill>
                <a:latin typeface="Palatino" pitchFamily="2" charset="0"/>
                <a:cs typeface="Arial" pitchFamily="34" charset="0"/>
              </a:defRPr>
            </a:lvl3pPr>
            <a:lvl4pPr marL="1600200" indent="-228600" eaLnBrk="0" hangingPunct="0">
              <a:defRPr>
                <a:solidFill>
                  <a:schemeClr val="tx1"/>
                </a:solidFill>
                <a:latin typeface="Palatino" pitchFamily="2" charset="0"/>
                <a:cs typeface="Arial" pitchFamily="34" charset="0"/>
              </a:defRPr>
            </a:lvl4pPr>
            <a:lvl5pPr marL="2057400" indent="-228600" eaLnBrk="0" hangingPunct="0">
              <a:defRPr>
                <a:solidFill>
                  <a:schemeClr val="tx1"/>
                </a:solidFill>
                <a:latin typeface="Palatino" pitchFamily="2" charset="0"/>
                <a:cs typeface="Arial" pitchFamily="34" charset="0"/>
              </a:defRPr>
            </a:lvl5pPr>
            <a:lvl6pPr marL="2514600" indent="-228600" eaLnBrk="0" fontAlgn="base" hangingPunct="0">
              <a:spcBef>
                <a:spcPct val="0"/>
              </a:spcBef>
              <a:spcAft>
                <a:spcPct val="0"/>
              </a:spcAft>
              <a:defRPr>
                <a:solidFill>
                  <a:schemeClr val="tx1"/>
                </a:solidFill>
                <a:latin typeface="Palatino" pitchFamily="2" charset="0"/>
                <a:cs typeface="Arial" pitchFamily="34" charset="0"/>
              </a:defRPr>
            </a:lvl6pPr>
            <a:lvl7pPr marL="2971800" indent="-228600" eaLnBrk="0" fontAlgn="base" hangingPunct="0">
              <a:spcBef>
                <a:spcPct val="0"/>
              </a:spcBef>
              <a:spcAft>
                <a:spcPct val="0"/>
              </a:spcAft>
              <a:defRPr>
                <a:solidFill>
                  <a:schemeClr val="tx1"/>
                </a:solidFill>
                <a:latin typeface="Palatino" pitchFamily="2" charset="0"/>
                <a:cs typeface="Arial" pitchFamily="34" charset="0"/>
              </a:defRPr>
            </a:lvl7pPr>
            <a:lvl8pPr marL="3429000" indent="-228600" eaLnBrk="0" fontAlgn="base" hangingPunct="0">
              <a:spcBef>
                <a:spcPct val="0"/>
              </a:spcBef>
              <a:spcAft>
                <a:spcPct val="0"/>
              </a:spcAft>
              <a:defRPr>
                <a:solidFill>
                  <a:schemeClr val="tx1"/>
                </a:solidFill>
                <a:latin typeface="Palatino" pitchFamily="2" charset="0"/>
                <a:cs typeface="Arial" pitchFamily="34" charset="0"/>
              </a:defRPr>
            </a:lvl8pPr>
            <a:lvl9pPr marL="3886200" indent="-228600" eaLnBrk="0" fontAlgn="base" hangingPunct="0">
              <a:spcBef>
                <a:spcPct val="0"/>
              </a:spcBef>
              <a:spcAft>
                <a:spcPct val="0"/>
              </a:spcAft>
              <a:defRPr>
                <a:solidFill>
                  <a:schemeClr val="tx1"/>
                </a:solidFill>
                <a:latin typeface="Palatino" pitchFamily="2" charset="0"/>
                <a:cs typeface="Arial" pitchFamily="34" charset="0"/>
              </a:defRPr>
            </a:lvl9pPr>
          </a:lstStyle>
          <a:p>
            <a:pPr eaLnBrk="1" hangingPunct="1"/>
            <a:r>
              <a:rPr lang="en-US" sz="2000" b="1" dirty="0">
                <a:latin typeface="Arial" pitchFamily="34" charset="0"/>
                <a:cs typeface="Times New Roman" pitchFamily="18" charset="0"/>
              </a:rPr>
              <a:t>(2.5a)</a:t>
            </a:r>
          </a:p>
        </p:txBody>
      </p:sp>
      <p:sp>
        <p:nvSpPr>
          <p:cNvPr id="25" name="TextBox 24"/>
          <p:cNvSpPr txBox="1">
            <a:spLocks noChangeArrowheads="1"/>
          </p:cNvSpPr>
          <p:nvPr/>
        </p:nvSpPr>
        <p:spPr bwMode="auto">
          <a:xfrm>
            <a:off x="6781800" y="1524000"/>
            <a:ext cx="9906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Palatino" pitchFamily="2" charset="0"/>
                <a:cs typeface="Arial" pitchFamily="34" charset="0"/>
              </a:defRPr>
            </a:lvl1pPr>
            <a:lvl2pPr marL="742950" indent="-285750" eaLnBrk="0" hangingPunct="0">
              <a:defRPr>
                <a:solidFill>
                  <a:schemeClr val="tx1"/>
                </a:solidFill>
                <a:latin typeface="Palatino" pitchFamily="2" charset="0"/>
                <a:cs typeface="Arial" pitchFamily="34" charset="0"/>
              </a:defRPr>
            </a:lvl2pPr>
            <a:lvl3pPr marL="1143000" indent="-228600" eaLnBrk="0" hangingPunct="0">
              <a:defRPr>
                <a:solidFill>
                  <a:schemeClr val="tx1"/>
                </a:solidFill>
                <a:latin typeface="Palatino" pitchFamily="2" charset="0"/>
                <a:cs typeface="Arial" pitchFamily="34" charset="0"/>
              </a:defRPr>
            </a:lvl3pPr>
            <a:lvl4pPr marL="1600200" indent="-228600" eaLnBrk="0" hangingPunct="0">
              <a:defRPr>
                <a:solidFill>
                  <a:schemeClr val="tx1"/>
                </a:solidFill>
                <a:latin typeface="Palatino" pitchFamily="2" charset="0"/>
                <a:cs typeface="Arial" pitchFamily="34" charset="0"/>
              </a:defRPr>
            </a:lvl4pPr>
            <a:lvl5pPr marL="2057400" indent="-228600" eaLnBrk="0" hangingPunct="0">
              <a:defRPr>
                <a:solidFill>
                  <a:schemeClr val="tx1"/>
                </a:solidFill>
                <a:latin typeface="Palatino" pitchFamily="2" charset="0"/>
                <a:cs typeface="Arial" pitchFamily="34" charset="0"/>
              </a:defRPr>
            </a:lvl5pPr>
            <a:lvl6pPr marL="2514600" indent="-228600" eaLnBrk="0" fontAlgn="base" hangingPunct="0">
              <a:spcBef>
                <a:spcPct val="0"/>
              </a:spcBef>
              <a:spcAft>
                <a:spcPct val="0"/>
              </a:spcAft>
              <a:defRPr>
                <a:solidFill>
                  <a:schemeClr val="tx1"/>
                </a:solidFill>
                <a:latin typeface="Palatino" pitchFamily="2" charset="0"/>
                <a:cs typeface="Arial" pitchFamily="34" charset="0"/>
              </a:defRPr>
            </a:lvl6pPr>
            <a:lvl7pPr marL="2971800" indent="-228600" eaLnBrk="0" fontAlgn="base" hangingPunct="0">
              <a:spcBef>
                <a:spcPct val="0"/>
              </a:spcBef>
              <a:spcAft>
                <a:spcPct val="0"/>
              </a:spcAft>
              <a:defRPr>
                <a:solidFill>
                  <a:schemeClr val="tx1"/>
                </a:solidFill>
                <a:latin typeface="Palatino" pitchFamily="2" charset="0"/>
                <a:cs typeface="Arial" pitchFamily="34" charset="0"/>
              </a:defRPr>
            </a:lvl7pPr>
            <a:lvl8pPr marL="3429000" indent="-228600" eaLnBrk="0" fontAlgn="base" hangingPunct="0">
              <a:spcBef>
                <a:spcPct val="0"/>
              </a:spcBef>
              <a:spcAft>
                <a:spcPct val="0"/>
              </a:spcAft>
              <a:defRPr>
                <a:solidFill>
                  <a:schemeClr val="tx1"/>
                </a:solidFill>
                <a:latin typeface="Palatino" pitchFamily="2" charset="0"/>
                <a:cs typeface="Arial" pitchFamily="34" charset="0"/>
              </a:defRPr>
            </a:lvl8pPr>
            <a:lvl9pPr marL="3886200" indent="-228600" eaLnBrk="0" fontAlgn="base" hangingPunct="0">
              <a:spcBef>
                <a:spcPct val="0"/>
              </a:spcBef>
              <a:spcAft>
                <a:spcPct val="0"/>
              </a:spcAft>
              <a:defRPr>
                <a:solidFill>
                  <a:schemeClr val="tx1"/>
                </a:solidFill>
                <a:latin typeface="Palatino" pitchFamily="2" charset="0"/>
                <a:cs typeface="Arial" pitchFamily="34" charset="0"/>
              </a:defRPr>
            </a:lvl9pPr>
          </a:lstStyle>
          <a:p>
            <a:pPr eaLnBrk="1" hangingPunct="1"/>
            <a:r>
              <a:rPr lang="en-US" sz="2000" b="1" dirty="0">
                <a:latin typeface="Arial" pitchFamily="34" charset="0"/>
                <a:cs typeface="Times New Roman" pitchFamily="18" charset="0"/>
              </a:rPr>
              <a:t>(2.5b)</a:t>
            </a:r>
          </a:p>
        </p:txBody>
      </p:sp>
      <p:sp>
        <p:nvSpPr>
          <p:cNvPr id="26" name="TextBox 25"/>
          <p:cNvSpPr txBox="1">
            <a:spLocks noChangeArrowheads="1"/>
          </p:cNvSpPr>
          <p:nvPr/>
        </p:nvSpPr>
        <p:spPr bwMode="auto">
          <a:xfrm>
            <a:off x="6781800" y="3213100"/>
            <a:ext cx="9906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Palatino" pitchFamily="2" charset="0"/>
                <a:cs typeface="Arial" pitchFamily="34" charset="0"/>
              </a:defRPr>
            </a:lvl1pPr>
            <a:lvl2pPr marL="742950" indent="-285750" eaLnBrk="0" hangingPunct="0">
              <a:defRPr>
                <a:solidFill>
                  <a:schemeClr val="tx1"/>
                </a:solidFill>
                <a:latin typeface="Palatino" pitchFamily="2" charset="0"/>
                <a:cs typeface="Arial" pitchFamily="34" charset="0"/>
              </a:defRPr>
            </a:lvl2pPr>
            <a:lvl3pPr marL="1143000" indent="-228600" eaLnBrk="0" hangingPunct="0">
              <a:defRPr>
                <a:solidFill>
                  <a:schemeClr val="tx1"/>
                </a:solidFill>
                <a:latin typeface="Palatino" pitchFamily="2" charset="0"/>
                <a:cs typeface="Arial" pitchFamily="34" charset="0"/>
              </a:defRPr>
            </a:lvl3pPr>
            <a:lvl4pPr marL="1600200" indent="-228600" eaLnBrk="0" hangingPunct="0">
              <a:defRPr>
                <a:solidFill>
                  <a:schemeClr val="tx1"/>
                </a:solidFill>
                <a:latin typeface="Palatino" pitchFamily="2" charset="0"/>
                <a:cs typeface="Arial" pitchFamily="34" charset="0"/>
              </a:defRPr>
            </a:lvl4pPr>
            <a:lvl5pPr marL="2057400" indent="-228600" eaLnBrk="0" hangingPunct="0">
              <a:defRPr>
                <a:solidFill>
                  <a:schemeClr val="tx1"/>
                </a:solidFill>
                <a:latin typeface="Palatino" pitchFamily="2" charset="0"/>
                <a:cs typeface="Arial" pitchFamily="34" charset="0"/>
              </a:defRPr>
            </a:lvl5pPr>
            <a:lvl6pPr marL="2514600" indent="-228600" eaLnBrk="0" fontAlgn="base" hangingPunct="0">
              <a:spcBef>
                <a:spcPct val="0"/>
              </a:spcBef>
              <a:spcAft>
                <a:spcPct val="0"/>
              </a:spcAft>
              <a:defRPr>
                <a:solidFill>
                  <a:schemeClr val="tx1"/>
                </a:solidFill>
                <a:latin typeface="Palatino" pitchFamily="2" charset="0"/>
                <a:cs typeface="Arial" pitchFamily="34" charset="0"/>
              </a:defRPr>
            </a:lvl6pPr>
            <a:lvl7pPr marL="2971800" indent="-228600" eaLnBrk="0" fontAlgn="base" hangingPunct="0">
              <a:spcBef>
                <a:spcPct val="0"/>
              </a:spcBef>
              <a:spcAft>
                <a:spcPct val="0"/>
              </a:spcAft>
              <a:defRPr>
                <a:solidFill>
                  <a:schemeClr val="tx1"/>
                </a:solidFill>
                <a:latin typeface="Palatino" pitchFamily="2" charset="0"/>
                <a:cs typeface="Arial" pitchFamily="34" charset="0"/>
              </a:defRPr>
            </a:lvl7pPr>
            <a:lvl8pPr marL="3429000" indent="-228600" eaLnBrk="0" fontAlgn="base" hangingPunct="0">
              <a:spcBef>
                <a:spcPct val="0"/>
              </a:spcBef>
              <a:spcAft>
                <a:spcPct val="0"/>
              </a:spcAft>
              <a:defRPr>
                <a:solidFill>
                  <a:schemeClr val="tx1"/>
                </a:solidFill>
                <a:latin typeface="Palatino" pitchFamily="2" charset="0"/>
                <a:cs typeface="Arial" pitchFamily="34" charset="0"/>
              </a:defRPr>
            </a:lvl8pPr>
            <a:lvl9pPr marL="3886200" indent="-228600" eaLnBrk="0" fontAlgn="base" hangingPunct="0">
              <a:spcBef>
                <a:spcPct val="0"/>
              </a:spcBef>
              <a:spcAft>
                <a:spcPct val="0"/>
              </a:spcAft>
              <a:defRPr>
                <a:solidFill>
                  <a:schemeClr val="tx1"/>
                </a:solidFill>
                <a:latin typeface="Palatino" pitchFamily="2" charset="0"/>
                <a:cs typeface="Arial" pitchFamily="34" charset="0"/>
              </a:defRPr>
            </a:lvl9pPr>
          </a:lstStyle>
          <a:p>
            <a:pPr eaLnBrk="1" hangingPunct="1"/>
            <a:r>
              <a:rPr lang="en-US" sz="2000" b="1" dirty="0">
                <a:latin typeface="Arial" pitchFamily="34" charset="0"/>
                <a:cs typeface="Times New Roman" pitchFamily="18" charset="0"/>
              </a:rPr>
              <a:t>(2.6a)</a:t>
            </a:r>
          </a:p>
        </p:txBody>
      </p:sp>
      <p:sp>
        <p:nvSpPr>
          <p:cNvPr id="27" name="TextBox 26"/>
          <p:cNvSpPr txBox="1">
            <a:spLocks noChangeArrowheads="1"/>
          </p:cNvSpPr>
          <p:nvPr/>
        </p:nvSpPr>
        <p:spPr bwMode="auto">
          <a:xfrm>
            <a:off x="6781800" y="3670300"/>
            <a:ext cx="9906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Palatino" pitchFamily="2" charset="0"/>
                <a:cs typeface="Arial" pitchFamily="34" charset="0"/>
              </a:defRPr>
            </a:lvl1pPr>
            <a:lvl2pPr marL="742950" indent="-285750" eaLnBrk="0" hangingPunct="0">
              <a:defRPr>
                <a:solidFill>
                  <a:schemeClr val="tx1"/>
                </a:solidFill>
                <a:latin typeface="Palatino" pitchFamily="2" charset="0"/>
                <a:cs typeface="Arial" pitchFamily="34" charset="0"/>
              </a:defRPr>
            </a:lvl2pPr>
            <a:lvl3pPr marL="1143000" indent="-228600" eaLnBrk="0" hangingPunct="0">
              <a:defRPr>
                <a:solidFill>
                  <a:schemeClr val="tx1"/>
                </a:solidFill>
                <a:latin typeface="Palatino" pitchFamily="2" charset="0"/>
                <a:cs typeface="Arial" pitchFamily="34" charset="0"/>
              </a:defRPr>
            </a:lvl3pPr>
            <a:lvl4pPr marL="1600200" indent="-228600" eaLnBrk="0" hangingPunct="0">
              <a:defRPr>
                <a:solidFill>
                  <a:schemeClr val="tx1"/>
                </a:solidFill>
                <a:latin typeface="Palatino" pitchFamily="2" charset="0"/>
                <a:cs typeface="Arial" pitchFamily="34" charset="0"/>
              </a:defRPr>
            </a:lvl4pPr>
            <a:lvl5pPr marL="2057400" indent="-228600" eaLnBrk="0" hangingPunct="0">
              <a:defRPr>
                <a:solidFill>
                  <a:schemeClr val="tx1"/>
                </a:solidFill>
                <a:latin typeface="Palatino" pitchFamily="2" charset="0"/>
                <a:cs typeface="Arial" pitchFamily="34" charset="0"/>
              </a:defRPr>
            </a:lvl5pPr>
            <a:lvl6pPr marL="2514600" indent="-228600" eaLnBrk="0" fontAlgn="base" hangingPunct="0">
              <a:spcBef>
                <a:spcPct val="0"/>
              </a:spcBef>
              <a:spcAft>
                <a:spcPct val="0"/>
              </a:spcAft>
              <a:defRPr>
                <a:solidFill>
                  <a:schemeClr val="tx1"/>
                </a:solidFill>
                <a:latin typeface="Palatino" pitchFamily="2" charset="0"/>
                <a:cs typeface="Arial" pitchFamily="34" charset="0"/>
              </a:defRPr>
            </a:lvl6pPr>
            <a:lvl7pPr marL="2971800" indent="-228600" eaLnBrk="0" fontAlgn="base" hangingPunct="0">
              <a:spcBef>
                <a:spcPct val="0"/>
              </a:spcBef>
              <a:spcAft>
                <a:spcPct val="0"/>
              </a:spcAft>
              <a:defRPr>
                <a:solidFill>
                  <a:schemeClr val="tx1"/>
                </a:solidFill>
                <a:latin typeface="Palatino" pitchFamily="2" charset="0"/>
                <a:cs typeface="Arial" pitchFamily="34" charset="0"/>
              </a:defRPr>
            </a:lvl7pPr>
            <a:lvl8pPr marL="3429000" indent="-228600" eaLnBrk="0" fontAlgn="base" hangingPunct="0">
              <a:spcBef>
                <a:spcPct val="0"/>
              </a:spcBef>
              <a:spcAft>
                <a:spcPct val="0"/>
              </a:spcAft>
              <a:defRPr>
                <a:solidFill>
                  <a:schemeClr val="tx1"/>
                </a:solidFill>
                <a:latin typeface="Palatino" pitchFamily="2" charset="0"/>
                <a:cs typeface="Arial" pitchFamily="34" charset="0"/>
              </a:defRPr>
            </a:lvl8pPr>
            <a:lvl9pPr marL="3886200" indent="-228600" eaLnBrk="0" fontAlgn="base" hangingPunct="0">
              <a:spcBef>
                <a:spcPct val="0"/>
              </a:spcBef>
              <a:spcAft>
                <a:spcPct val="0"/>
              </a:spcAft>
              <a:defRPr>
                <a:solidFill>
                  <a:schemeClr val="tx1"/>
                </a:solidFill>
                <a:latin typeface="Palatino" pitchFamily="2" charset="0"/>
                <a:cs typeface="Arial" pitchFamily="34" charset="0"/>
              </a:defRPr>
            </a:lvl9pPr>
          </a:lstStyle>
          <a:p>
            <a:pPr eaLnBrk="1" hangingPunct="1"/>
            <a:r>
              <a:rPr lang="en-US" sz="2000" b="1" dirty="0">
                <a:latin typeface="Arial" pitchFamily="34" charset="0"/>
                <a:cs typeface="Times New Roman" pitchFamily="18" charset="0"/>
              </a:rPr>
              <a:t>(2.6b)</a:t>
            </a:r>
          </a:p>
        </p:txBody>
      </p:sp>
      <p:sp>
        <p:nvSpPr>
          <p:cNvPr id="28" name="TextBox 27"/>
          <p:cNvSpPr txBox="1">
            <a:spLocks noChangeArrowheads="1"/>
          </p:cNvSpPr>
          <p:nvPr/>
        </p:nvSpPr>
        <p:spPr bwMode="auto">
          <a:xfrm>
            <a:off x="6781800" y="5151437"/>
            <a:ext cx="7620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Palatino" pitchFamily="2" charset="0"/>
                <a:cs typeface="Arial" pitchFamily="34" charset="0"/>
              </a:defRPr>
            </a:lvl1pPr>
            <a:lvl2pPr marL="742950" indent="-285750" eaLnBrk="0" hangingPunct="0">
              <a:defRPr>
                <a:solidFill>
                  <a:schemeClr val="tx1"/>
                </a:solidFill>
                <a:latin typeface="Palatino" pitchFamily="2" charset="0"/>
                <a:cs typeface="Arial" pitchFamily="34" charset="0"/>
              </a:defRPr>
            </a:lvl2pPr>
            <a:lvl3pPr marL="1143000" indent="-228600" eaLnBrk="0" hangingPunct="0">
              <a:defRPr>
                <a:solidFill>
                  <a:schemeClr val="tx1"/>
                </a:solidFill>
                <a:latin typeface="Palatino" pitchFamily="2" charset="0"/>
                <a:cs typeface="Arial" pitchFamily="34" charset="0"/>
              </a:defRPr>
            </a:lvl3pPr>
            <a:lvl4pPr marL="1600200" indent="-228600" eaLnBrk="0" hangingPunct="0">
              <a:defRPr>
                <a:solidFill>
                  <a:schemeClr val="tx1"/>
                </a:solidFill>
                <a:latin typeface="Palatino" pitchFamily="2" charset="0"/>
                <a:cs typeface="Arial" pitchFamily="34" charset="0"/>
              </a:defRPr>
            </a:lvl4pPr>
            <a:lvl5pPr marL="2057400" indent="-228600" eaLnBrk="0" hangingPunct="0">
              <a:defRPr>
                <a:solidFill>
                  <a:schemeClr val="tx1"/>
                </a:solidFill>
                <a:latin typeface="Palatino" pitchFamily="2" charset="0"/>
                <a:cs typeface="Arial" pitchFamily="34" charset="0"/>
              </a:defRPr>
            </a:lvl5pPr>
            <a:lvl6pPr marL="2514600" indent="-228600" eaLnBrk="0" fontAlgn="base" hangingPunct="0">
              <a:spcBef>
                <a:spcPct val="0"/>
              </a:spcBef>
              <a:spcAft>
                <a:spcPct val="0"/>
              </a:spcAft>
              <a:defRPr>
                <a:solidFill>
                  <a:schemeClr val="tx1"/>
                </a:solidFill>
                <a:latin typeface="Palatino" pitchFamily="2" charset="0"/>
                <a:cs typeface="Arial" pitchFamily="34" charset="0"/>
              </a:defRPr>
            </a:lvl6pPr>
            <a:lvl7pPr marL="2971800" indent="-228600" eaLnBrk="0" fontAlgn="base" hangingPunct="0">
              <a:spcBef>
                <a:spcPct val="0"/>
              </a:spcBef>
              <a:spcAft>
                <a:spcPct val="0"/>
              </a:spcAft>
              <a:defRPr>
                <a:solidFill>
                  <a:schemeClr val="tx1"/>
                </a:solidFill>
                <a:latin typeface="Palatino" pitchFamily="2" charset="0"/>
                <a:cs typeface="Arial" pitchFamily="34" charset="0"/>
              </a:defRPr>
            </a:lvl7pPr>
            <a:lvl8pPr marL="3429000" indent="-228600" eaLnBrk="0" fontAlgn="base" hangingPunct="0">
              <a:spcBef>
                <a:spcPct val="0"/>
              </a:spcBef>
              <a:spcAft>
                <a:spcPct val="0"/>
              </a:spcAft>
              <a:defRPr>
                <a:solidFill>
                  <a:schemeClr val="tx1"/>
                </a:solidFill>
                <a:latin typeface="Palatino" pitchFamily="2" charset="0"/>
                <a:cs typeface="Arial" pitchFamily="34" charset="0"/>
              </a:defRPr>
            </a:lvl8pPr>
            <a:lvl9pPr marL="3886200" indent="-228600" eaLnBrk="0" fontAlgn="base" hangingPunct="0">
              <a:spcBef>
                <a:spcPct val="0"/>
              </a:spcBef>
              <a:spcAft>
                <a:spcPct val="0"/>
              </a:spcAft>
              <a:defRPr>
                <a:solidFill>
                  <a:schemeClr val="tx1"/>
                </a:solidFill>
                <a:latin typeface="Palatino" pitchFamily="2" charset="0"/>
                <a:cs typeface="Arial" pitchFamily="34" charset="0"/>
              </a:defRPr>
            </a:lvl9pPr>
          </a:lstStyle>
          <a:p>
            <a:pPr eaLnBrk="1" hangingPunct="1"/>
            <a:r>
              <a:rPr lang="en-US" sz="2000" b="1" dirty="0">
                <a:latin typeface="Arial" pitchFamily="34" charset="0"/>
                <a:cs typeface="Times New Roman" pitchFamily="18" charset="0"/>
              </a:rPr>
              <a:t>(2.7)</a:t>
            </a:r>
          </a:p>
        </p:txBody>
      </p:sp>
      <p:pic>
        <p:nvPicPr>
          <p:cNvPr id="29" name="Picture 1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832393" y="0"/>
            <a:ext cx="1311607" cy="10789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nodeType="afterGroup">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nodeType="afterGroup">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childTnLst>
                          </p:cTn>
                        </p:par>
                        <p:par>
                          <p:cTn id="16" fill="hold" nodeType="withGroup">
                            <p:stCondLst>
                              <p:cond delay="2500"/>
                            </p:stCondLst>
                            <p:childTnLst>
                              <p:par>
                                <p:cTn id="17" presetID="22" presetClass="entr" presetSubtype="8"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left)">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childTnLst>
                          </p:cTn>
                        </p:par>
                        <p:par>
                          <p:cTn id="25" fill="hold" nodeType="afterGroup">
                            <p:stCondLst>
                              <p:cond delay="500"/>
                            </p:stCondLst>
                            <p:childTnLst>
                              <p:par>
                                <p:cTn id="26" presetID="22" presetClass="entr" presetSubtype="8" fill="hold"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childTnLst>
                          </p:cTn>
                        </p:par>
                        <p:par>
                          <p:cTn id="29" fill="hold" nodeType="afterGroup">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childTnLst>
                          </p:cTn>
                        </p:par>
                        <p:par>
                          <p:cTn id="33" fill="hold">
                            <p:stCondLst>
                              <p:cond delay="1500"/>
                            </p:stCondLst>
                            <p:childTnLst>
                              <p:par>
                                <p:cTn id="34" presetID="22" presetClass="entr" presetSubtype="8"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left)">
                                      <p:cBhvr>
                                        <p:cTn id="36" dur="500"/>
                                        <p:tgtEl>
                                          <p:spTgt spid="26"/>
                                        </p:tgtEl>
                                      </p:cBhvr>
                                    </p:animEffect>
                                  </p:childTnLst>
                                </p:cTn>
                              </p:par>
                            </p:childTnLst>
                          </p:cTn>
                        </p:par>
                        <p:par>
                          <p:cTn id="37" fill="hold" nodeType="afterGroup">
                            <p:stCondLst>
                              <p:cond delay="2000"/>
                            </p:stCondLst>
                            <p:childTnLst>
                              <p:par>
                                <p:cTn id="38" presetID="22" presetClass="entr" presetSubtype="8"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left)">
                                      <p:cBhvr>
                                        <p:cTn id="40" dur="500"/>
                                        <p:tgtEl>
                                          <p:spTgt spid="22"/>
                                        </p:tgtEl>
                                      </p:cBhvr>
                                    </p:animEffect>
                                  </p:childTnLst>
                                </p:cTn>
                              </p:par>
                            </p:childTnLst>
                          </p:cTn>
                        </p:par>
                        <p:par>
                          <p:cTn id="41" fill="hold">
                            <p:stCondLst>
                              <p:cond delay="2500"/>
                            </p:stCondLst>
                            <p:childTnLst>
                              <p:par>
                                <p:cTn id="42" presetID="22" presetClass="entr" presetSubtype="8" fill="hold" nodeType="after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wipe(left)">
                                      <p:cBhvr>
                                        <p:cTn id="44" dur="500"/>
                                        <p:tgtEl>
                                          <p:spTgt spid="27"/>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left)">
                                      <p:cBhvr>
                                        <p:cTn id="49" dur="500"/>
                                        <p:tgtEl>
                                          <p:spTgt spid="16"/>
                                        </p:tgtEl>
                                      </p:cBhvr>
                                    </p:animEffect>
                                  </p:childTnLst>
                                </p:cTn>
                              </p:par>
                            </p:childTnLst>
                          </p:cTn>
                        </p:par>
                        <p:par>
                          <p:cTn id="50" fill="hold" nodeType="afterGroup">
                            <p:stCondLst>
                              <p:cond delay="500"/>
                            </p:stCondLst>
                            <p:childTnLst>
                              <p:par>
                                <p:cTn id="51" presetID="22" presetClass="entr" presetSubtype="8" fill="hold" nodeType="after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wipe(left)">
                                      <p:cBhvr>
                                        <p:cTn id="53" dur="500"/>
                                        <p:tgtEl>
                                          <p:spTgt spid="23"/>
                                        </p:tgtEl>
                                      </p:cBhvr>
                                    </p:animEffect>
                                  </p:childTnLst>
                                </p:cTn>
                              </p:par>
                            </p:childTnLst>
                          </p:cTn>
                        </p:par>
                        <p:par>
                          <p:cTn id="54" fill="hold" nodeType="afterGroup">
                            <p:stCondLst>
                              <p:cond delay="1000"/>
                            </p:stCondLst>
                            <p:childTnLst>
                              <p:par>
                                <p:cTn id="55" presetID="22" presetClass="entr" presetSubtype="8"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left)">
                                      <p:cBhvr>
                                        <p:cTn id="57" dur="500"/>
                                        <p:tgtEl>
                                          <p:spTgt spid="24"/>
                                        </p:tgtEl>
                                      </p:cBhvr>
                                    </p:animEffect>
                                  </p:childTnLst>
                                </p:cTn>
                              </p:par>
                            </p:childTnLst>
                          </p:cTn>
                        </p:par>
                        <p:par>
                          <p:cTn id="58" fill="hold">
                            <p:stCondLst>
                              <p:cond delay="1500"/>
                            </p:stCondLst>
                            <p:childTnLst>
                              <p:par>
                                <p:cTn id="59" presetID="22" presetClass="entr" presetSubtype="8"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wipe(left)">
                                      <p:cBhvr>
                                        <p:cTn id="6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P spid="19" grpId="0"/>
      <p:bldP spid="21" grpId="0"/>
      <p:bldP spid="22" grpId="0"/>
      <p:bldP spid="2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a:spLocks noChangeArrowheads="1"/>
          </p:cNvSpPr>
          <p:nvPr/>
        </p:nvSpPr>
        <p:spPr bwMode="auto">
          <a:xfrm>
            <a:off x="0" y="0"/>
            <a:ext cx="9144000" cy="6553200"/>
          </a:xfrm>
          <a:prstGeom prst="rect">
            <a:avLst/>
          </a:prstGeom>
          <a:solidFill>
            <a:srgbClr val="FFF2B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en-US"/>
          </a:p>
        </p:txBody>
      </p:sp>
      <p:sp>
        <p:nvSpPr>
          <p:cNvPr id="15" name="TextBox 14"/>
          <p:cNvSpPr txBox="1">
            <a:spLocks noChangeArrowheads="1"/>
          </p:cNvSpPr>
          <p:nvPr/>
        </p:nvSpPr>
        <p:spPr bwMode="auto">
          <a:xfrm>
            <a:off x="457200" y="1295400"/>
            <a:ext cx="8458200" cy="36933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Palatino" pitchFamily="2" charset="0"/>
                <a:cs typeface="Arial" pitchFamily="34" charset="0"/>
              </a:defRPr>
            </a:lvl1pPr>
            <a:lvl2pPr marL="742950" indent="-285750" eaLnBrk="0" hangingPunct="0">
              <a:defRPr>
                <a:solidFill>
                  <a:schemeClr val="tx1"/>
                </a:solidFill>
                <a:latin typeface="Palatino" pitchFamily="2" charset="0"/>
                <a:cs typeface="Arial" pitchFamily="34" charset="0"/>
              </a:defRPr>
            </a:lvl2pPr>
            <a:lvl3pPr marL="1143000" indent="-228600" eaLnBrk="0" hangingPunct="0">
              <a:defRPr>
                <a:solidFill>
                  <a:schemeClr val="tx1"/>
                </a:solidFill>
                <a:latin typeface="Palatino" pitchFamily="2" charset="0"/>
                <a:cs typeface="Arial" pitchFamily="34" charset="0"/>
              </a:defRPr>
            </a:lvl3pPr>
            <a:lvl4pPr marL="1600200" indent="-228600" eaLnBrk="0" hangingPunct="0">
              <a:defRPr>
                <a:solidFill>
                  <a:schemeClr val="tx1"/>
                </a:solidFill>
                <a:latin typeface="Palatino" pitchFamily="2" charset="0"/>
                <a:cs typeface="Arial" pitchFamily="34" charset="0"/>
              </a:defRPr>
            </a:lvl4pPr>
            <a:lvl5pPr marL="2057400" indent="-228600" eaLnBrk="0" hangingPunct="0">
              <a:defRPr>
                <a:solidFill>
                  <a:schemeClr val="tx1"/>
                </a:solidFill>
                <a:latin typeface="Palatino" pitchFamily="2" charset="0"/>
                <a:cs typeface="Arial" pitchFamily="34" charset="0"/>
              </a:defRPr>
            </a:lvl5pPr>
            <a:lvl6pPr marL="2514600" indent="-228600" eaLnBrk="0" fontAlgn="base" hangingPunct="0">
              <a:spcBef>
                <a:spcPct val="0"/>
              </a:spcBef>
              <a:spcAft>
                <a:spcPct val="0"/>
              </a:spcAft>
              <a:defRPr>
                <a:solidFill>
                  <a:schemeClr val="tx1"/>
                </a:solidFill>
                <a:latin typeface="Palatino" pitchFamily="2" charset="0"/>
                <a:cs typeface="Arial" pitchFamily="34" charset="0"/>
              </a:defRPr>
            </a:lvl6pPr>
            <a:lvl7pPr marL="2971800" indent="-228600" eaLnBrk="0" fontAlgn="base" hangingPunct="0">
              <a:spcBef>
                <a:spcPct val="0"/>
              </a:spcBef>
              <a:spcAft>
                <a:spcPct val="0"/>
              </a:spcAft>
              <a:defRPr>
                <a:solidFill>
                  <a:schemeClr val="tx1"/>
                </a:solidFill>
                <a:latin typeface="Palatino" pitchFamily="2" charset="0"/>
                <a:cs typeface="Arial" pitchFamily="34" charset="0"/>
              </a:defRPr>
            </a:lvl7pPr>
            <a:lvl8pPr marL="3429000" indent="-228600" eaLnBrk="0" fontAlgn="base" hangingPunct="0">
              <a:spcBef>
                <a:spcPct val="0"/>
              </a:spcBef>
              <a:spcAft>
                <a:spcPct val="0"/>
              </a:spcAft>
              <a:defRPr>
                <a:solidFill>
                  <a:schemeClr val="tx1"/>
                </a:solidFill>
                <a:latin typeface="Palatino" pitchFamily="2" charset="0"/>
                <a:cs typeface="Arial" pitchFamily="34" charset="0"/>
              </a:defRPr>
            </a:lvl8pPr>
            <a:lvl9pPr marL="3886200" indent="-228600" eaLnBrk="0" fontAlgn="base" hangingPunct="0">
              <a:spcBef>
                <a:spcPct val="0"/>
              </a:spcBef>
              <a:spcAft>
                <a:spcPct val="0"/>
              </a:spcAft>
              <a:defRPr>
                <a:solidFill>
                  <a:schemeClr val="tx1"/>
                </a:solidFill>
                <a:latin typeface="Palatino" pitchFamily="2" charset="0"/>
                <a:cs typeface="Arial" pitchFamily="34" charset="0"/>
              </a:defRPr>
            </a:lvl9pPr>
          </a:lstStyle>
          <a:p>
            <a:pPr eaLnBrk="1" hangingPunct="1"/>
            <a:r>
              <a:rPr lang="en-US" dirty="0">
                <a:latin typeface="Arial" pitchFamily="34" charset="0"/>
              </a:rPr>
              <a:t>After reaching a level of about $1.00 per pound in 1980, the price of copper fell sharply to about 60 cents per pound in 1986.</a:t>
            </a:r>
          </a:p>
          <a:p>
            <a:pPr eaLnBrk="1" hangingPunct="1"/>
            <a:endParaRPr lang="en-US" dirty="0">
              <a:latin typeface="Arial" pitchFamily="34" charset="0"/>
            </a:endParaRPr>
          </a:p>
          <a:p>
            <a:pPr eaLnBrk="1" hangingPunct="1"/>
            <a:r>
              <a:rPr lang="en-US" dirty="0">
                <a:latin typeface="Arial" pitchFamily="34" charset="0"/>
              </a:rPr>
              <a:t>Worldwide recessions in 1980 and 1982 contributed to the decline of copper prices.</a:t>
            </a:r>
          </a:p>
          <a:p>
            <a:pPr eaLnBrk="1" hangingPunct="1"/>
            <a:endParaRPr lang="en-US" dirty="0">
              <a:latin typeface="Arial" pitchFamily="34" charset="0"/>
            </a:endParaRPr>
          </a:p>
          <a:p>
            <a:pPr eaLnBrk="1" hangingPunct="1"/>
            <a:r>
              <a:rPr lang="en-US" dirty="0">
                <a:latin typeface="Arial" pitchFamily="34" charset="0"/>
              </a:rPr>
              <a:t>Why did the price increase so sharply after 2003? First, the demand for copper from China and other Asian countries began increasing dramatically. Second, because prices had dropped so much from 1996 through 2003, producers closed unprofitable mines and cut production.</a:t>
            </a:r>
          </a:p>
          <a:p>
            <a:pPr eaLnBrk="1" hangingPunct="1"/>
            <a:endParaRPr lang="en-US" dirty="0">
              <a:latin typeface="Arial" pitchFamily="34" charset="0"/>
            </a:endParaRPr>
          </a:p>
          <a:p>
            <a:pPr eaLnBrk="1" hangingPunct="1"/>
            <a:r>
              <a:rPr lang="en-US" dirty="0">
                <a:latin typeface="Arial" pitchFamily="34" charset="0"/>
              </a:rPr>
              <a:t>What would a decline in demand do to the price of copper? To find out, we can use the linear supply and demand curves.</a:t>
            </a:r>
          </a:p>
        </p:txBody>
      </p:sp>
      <p:sp>
        <p:nvSpPr>
          <p:cNvPr id="19" name="Rectangle 6"/>
          <p:cNvSpPr>
            <a:spLocks noChangeArrowheads="1"/>
          </p:cNvSpPr>
          <p:nvPr/>
        </p:nvSpPr>
        <p:spPr bwMode="auto">
          <a:xfrm>
            <a:off x="685800" y="76200"/>
            <a:ext cx="1847850" cy="487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sz="2000">
                <a:solidFill>
                  <a:srgbClr val="007CB2"/>
                </a:solidFill>
                <a:latin typeface="Arial" pitchFamily="34" charset="0"/>
              </a:rPr>
              <a:t>EXAMPLE 2.8 </a:t>
            </a:r>
          </a:p>
        </p:txBody>
      </p:sp>
      <p:cxnSp>
        <p:nvCxnSpPr>
          <p:cNvPr id="20" name="Straight Connector 19"/>
          <p:cNvCxnSpPr>
            <a:cxnSpLocks noChangeShapeType="1"/>
          </p:cNvCxnSpPr>
          <p:nvPr/>
        </p:nvCxnSpPr>
        <p:spPr bwMode="auto">
          <a:xfrm flipH="1">
            <a:off x="685800" y="533400"/>
            <a:ext cx="1847850" cy="0"/>
          </a:xfrm>
          <a:prstGeom prst="line">
            <a:avLst/>
          </a:prstGeom>
          <a:noFill/>
          <a:ln w="50800" algn="ctr">
            <a:solidFill>
              <a:srgbClr val="007CB2"/>
            </a:solidFill>
            <a:round/>
            <a:headEnd/>
            <a:tailEnd/>
          </a:ln>
          <a:extLst>
            <a:ext uri="{909E8E84-426E-40DD-AFC4-6F175D3DCCD1}">
              <a14:hiddenFill xmlns:a14="http://schemas.microsoft.com/office/drawing/2010/main" xmlns="">
                <a:noFill/>
              </a14:hiddenFill>
            </a:ext>
          </a:extLst>
        </p:spPr>
      </p:cxnSp>
      <p:sp>
        <p:nvSpPr>
          <p:cNvPr id="21" name="Rectangle 6"/>
          <p:cNvSpPr>
            <a:spLocks noChangeArrowheads="1"/>
          </p:cNvSpPr>
          <p:nvPr/>
        </p:nvSpPr>
        <p:spPr bwMode="auto">
          <a:xfrm>
            <a:off x="2647950" y="85725"/>
            <a:ext cx="5124450" cy="487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sz="2000" b="1" dirty="0">
                <a:solidFill>
                  <a:srgbClr val="007CB2"/>
                </a:solidFill>
                <a:latin typeface="Arial" pitchFamily="34" charset="0"/>
              </a:rPr>
              <a:t>THE BEHAVIOR OF COPPER PRICES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par>
                                <p:cTn id="12" presetID="22" presetClass="entr" presetSubtype="8" fill="hold"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left)">
                                      <p:cBhvr>
                                        <p:cTn id="14" dur="500"/>
                                        <p:tgtEl>
                                          <p:spTgt spid="20"/>
                                        </p:tgtEl>
                                      </p:cBhvr>
                                    </p:animEffect>
                                  </p:childTnLst>
                                </p:cTn>
                              </p:par>
                            </p:childTnLst>
                          </p:cTn>
                        </p:par>
                        <p:par>
                          <p:cTn id="15" fill="hold" nodeType="afterGroup">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left)">
                                      <p:cBhvr>
                                        <p:cTn id="18" dur="500"/>
                                        <p:tgtEl>
                                          <p:spTgt spid="21"/>
                                        </p:tgtEl>
                                      </p:cBhvr>
                                    </p:animEffect>
                                  </p:childTnLst>
                                </p:cTn>
                              </p:par>
                            </p:childTnLst>
                          </p:cTn>
                        </p:par>
                        <p:par>
                          <p:cTn id="19" fill="hold" nodeType="afterGroup">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wipe(left)">
                                      <p:cBhvr>
                                        <p:cTn id="22" dur="500"/>
                                        <p:tgtEl>
                                          <p:spTgt spid="15">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wipe(left)">
                                      <p:cBhvr>
                                        <p:cTn id="27" dur="500"/>
                                        <p:tgtEl>
                                          <p:spTgt spid="15">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5">
                                            <p:txEl>
                                              <p:pRg st="4" end="4"/>
                                            </p:txEl>
                                          </p:spTgt>
                                        </p:tgtEl>
                                        <p:attrNameLst>
                                          <p:attrName>style.visibility</p:attrName>
                                        </p:attrNameLst>
                                      </p:cBhvr>
                                      <p:to>
                                        <p:strVal val="visible"/>
                                      </p:to>
                                    </p:set>
                                    <p:animEffect transition="in" filter="wipe(left)">
                                      <p:cBhvr>
                                        <p:cTn id="32" dur="500"/>
                                        <p:tgtEl>
                                          <p:spTgt spid="15">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5">
                                            <p:txEl>
                                              <p:pRg st="6" end="6"/>
                                            </p:txEl>
                                          </p:spTgt>
                                        </p:tgtEl>
                                        <p:attrNameLst>
                                          <p:attrName>style.visibility</p:attrName>
                                        </p:attrNameLst>
                                      </p:cBhvr>
                                      <p:to>
                                        <p:strVal val="visible"/>
                                      </p:to>
                                    </p:set>
                                    <p:animEffect transition="in" filter="wipe(left)">
                                      <p:cBhvr>
                                        <p:cTn id="37" dur="500"/>
                                        <p:tgtEl>
                                          <p:spTgt spid="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5" grpId="0" build="p"/>
      <p:bldP spid="19"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8"/>
          <p:cNvSpPr>
            <a:spLocks noChangeArrowheads="1"/>
          </p:cNvSpPr>
          <p:nvPr/>
        </p:nvSpPr>
        <p:spPr bwMode="auto">
          <a:xfrm>
            <a:off x="0" y="0"/>
            <a:ext cx="9144000" cy="6553200"/>
          </a:xfrm>
          <a:prstGeom prst="rect">
            <a:avLst/>
          </a:prstGeom>
          <a:solidFill>
            <a:srgbClr val="FFF2B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en-US"/>
          </a:p>
        </p:txBody>
      </p:sp>
      <p:sp>
        <p:nvSpPr>
          <p:cNvPr id="47107" name="Rectangle 6"/>
          <p:cNvSpPr>
            <a:spLocks noChangeArrowheads="1"/>
          </p:cNvSpPr>
          <p:nvPr/>
        </p:nvSpPr>
        <p:spPr bwMode="auto">
          <a:xfrm>
            <a:off x="685800" y="76200"/>
            <a:ext cx="1847850" cy="487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sz="2000">
                <a:solidFill>
                  <a:srgbClr val="007CB2"/>
                </a:solidFill>
                <a:latin typeface="Arial" pitchFamily="34" charset="0"/>
              </a:rPr>
              <a:t>EXAMPLE 2.8 </a:t>
            </a:r>
          </a:p>
        </p:txBody>
      </p:sp>
      <p:cxnSp>
        <p:nvCxnSpPr>
          <p:cNvPr id="47108" name="Straight Connector 20"/>
          <p:cNvCxnSpPr>
            <a:cxnSpLocks noChangeShapeType="1"/>
          </p:cNvCxnSpPr>
          <p:nvPr/>
        </p:nvCxnSpPr>
        <p:spPr bwMode="auto">
          <a:xfrm flipH="1">
            <a:off x="685800" y="533400"/>
            <a:ext cx="1847850" cy="0"/>
          </a:xfrm>
          <a:prstGeom prst="line">
            <a:avLst/>
          </a:prstGeom>
          <a:noFill/>
          <a:ln w="50800" algn="ctr">
            <a:solidFill>
              <a:srgbClr val="007CB2"/>
            </a:solidFill>
            <a:round/>
            <a:headEnd/>
            <a:tailEnd/>
          </a:ln>
          <a:extLst>
            <a:ext uri="{909E8E84-426E-40DD-AFC4-6F175D3DCCD1}">
              <a14:hiddenFill xmlns:a14="http://schemas.microsoft.com/office/drawing/2010/main" xmlns="">
                <a:noFill/>
              </a14:hiddenFill>
            </a:ext>
          </a:extLst>
        </p:spPr>
      </p:cxnSp>
      <p:sp>
        <p:nvSpPr>
          <p:cNvPr id="47109" name="Rectangle 6"/>
          <p:cNvSpPr>
            <a:spLocks noChangeArrowheads="1"/>
          </p:cNvSpPr>
          <p:nvPr/>
        </p:nvSpPr>
        <p:spPr bwMode="auto">
          <a:xfrm>
            <a:off x="2647950" y="85725"/>
            <a:ext cx="6496050" cy="487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sz="2000" b="1" dirty="0">
                <a:solidFill>
                  <a:srgbClr val="007CB2"/>
                </a:solidFill>
                <a:latin typeface="Arial" pitchFamily="34" charset="0"/>
              </a:rPr>
              <a:t>THE BEHAVIOR OF COPPER </a:t>
            </a:r>
            <a:r>
              <a:rPr lang="en-US" sz="2000" b="1" dirty="0" smtClean="0">
                <a:solidFill>
                  <a:srgbClr val="007CB2"/>
                </a:solidFill>
                <a:latin typeface="Arial" pitchFamily="34" charset="0"/>
              </a:rPr>
              <a:t>PRICES</a:t>
            </a:r>
            <a:endParaRPr lang="en-US" sz="2000" b="1" dirty="0">
              <a:solidFill>
                <a:srgbClr val="007CB2"/>
              </a:solidFill>
              <a:latin typeface="Arial" pitchFamily="34" charset="0"/>
            </a:endParaRPr>
          </a:p>
        </p:txBody>
      </p:sp>
      <p:sp>
        <p:nvSpPr>
          <p:cNvPr id="48152" name="Rectangle 24"/>
          <p:cNvSpPr>
            <a:spLocks noChangeArrowheads="1"/>
          </p:cNvSpPr>
          <p:nvPr/>
        </p:nvSpPr>
        <p:spPr bwMode="auto">
          <a:xfrm>
            <a:off x="446390" y="685800"/>
            <a:ext cx="7783210" cy="3581399"/>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 name="Rectangle 4"/>
          <p:cNvSpPr>
            <a:spLocks noChangeArrowheads="1"/>
          </p:cNvSpPr>
          <p:nvPr/>
        </p:nvSpPr>
        <p:spPr bwMode="auto">
          <a:xfrm>
            <a:off x="609600" y="4924425"/>
            <a:ext cx="754380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1600" dirty="0">
                <a:latin typeface="Arial" pitchFamily="34" charset="0"/>
              </a:rPr>
              <a:t>Copper prices are shown in both nominal (no adjustment for inflation) and real (inflation-adjusted) terms.  In real terms, copper prices declined steeply from the early 1970s through the mid-1980s as demand fell. In 1988–1990, copper prices rose in response to supply disruptions caused by strikes in Peru and Canada but later fell after the strikes ended.  Prices declined during the 1996–2002 period but then increased sharply starting in </a:t>
            </a:r>
            <a:r>
              <a:rPr lang="en-US" sz="1600" dirty="0" smtClean="0">
                <a:latin typeface="Arial" pitchFamily="34" charset="0"/>
              </a:rPr>
              <a:t>2005.</a:t>
            </a:r>
            <a:endParaRPr lang="en-US" sz="1600" dirty="0">
              <a:latin typeface="Arial" pitchFamily="34" charset="0"/>
            </a:endParaRPr>
          </a:p>
        </p:txBody>
      </p:sp>
      <p:sp>
        <p:nvSpPr>
          <p:cNvPr id="10" name="Rectangle 5"/>
          <p:cNvSpPr>
            <a:spLocks noChangeArrowheads="1"/>
          </p:cNvSpPr>
          <p:nvPr/>
        </p:nvSpPr>
        <p:spPr bwMode="auto">
          <a:xfrm>
            <a:off x="609600" y="4619625"/>
            <a:ext cx="28956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nchor="ctr"/>
          <a:lstStyle/>
          <a:p>
            <a:pPr marL="342900" indent="-342900">
              <a:spcBef>
                <a:spcPct val="20000"/>
              </a:spcBef>
            </a:pPr>
            <a:r>
              <a:rPr lang="en-US" sz="1600" b="1" dirty="0">
                <a:latin typeface="Arial" pitchFamily="34" charset="0"/>
              </a:rPr>
              <a:t>COPPER PRICES, 1965–2011</a:t>
            </a:r>
          </a:p>
        </p:txBody>
      </p:sp>
      <p:sp>
        <p:nvSpPr>
          <p:cNvPr id="11" name="Rectangle 10"/>
          <p:cNvSpPr>
            <a:spLocks noChangeArrowheads="1"/>
          </p:cNvSpPr>
          <p:nvPr/>
        </p:nvSpPr>
        <p:spPr bwMode="auto">
          <a:xfrm>
            <a:off x="609600" y="4314825"/>
            <a:ext cx="1447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nchor="ctr"/>
          <a:lstStyle/>
          <a:p>
            <a:pPr marL="342900" indent="-342900">
              <a:spcBef>
                <a:spcPct val="20000"/>
              </a:spcBef>
            </a:pPr>
            <a:r>
              <a:rPr lang="en-US" sz="2000" b="1" dirty="0">
                <a:solidFill>
                  <a:srgbClr val="ED1B2F"/>
                </a:solidFill>
                <a:latin typeface="Arial" pitchFamily="34" charset="0"/>
              </a:rPr>
              <a:t>F</a:t>
            </a:r>
            <a:r>
              <a:rPr lang="en-US" sz="1600" b="1" dirty="0">
                <a:solidFill>
                  <a:srgbClr val="ED1B2F"/>
                </a:solidFill>
                <a:latin typeface="Arial" pitchFamily="34" charset="0"/>
              </a:rPr>
              <a:t>IGURE </a:t>
            </a:r>
            <a:r>
              <a:rPr lang="en-US" sz="2000" b="1" dirty="0">
                <a:solidFill>
                  <a:srgbClr val="ED1B2F"/>
                </a:solidFill>
                <a:latin typeface="Arial" pitchFamily="34" charset="0"/>
              </a:rPr>
              <a:t>2.20</a:t>
            </a:r>
          </a:p>
        </p:txBody>
      </p:sp>
      <p:grpSp>
        <p:nvGrpSpPr>
          <p:cNvPr id="23" name="Group 22"/>
          <p:cNvGrpSpPr>
            <a:grpSpLocks/>
          </p:cNvGrpSpPr>
          <p:nvPr/>
        </p:nvGrpSpPr>
        <p:grpSpPr bwMode="auto">
          <a:xfrm>
            <a:off x="381000" y="685801"/>
            <a:ext cx="138954" cy="5762624"/>
            <a:chOff x="676275" y="1905000"/>
            <a:chExt cx="161925" cy="4495800"/>
          </a:xfrm>
        </p:grpSpPr>
        <p:cxnSp>
          <p:nvCxnSpPr>
            <p:cNvPr id="47121" name="Straight Connector 27"/>
            <p:cNvCxnSpPr>
              <a:cxnSpLocks noChangeShapeType="1"/>
            </p:cNvCxnSpPr>
            <p:nvPr/>
          </p:nvCxnSpPr>
          <p:spPr bwMode="auto">
            <a:xfrm flipV="1">
              <a:off x="750094" y="1905000"/>
              <a:ext cx="0" cy="449580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cxnSp>
          <p:nvCxnSpPr>
            <p:cNvPr id="47122" name="Straight Connector 28"/>
            <p:cNvCxnSpPr>
              <a:cxnSpLocks noChangeShapeType="1"/>
            </p:cNvCxnSpPr>
            <p:nvPr/>
          </p:nvCxnSpPr>
          <p:spPr bwMode="auto">
            <a:xfrm rot="-5400000">
              <a:off x="752475" y="1828800"/>
              <a:ext cx="0" cy="15240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cxnSp>
          <p:nvCxnSpPr>
            <p:cNvPr id="47123" name="Straight Connector 29"/>
            <p:cNvCxnSpPr>
              <a:cxnSpLocks noChangeShapeType="1"/>
            </p:cNvCxnSpPr>
            <p:nvPr/>
          </p:nvCxnSpPr>
          <p:spPr bwMode="auto">
            <a:xfrm rot="-5400000">
              <a:off x="762000" y="6324600"/>
              <a:ext cx="0" cy="15240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gr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657350" y="714374"/>
            <a:ext cx="5581650" cy="35147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657350" y="714374"/>
            <a:ext cx="5581650" cy="351472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657350" y="714374"/>
            <a:ext cx="5581650" cy="351472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657350" y="714374"/>
            <a:ext cx="5581650" cy="3514725"/>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1657350" y="714374"/>
            <a:ext cx="5581650" cy="3514725"/>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1657350" y="714374"/>
            <a:ext cx="5581650" cy="35147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8152"/>
                                        </p:tgtEl>
                                        <p:attrNameLst>
                                          <p:attrName>style.visibility</p:attrName>
                                        </p:attrNameLst>
                                      </p:cBhvr>
                                      <p:to>
                                        <p:strVal val="visible"/>
                                      </p:to>
                                    </p:set>
                                    <p:animEffect transition="in" filter="fade">
                                      <p:cBhvr>
                                        <p:cTn id="19" dur="500"/>
                                        <p:tgtEl>
                                          <p:spTgt spid="48152"/>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750"/>
                                        <p:tgtEl>
                                          <p:spTgt spid="4"/>
                                        </p:tgtEl>
                                      </p:cBhvr>
                                    </p:animEffect>
                                  </p:childTnLst>
                                </p:cTn>
                              </p:par>
                              <p:par>
                                <p:cTn id="24" presetID="22" presetClass="entr" presetSubtype="8"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750"/>
                                        <p:tgtEl>
                                          <p:spTgt spid="5"/>
                                        </p:tgtEl>
                                      </p:cBhvr>
                                    </p:animEffect>
                                  </p:childTnLst>
                                </p:cTn>
                              </p:par>
                            </p:childTnLst>
                          </p:cTn>
                        </p:par>
                        <p:par>
                          <p:cTn id="27" fill="hold">
                            <p:stCondLst>
                              <p:cond delay="2750"/>
                            </p:stCondLst>
                            <p:childTnLst>
                              <p:par>
                                <p:cTn id="28" presetID="22" presetClass="entr" presetSubtype="8"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750"/>
                                        <p:tgtEl>
                                          <p:spTgt spid="6"/>
                                        </p:tgtEl>
                                      </p:cBhvr>
                                    </p:animEffect>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750"/>
                                        <p:tgtEl>
                                          <p:spTgt spid="7"/>
                                        </p:tgtEl>
                                      </p:cBhvr>
                                    </p:animEffect>
                                  </p:childTnLst>
                                </p:cTn>
                              </p:par>
                            </p:childTnLst>
                          </p:cTn>
                        </p:par>
                        <p:par>
                          <p:cTn id="35" fill="hold">
                            <p:stCondLst>
                              <p:cond delay="4250"/>
                            </p:stCondLst>
                            <p:childTnLst>
                              <p:par>
                                <p:cTn id="36" presetID="22" presetClass="entr" presetSubtype="8"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750"/>
                                        <p:tgtEl>
                                          <p:spTgt spid="8"/>
                                        </p:tgtEl>
                                      </p:cBhvr>
                                    </p:animEffect>
                                  </p:childTnLst>
                                </p:cTn>
                              </p:par>
                            </p:childTnLst>
                          </p:cTn>
                        </p:par>
                        <p:par>
                          <p:cTn id="39" fill="hold">
                            <p:stCondLst>
                              <p:cond delay="5000"/>
                            </p:stCondLst>
                            <p:childTnLst>
                              <p:par>
                                <p:cTn id="40" presetID="22" presetClass="entr" presetSubtype="8"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750"/>
                                        <p:tgtEl>
                                          <p:spTgt spid="9"/>
                                        </p:tgtEl>
                                      </p:cBhvr>
                                    </p:animEffect>
                                  </p:childTnLst>
                                </p:cTn>
                              </p:par>
                            </p:childTnLst>
                          </p:cTn>
                        </p:par>
                        <p:par>
                          <p:cTn id="43" fill="hold">
                            <p:stCondLst>
                              <p:cond delay="5750"/>
                            </p:stCondLst>
                            <p:childTnLst>
                              <p:par>
                                <p:cTn id="44" presetID="22" presetClass="entr" presetSubtype="8" fill="hold" grpId="0" nodeType="afterEffect">
                                  <p:stCondLst>
                                    <p:cond delay="0"/>
                                  </p:stCondLst>
                                  <p:childTnLst>
                                    <p:set>
                                      <p:cBhvr>
                                        <p:cTn id="45" dur="1" fill="hold">
                                          <p:stCondLst>
                                            <p:cond delay="0"/>
                                          </p:stCondLst>
                                        </p:cTn>
                                        <p:tgtEl>
                                          <p:spTgt spid="12">
                                            <p:txEl>
                                              <p:pRg st="0" end="0"/>
                                            </p:txEl>
                                          </p:spTgt>
                                        </p:tgtEl>
                                        <p:attrNameLst>
                                          <p:attrName>style.visibility</p:attrName>
                                        </p:attrNameLst>
                                      </p:cBhvr>
                                      <p:to>
                                        <p:strVal val="visible"/>
                                      </p:to>
                                    </p:set>
                                    <p:animEffect transition="in" filter="wipe(left)">
                                      <p:cBhvr>
                                        <p:cTn id="46"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52" grpId="0" animBg="1"/>
      <p:bldP spid="12" grpId="0" build="p"/>
      <p:bldP spid="10" grpId="0"/>
      <p:bldP spid="1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1"/>
          <p:cNvSpPr>
            <a:spLocks noChangeArrowheads="1"/>
          </p:cNvSpPr>
          <p:nvPr/>
        </p:nvSpPr>
        <p:spPr bwMode="auto">
          <a:xfrm>
            <a:off x="0" y="0"/>
            <a:ext cx="9143999" cy="6563805"/>
          </a:xfrm>
          <a:prstGeom prst="rect">
            <a:avLst/>
          </a:prstGeom>
          <a:solidFill>
            <a:srgbClr val="FFF2B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en-US"/>
          </a:p>
        </p:txBody>
      </p:sp>
      <p:sp>
        <p:nvSpPr>
          <p:cNvPr id="49179" name="Rectangle 27"/>
          <p:cNvSpPr>
            <a:spLocks noChangeArrowheads="1"/>
          </p:cNvSpPr>
          <p:nvPr/>
        </p:nvSpPr>
        <p:spPr bwMode="auto">
          <a:xfrm>
            <a:off x="2971800" y="1219200"/>
            <a:ext cx="5935087" cy="4495799"/>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 name="Rectangle 5"/>
          <p:cNvSpPr>
            <a:spLocks noChangeArrowheads="1"/>
          </p:cNvSpPr>
          <p:nvPr/>
        </p:nvSpPr>
        <p:spPr bwMode="auto">
          <a:xfrm>
            <a:off x="457200" y="1524000"/>
            <a:ext cx="2436812"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nchor="ctr"/>
          <a:lstStyle/>
          <a:p>
            <a:pPr>
              <a:spcBef>
                <a:spcPct val="20000"/>
              </a:spcBef>
            </a:pPr>
            <a:r>
              <a:rPr lang="en-US" sz="1600" b="1" dirty="0">
                <a:latin typeface="Arial" pitchFamily="34" charset="0"/>
              </a:rPr>
              <a:t>COPPER SUPPLY AND DEMAND</a:t>
            </a:r>
          </a:p>
        </p:txBody>
      </p:sp>
      <p:sp>
        <p:nvSpPr>
          <p:cNvPr id="11" name="Rectangle 10"/>
          <p:cNvSpPr>
            <a:spLocks noChangeArrowheads="1"/>
          </p:cNvSpPr>
          <p:nvPr/>
        </p:nvSpPr>
        <p:spPr bwMode="auto">
          <a:xfrm>
            <a:off x="457200" y="1219200"/>
            <a:ext cx="243681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nchor="ctr"/>
          <a:lstStyle/>
          <a:p>
            <a:pPr marL="342900" indent="-342900">
              <a:spcBef>
                <a:spcPct val="20000"/>
              </a:spcBef>
            </a:pPr>
            <a:r>
              <a:rPr lang="en-US" sz="2000" b="1" dirty="0">
                <a:solidFill>
                  <a:srgbClr val="ED1B2F"/>
                </a:solidFill>
                <a:latin typeface="Arial" pitchFamily="34" charset="0"/>
              </a:rPr>
              <a:t>F</a:t>
            </a:r>
            <a:r>
              <a:rPr lang="en-US" sz="1600" b="1" dirty="0">
                <a:solidFill>
                  <a:srgbClr val="ED1B2F"/>
                </a:solidFill>
                <a:latin typeface="Arial" pitchFamily="34" charset="0"/>
              </a:rPr>
              <a:t>IGURE </a:t>
            </a:r>
            <a:r>
              <a:rPr lang="en-US" sz="2000" b="1" dirty="0">
                <a:solidFill>
                  <a:srgbClr val="ED1B2F"/>
                </a:solidFill>
                <a:latin typeface="Arial" pitchFamily="34" charset="0"/>
              </a:rPr>
              <a:t>2.21</a:t>
            </a:r>
          </a:p>
        </p:txBody>
      </p:sp>
      <p:sp>
        <p:nvSpPr>
          <p:cNvPr id="12" name="Rectangle 4"/>
          <p:cNvSpPr>
            <a:spLocks noChangeArrowheads="1"/>
          </p:cNvSpPr>
          <p:nvPr/>
        </p:nvSpPr>
        <p:spPr bwMode="auto">
          <a:xfrm>
            <a:off x="457200" y="2057400"/>
            <a:ext cx="2436812"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1600" dirty="0">
                <a:latin typeface="Arial" pitchFamily="34" charset="0"/>
              </a:rPr>
              <a:t>The shift in the demand curve corresponding to a 20-percent decline in demand leads to a 10.7-percent decline in price.</a:t>
            </a:r>
          </a:p>
        </p:txBody>
      </p:sp>
      <p:sp>
        <p:nvSpPr>
          <p:cNvPr id="48141" name="Rectangle 6"/>
          <p:cNvSpPr>
            <a:spLocks noChangeArrowheads="1"/>
          </p:cNvSpPr>
          <p:nvPr/>
        </p:nvSpPr>
        <p:spPr bwMode="auto">
          <a:xfrm>
            <a:off x="685800" y="76200"/>
            <a:ext cx="1847850" cy="487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sz="2000">
                <a:solidFill>
                  <a:srgbClr val="007CB2"/>
                </a:solidFill>
                <a:latin typeface="Arial" pitchFamily="34" charset="0"/>
              </a:rPr>
              <a:t>EXAMPLE 2.8 </a:t>
            </a:r>
          </a:p>
        </p:txBody>
      </p:sp>
      <p:cxnSp>
        <p:nvCxnSpPr>
          <p:cNvPr id="48142" name="Straight Connector 19"/>
          <p:cNvCxnSpPr>
            <a:cxnSpLocks noChangeShapeType="1"/>
          </p:cNvCxnSpPr>
          <p:nvPr/>
        </p:nvCxnSpPr>
        <p:spPr bwMode="auto">
          <a:xfrm flipH="1">
            <a:off x="685800" y="533400"/>
            <a:ext cx="1847850" cy="0"/>
          </a:xfrm>
          <a:prstGeom prst="line">
            <a:avLst/>
          </a:prstGeom>
          <a:noFill/>
          <a:ln w="50800" algn="ctr">
            <a:solidFill>
              <a:srgbClr val="007CB2"/>
            </a:solidFill>
            <a:round/>
            <a:headEnd/>
            <a:tailEnd/>
          </a:ln>
          <a:extLst>
            <a:ext uri="{909E8E84-426E-40DD-AFC4-6F175D3DCCD1}">
              <a14:hiddenFill xmlns:a14="http://schemas.microsoft.com/office/drawing/2010/main" xmlns="">
                <a:noFill/>
              </a14:hiddenFill>
            </a:ext>
          </a:extLst>
        </p:spPr>
      </p:cxnSp>
      <p:sp>
        <p:nvSpPr>
          <p:cNvPr id="48143" name="Rectangle 6"/>
          <p:cNvSpPr>
            <a:spLocks noChangeArrowheads="1"/>
          </p:cNvSpPr>
          <p:nvPr/>
        </p:nvSpPr>
        <p:spPr bwMode="auto">
          <a:xfrm>
            <a:off x="2647950" y="85725"/>
            <a:ext cx="6496050" cy="487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sz="2000" b="1" dirty="0">
                <a:solidFill>
                  <a:srgbClr val="007CB2"/>
                </a:solidFill>
                <a:latin typeface="Arial" pitchFamily="34" charset="0"/>
              </a:rPr>
              <a:t>THE BEHAVIOR OF COPPER </a:t>
            </a:r>
            <a:r>
              <a:rPr lang="en-US" sz="2000" b="1" dirty="0" smtClean="0">
                <a:solidFill>
                  <a:srgbClr val="007CB2"/>
                </a:solidFill>
                <a:latin typeface="Arial" pitchFamily="34" charset="0"/>
              </a:rPr>
              <a:t>PRICES</a:t>
            </a:r>
            <a:endParaRPr lang="en-US" sz="2000" b="1" dirty="0">
              <a:solidFill>
                <a:srgbClr val="007CB2"/>
              </a:solidFill>
              <a:latin typeface="Arial" pitchFamily="34" charset="0"/>
            </a:endParaRPr>
          </a:p>
        </p:txBody>
      </p:sp>
      <p:grpSp>
        <p:nvGrpSpPr>
          <p:cNvPr id="24" name="Group 23"/>
          <p:cNvGrpSpPr>
            <a:grpSpLocks/>
          </p:cNvGrpSpPr>
          <p:nvPr/>
        </p:nvGrpSpPr>
        <p:grpSpPr bwMode="auto">
          <a:xfrm>
            <a:off x="2894012" y="1219199"/>
            <a:ext cx="155576" cy="4495800"/>
            <a:chOff x="3574256" y="2209800"/>
            <a:chExt cx="152400" cy="4114800"/>
          </a:xfrm>
        </p:grpSpPr>
        <p:cxnSp>
          <p:nvCxnSpPr>
            <p:cNvPr id="48152" name="Straight Connector 19"/>
            <p:cNvCxnSpPr>
              <a:cxnSpLocks noChangeShapeType="1"/>
            </p:cNvCxnSpPr>
            <p:nvPr/>
          </p:nvCxnSpPr>
          <p:spPr bwMode="auto">
            <a:xfrm flipV="1">
              <a:off x="3648075" y="2209800"/>
              <a:ext cx="0" cy="411480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cxnSp>
          <p:nvCxnSpPr>
            <p:cNvPr id="48153" name="Straight Connector 21"/>
            <p:cNvCxnSpPr>
              <a:cxnSpLocks noChangeShapeType="1"/>
            </p:cNvCxnSpPr>
            <p:nvPr/>
          </p:nvCxnSpPr>
          <p:spPr bwMode="auto">
            <a:xfrm rot="-5400000">
              <a:off x="3650456" y="2133600"/>
              <a:ext cx="0" cy="15240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grpSp>
      <p:grpSp>
        <p:nvGrpSpPr>
          <p:cNvPr id="27" name="Group 26"/>
          <p:cNvGrpSpPr>
            <a:grpSpLocks/>
          </p:cNvGrpSpPr>
          <p:nvPr/>
        </p:nvGrpSpPr>
        <p:grpSpPr bwMode="auto">
          <a:xfrm>
            <a:off x="533400" y="3429000"/>
            <a:ext cx="2438400" cy="206376"/>
            <a:chOff x="457199" y="5791200"/>
            <a:chExt cx="3193257" cy="152400"/>
          </a:xfrm>
        </p:grpSpPr>
        <p:cxnSp>
          <p:nvCxnSpPr>
            <p:cNvPr id="48150" name="Straight Connector 22"/>
            <p:cNvCxnSpPr>
              <a:cxnSpLocks noChangeShapeType="1"/>
            </p:cNvCxnSpPr>
            <p:nvPr/>
          </p:nvCxnSpPr>
          <p:spPr bwMode="auto">
            <a:xfrm flipH="1">
              <a:off x="457200" y="5869753"/>
              <a:ext cx="3193256" cy="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cxnSp>
          <p:nvCxnSpPr>
            <p:cNvPr id="48151" name="Straight Connector 23"/>
            <p:cNvCxnSpPr>
              <a:cxnSpLocks noChangeShapeType="1"/>
            </p:cNvCxnSpPr>
            <p:nvPr/>
          </p:nvCxnSpPr>
          <p:spPr bwMode="auto">
            <a:xfrm rot="10800000">
              <a:off x="457199" y="5791200"/>
              <a:ext cx="0" cy="15240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grpSp>
      <p:grpSp>
        <p:nvGrpSpPr>
          <p:cNvPr id="30" name="Group 29"/>
          <p:cNvGrpSpPr>
            <a:grpSpLocks/>
          </p:cNvGrpSpPr>
          <p:nvPr/>
        </p:nvGrpSpPr>
        <p:grpSpPr bwMode="auto">
          <a:xfrm>
            <a:off x="2969368" y="5606255"/>
            <a:ext cx="5946032" cy="217487"/>
            <a:chOff x="3657600" y="1678781"/>
            <a:chExt cx="4800600" cy="152400"/>
          </a:xfrm>
        </p:grpSpPr>
        <p:cxnSp>
          <p:nvCxnSpPr>
            <p:cNvPr id="48148" name="Straight Connector 17"/>
            <p:cNvCxnSpPr>
              <a:cxnSpLocks noChangeShapeType="1"/>
            </p:cNvCxnSpPr>
            <p:nvPr/>
          </p:nvCxnSpPr>
          <p:spPr bwMode="auto">
            <a:xfrm>
              <a:off x="3657600" y="1752600"/>
              <a:ext cx="4800600" cy="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cxnSp>
          <p:nvCxnSpPr>
            <p:cNvPr id="48149" name="Straight Connector 18"/>
            <p:cNvCxnSpPr>
              <a:cxnSpLocks noChangeShapeType="1"/>
            </p:cNvCxnSpPr>
            <p:nvPr/>
          </p:nvCxnSpPr>
          <p:spPr bwMode="auto">
            <a:xfrm>
              <a:off x="8458200" y="1678781"/>
              <a:ext cx="0" cy="15240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grpSp>
      <p:cxnSp>
        <p:nvCxnSpPr>
          <p:cNvPr id="48147" name="Straight Connector 32"/>
          <p:cNvCxnSpPr>
            <a:cxnSpLocks noChangeShapeType="1"/>
          </p:cNvCxnSpPr>
          <p:nvPr/>
        </p:nvCxnSpPr>
        <p:spPr bwMode="auto">
          <a:xfrm>
            <a:off x="0" y="6553200"/>
            <a:ext cx="9144000" cy="10605"/>
          </a:xfrm>
          <a:prstGeom prst="line">
            <a:avLst/>
          </a:prstGeom>
          <a:noFill/>
          <a:ln w="34925">
            <a:solidFill>
              <a:srgbClr val="F4792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020437" y="1219200"/>
            <a:ext cx="5886450" cy="44291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020437" y="1219200"/>
            <a:ext cx="5886450" cy="442912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020437" y="1219200"/>
            <a:ext cx="5886450" cy="442912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020437" y="1219200"/>
            <a:ext cx="5886450" cy="4429125"/>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3020437" y="1219200"/>
            <a:ext cx="5886450" cy="4429125"/>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3020437" y="1219200"/>
            <a:ext cx="5886450" cy="4429125"/>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3020437" y="1219200"/>
            <a:ext cx="5886450" cy="4429125"/>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3020437" y="1219200"/>
            <a:ext cx="5886450" cy="4429125"/>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xmlns="" val="0"/>
              </a:ext>
            </a:extLst>
          </a:blip>
          <a:stretch>
            <a:fillRect/>
          </a:stretch>
        </p:blipFill>
        <p:spPr>
          <a:xfrm>
            <a:off x="3020437" y="1219200"/>
            <a:ext cx="5886450" cy="4429125"/>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xmlns="" val="0"/>
              </a:ext>
            </a:extLst>
          </a:blip>
          <a:stretch>
            <a:fillRect/>
          </a:stretch>
        </p:blipFill>
        <p:spPr>
          <a:xfrm>
            <a:off x="3020437" y="1219200"/>
            <a:ext cx="5886450" cy="4429125"/>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xmlns="" val="0"/>
              </a:ext>
            </a:extLst>
          </a:blip>
          <a:stretch>
            <a:fillRect/>
          </a:stretch>
        </p:blipFill>
        <p:spPr>
          <a:xfrm>
            <a:off x="3020437" y="1219200"/>
            <a:ext cx="5886450" cy="44291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nodeType="afterGroup">
                            <p:stCondLst>
                              <p:cond delay="1000"/>
                            </p:stCondLst>
                            <p:childTnLst>
                              <p:par>
                                <p:cTn id="13" presetID="22" presetClass="entr" presetSubtype="4"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par>
                                <p:cTn id="16" presetID="22" presetClass="entr" presetSubtype="8" fill="hold"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left)">
                                      <p:cBhvr>
                                        <p:cTn id="18" dur="500"/>
                                        <p:tgtEl>
                                          <p:spTgt spid="30"/>
                                        </p:tgtEl>
                                      </p:cBhvr>
                                    </p:animEffect>
                                  </p:childTnLst>
                                </p:cTn>
                              </p:par>
                            </p:childTnLst>
                          </p:cTn>
                        </p:par>
                        <p:par>
                          <p:cTn id="19" fill="hold" nodeType="afterGroup">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49179"/>
                                        </p:tgtEl>
                                        <p:attrNameLst>
                                          <p:attrName>style.visibility</p:attrName>
                                        </p:attrNameLst>
                                      </p:cBhvr>
                                      <p:to>
                                        <p:strVal val="visible"/>
                                      </p:to>
                                    </p:set>
                                    <p:animEffect transition="in" filter="fade">
                                      <p:cBhvr>
                                        <p:cTn id="22" dur="500"/>
                                        <p:tgtEl>
                                          <p:spTgt spid="49179"/>
                                        </p:tgtEl>
                                      </p:cBhvr>
                                    </p:animEffect>
                                  </p:childTnLst>
                                </p:cTn>
                              </p:par>
                            </p:childTnLst>
                          </p:cTn>
                        </p:par>
                        <p:par>
                          <p:cTn id="23" fill="hold" nodeType="afterGroup">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2">
                                            <p:txEl>
                                              <p:pRg st="0" end="0"/>
                                            </p:txEl>
                                          </p:spTgt>
                                        </p:tgtEl>
                                        <p:attrNameLst>
                                          <p:attrName>style.visibility</p:attrName>
                                        </p:attrNameLst>
                                      </p:cBhvr>
                                      <p:to>
                                        <p:strVal val="visible"/>
                                      </p:to>
                                    </p:set>
                                    <p:animEffect transition="in" filter="wipe(left)">
                                      <p:cBhvr>
                                        <p:cTn id="26" dur="500"/>
                                        <p:tgtEl>
                                          <p:spTgt spid="12">
                                            <p:txEl>
                                              <p:pRg st="0" end="0"/>
                                            </p:txEl>
                                          </p:spTgt>
                                        </p:tgtEl>
                                      </p:cBhvr>
                                    </p:animEffect>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down)">
                                      <p:cBhvr>
                                        <p:cTn id="30" dur="750"/>
                                        <p:tgtEl>
                                          <p:spTgt spid="4"/>
                                        </p:tgtEl>
                                      </p:cBhvr>
                                    </p:animEffect>
                                  </p:childTnLst>
                                </p:cTn>
                              </p:par>
                              <p:par>
                                <p:cTn id="31" presetID="22" presetClass="entr" presetSubtype="8"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left)">
                                      <p:cBhvr>
                                        <p:cTn id="33" dur="750"/>
                                        <p:tgtEl>
                                          <p:spTgt spid="5"/>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750"/>
                                        <p:tgtEl>
                                          <p:spTgt spid="6"/>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up)">
                                      <p:cBhvr>
                                        <p:cTn id="41" dur="750"/>
                                        <p:tgtEl>
                                          <p:spTgt spid="7"/>
                                        </p:tgtEl>
                                      </p:cBhvr>
                                    </p:animEffect>
                                  </p:childTnLst>
                                </p:cTn>
                              </p:par>
                            </p:childTnLst>
                          </p:cTn>
                        </p:par>
                        <p:par>
                          <p:cTn id="42" fill="hold">
                            <p:stCondLst>
                              <p:cond delay="4750"/>
                            </p:stCondLst>
                            <p:childTnLst>
                              <p:par>
                                <p:cTn id="43" presetID="22" presetClass="entr" presetSubtype="8" fill="hold" nodeType="after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left)">
                                      <p:cBhvr>
                                        <p:cTn id="45" dur="750"/>
                                        <p:tgtEl>
                                          <p:spTgt spid="8"/>
                                        </p:tgtEl>
                                      </p:cBhvr>
                                    </p:animEffect>
                                  </p:childTnLst>
                                </p:cTn>
                              </p:par>
                            </p:childTnLst>
                          </p:cTn>
                        </p:par>
                        <p:par>
                          <p:cTn id="46" fill="hold">
                            <p:stCondLst>
                              <p:cond delay="5500"/>
                            </p:stCondLst>
                            <p:childTnLst>
                              <p:par>
                                <p:cTn id="47" presetID="22" presetClass="entr" presetSubtype="8"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left)">
                                      <p:cBhvr>
                                        <p:cTn id="49" dur="750"/>
                                        <p:tgtEl>
                                          <p:spTgt spid="9"/>
                                        </p:tgtEl>
                                      </p:cBhvr>
                                    </p:animEffect>
                                  </p:childTnLst>
                                </p:cTn>
                              </p:par>
                            </p:childTnLst>
                          </p:cTn>
                        </p:par>
                        <p:par>
                          <p:cTn id="50" fill="hold">
                            <p:stCondLst>
                              <p:cond delay="6250"/>
                            </p:stCondLst>
                            <p:childTnLst>
                              <p:par>
                                <p:cTn id="51" presetID="22" presetClass="entr" presetSubtype="1"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up)">
                                      <p:cBhvr>
                                        <p:cTn id="53" dur="750"/>
                                        <p:tgtEl>
                                          <p:spTgt spid="14"/>
                                        </p:tgtEl>
                                      </p:cBhvr>
                                    </p:animEffect>
                                  </p:childTnLst>
                                </p:cTn>
                              </p:par>
                            </p:childTnLst>
                          </p:cTn>
                        </p:par>
                        <p:par>
                          <p:cTn id="54" fill="hold">
                            <p:stCondLst>
                              <p:cond delay="70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750"/>
                                        <p:tgtEl>
                                          <p:spTgt spid="15"/>
                                        </p:tgtEl>
                                      </p:cBhvr>
                                    </p:animEffect>
                                  </p:childTnLst>
                                </p:cTn>
                              </p:par>
                            </p:childTnLst>
                          </p:cTn>
                        </p:par>
                        <p:par>
                          <p:cTn id="58" fill="hold">
                            <p:stCondLst>
                              <p:cond delay="7750"/>
                            </p:stCondLst>
                            <p:childTnLst>
                              <p:par>
                                <p:cTn id="59" presetID="22" presetClass="entr" presetSubtype="8" fill="hold"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left)">
                                      <p:cBhvr>
                                        <p:cTn id="61" dur="750"/>
                                        <p:tgtEl>
                                          <p:spTgt spid="16"/>
                                        </p:tgtEl>
                                      </p:cBhvr>
                                    </p:animEffect>
                                  </p:childTnLst>
                                </p:cTn>
                              </p:par>
                            </p:childTnLst>
                          </p:cTn>
                        </p:par>
                        <p:par>
                          <p:cTn id="62" fill="hold">
                            <p:stCondLst>
                              <p:cond delay="8500"/>
                            </p:stCondLst>
                            <p:childTnLst>
                              <p:par>
                                <p:cTn id="63" presetID="22" presetClass="entr" presetSubtype="8" fill="hold"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wipe(left)">
                                      <p:cBhvr>
                                        <p:cTn id="65" dur="750"/>
                                        <p:tgtEl>
                                          <p:spTgt spid="17"/>
                                        </p:tgtEl>
                                      </p:cBhvr>
                                    </p:animEffect>
                                  </p:childTnLst>
                                </p:cTn>
                              </p:par>
                            </p:childTnLst>
                          </p:cTn>
                        </p:par>
                        <p:par>
                          <p:cTn id="66" fill="hold">
                            <p:stCondLst>
                              <p:cond delay="9250"/>
                            </p:stCondLst>
                            <p:childTnLst>
                              <p:par>
                                <p:cTn id="67" presetID="22" presetClass="entr" presetSubtype="2" fill="hold" nodeType="after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wipe(right)">
                                      <p:cBhvr>
                                        <p:cTn id="69" dur="500"/>
                                        <p:tgtEl>
                                          <p:spTgt spid="18"/>
                                        </p:tgtEl>
                                      </p:cBhvr>
                                    </p:animEffect>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right)">
                                      <p:cBhvr>
                                        <p:cTn id="73" dur="500"/>
                                        <p:tgtEl>
                                          <p:spTgt spid="27"/>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48147"/>
                                        </p:tgtEl>
                                        <p:attrNameLst>
                                          <p:attrName>style.visibility</p:attrName>
                                        </p:attrNameLst>
                                      </p:cBhvr>
                                      <p:to>
                                        <p:strVal val="visible"/>
                                      </p:to>
                                    </p:set>
                                    <p:animEffect transition="in" filter="wipe(left)">
                                      <p:cBhvr>
                                        <p:cTn id="77" dur="500"/>
                                        <p:tgtEl>
                                          <p:spTgt spid="48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79" grpId="0" animBg="1"/>
      <p:bldP spid="10" grpId="0"/>
      <p:bldP spid="11" grpId="0"/>
      <p:bldP spid="1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a:spLocks noChangeArrowheads="1"/>
          </p:cNvSpPr>
          <p:nvPr/>
        </p:nvSpPr>
        <p:spPr bwMode="auto">
          <a:xfrm>
            <a:off x="0" y="0"/>
            <a:ext cx="9144000" cy="6553200"/>
          </a:xfrm>
          <a:prstGeom prst="rect">
            <a:avLst/>
          </a:prstGeom>
          <a:solidFill>
            <a:srgbClr val="FFF2B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en-US"/>
          </a:p>
        </p:txBody>
      </p:sp>
      <p:sp>
        <p:nvSpPr>
          <p:cNvPr id="24" name="Rectangle 6"/>
          <p:cNvSpPr>
            <a:spLocks noChangeArrowheads="1"/>
          </p:cNvSpPr>
          <p:nvPr/>
        </p:nvSpPr>
        <p:spPr bwMode="auto">
          <a:xfrm>
            <a:off x="685800" y="76200"/>
            <a:ext cx="1847850" cy="487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sz="2000">
                <a:solidFill>
                  <a:srgbClr val="007CB2"/>
                </a:solidFill>
                <a:latin typeface="Arial" pitchFamily="34" charset="0"/>
              </a:rPr>
              <a:t>EXAMPLE 2.9 </a:t>
            </a:r>
          </a:p>
        </p:txBody>
      </p:sp>
      <p:cxnSp>
        <p:nvCxnSpPr>
          <p:cNvPr id="25" name="Straight Connector 24"/>
          <p:cNvCxnSpPr>
            <a:cxnSpLocks noChangeShapeType="1"/>
          </p:cNvCxnSpPr>
          <p:nvPr/>
        </p:nvCxnSpPr>
        <p:spPr bwMode="auto">
          <a:xfrm flipH="1">
            <a:off x="685800" y="533400"/>
            <a:ext cx="1847850" cy="0"/>
          </a:xfrm>
          <a:prstGeom prst="line">
            <a:avLst/>
          </a:prstGeom>
          <a:noFill/>
          <a:ln w="50800" algn="ctr">
            <a:solidFill>
              <a:srgbClr val="007CB2"/>
            </a:solidFill>
            <a:round/>
            <a:headEnd/>
            <a:tailEnd/>
          </a:ln>
          <a:extLst>
            <a:ext uri="{909E8E84-426E-40DD-AFC4-6F175D3DCCD1}">
              <a14:hiddenFill xmlns:a14="http://schemas.microsoft.com/office/drawing/2010/main" xmlns="">
                <a:noFill/>
              </a14:hiddenFill>
            </a:ext>
          </a:extLst>
        </p:spPr>
      </p:cxnSp>
      <p:sp>
        <p:nvSpPr>
          <p:cNvPr id="26" name="Rectangle 6"/>
          <p:cNvSpPr>
            <a:spLocks noChangeArrowheads="1"/>
          </p:cNvSpPr>
          <p:nvPr/>
        </p:nvSpPr>
        <p:spPr bwMode="auto">
          <a:xfrm>
            <a:off x="2647950" y="95250"/>
            <a:ext cx="5124450" cy="487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sz="2000" b="1" dirty="0">
                <a:solidFill>
                  <a:srgbClr val="007CB2"/>
                </a:solidFill>
                <a:latin typeface="Arial" pitchFamily="34" charset="0"/>
              </a:rPr>
              <a:t>UPHEAVAL IN THE WORLD OIL MARKET</a:t>
            </a:r>
          </a:p>
        </p:txBody>
      </p:sp>
      <p:sp>
        <p:nvSpPr>
          <p:cNvPr id="17" name="Rectangle 16"/>
          <p:cNvSpPr>
            <a:spLocks noChangeArrowheads="1"/>
          </p:cNvSpPr>
          <p:nvPr/>
        </p:nvSpPr>
        <p:spPr bwMode="auto">
          <a:xfrm>
            <a:off x="2501900" y="1970087"/>
            <a:ext cx="6489700" cy="4158457"/>
          </a:xfrm>
          <a:prstGeom prst="rect">
            <a:avLst/>
          </a:prstGeom>
          <a:solidFill>
            <a:schemeClr val="bg1"/>
          </a:solidFill>
          <a:ln>
            <a:noFill/>
          </a:ln>
          <a:extLst>
            <a:ext uri="{91240B29-F687-4F45-9708-019B960494DF}">
              <a14:hiddenLine xmlns:a14="http://schemas.microsoft.com/office/drawing/2010/main" xmlns="" w="9525" algn="ctr">
                <a:solidFill>
                  <a:srgbClr val="000000"/>
                </a:solidFill>
                <a:round/>
                <a:headEnd/>
                <a:tailEnd/>
              </a14:hiddenLine>
            </a:ext>
          </a:extLst>
        </p:spPr>
        <p:txBody>
          <a:bodyPr/>
          <a:lstStyle/>
          <a:p>
            <a:pPr indent="290513">
              <a:buFontTx/>
              <a:buAutoNum type="arabicPeriod"/>
            </a:pPr>
            <a:endParaRPr lang="en-US"/>
          </a:p>
        </p:txBody>
      </p:sp>
      <p:sp>
        <p:nvSpPr>
          <p:cNvPr id="10" name="Rectangle 5"/>
          <p:cNvSpPr>
            <a:spLocks noChangeArrowheads="1"/>
          </p:cNvSpPr>
          <p:nvPr/>
        </p:nvSpPr>
        <p:spPr bwMode="auto">
          <a:xfrm>
            <a:off x="461769" y="2263775"/>
            <a:ext cx="1797243" cy="542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nchor="ctr"/>
          <a:lstStyle/>
          <a:p>
            <a:pPr>
              <a:spcBef>
                <a:spcPct val="20000"/>
              </a:spcBef>
            </a:pPr>
            <a:r>
              <a:rPr lang="en-US" sz="1600" b="1" dirty="0">
                <a:latin typeface="Arial" pitchFamily="34" charset="0"/>
              </a:rPr>
              <a:t>PRICE OF CRUDE OIL</a:t>
            </a:r>
          </a:p>
        </p:txBody>
      </p:sp>
      <p:sp>
        <p:nvSpPr>
          <p:cNvPr id="11" name="Rectangle 10"/>
          <p:cNvSpPr>
            <a:spLocks noChangeArrowheads="1"/>
          </p:cNvSpPr>
          <p:nvPr/>
        </p:nvSpPr>
        <p:spPr bwMode="auto">
          <a:xfrm>
            <a:off x="467592" y="1958975"/>
            <a:ext cx="1970808"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nchor="ctr"/>
          <a:lstStyle/>
          <a:p>
            <a:pPr marL="342900" indent="-342900">
              <a:spcBef>
                <a:spcPct val="20000"/>
              </a:spcBef>
            </a:pPr>
            <a:r>
              <a:rPr lang="en-US" sz="2000" b="1" dirty="0">
                <a:solidFill>
                  <a:srgbClr val="ED1B2F"/>
                </a:solidFill>
                <a:latin typeface="Arial" pitchFamily="34" charset="0"/>
              </a:rPr>
              <a:t>F</a:t>
            </a:r>
            <a:r>
              <a:rPr lang="en-US" sz="1600" b="1" dirty="0">
                <a:solidFill>
                  <a:srgbClr val="ED1B2F"/>
                </a:solidFill>
                <a:latin typeface="Arial" pitchFamily="34" charset="0"/>
              </a:rPr>
              <a:t>IGURE </a:t>
            </a:r>
            <a:r>
              <a:rPr lang="en-US" sz="2000" b="1" dirty="0">
                <a:solidFill>
                  <a:srgbClr val="ED1B2F"/>
                </a:solidFill>
                <a:latin typeface="Arial" pitchFamily="34" charset="0"/>
              </a:rPr>
              <a:t>2.22</a:t>
            </a:r>
          </a:p>
        </p:txBody>
      </p:sp>
      <p:sp>
        <p:nvSpPr>
          <p:cNvPr id="12" name="Rectangle 4"/>
          <p:cNvSpPr>
            <a:spLocks noChangeArrowheads="1"/>
          </p:cNvSpPr>
          <p:nvPr/>
        </p:nvSpPr>
        <p:spPr bwMode="auto">
          <a:xfrm>
            <a:off x="457200" y="2806700"/>
            <a:ext cx="1981200" cy="1924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1600" dirty="0">
                <a:latin typeface="Arial" pitchFamily="34" charset="0"/>
              </a:rPr>
              <a:t>The OPEC cartel and political events caused the price of oil to rise sharply at times. It later fell as supply and demand adjusted.</a:t>
            </a:r>
          </a:p>
        </p:txBody>
      </p:sp>
      <p:sp>
        <p:nvSpPr>
          <p:cNvPr id="22" name="TextBox 21"/>
          <p:cNvSpPr txBox="1">
            <a:spLocks noChangeArrowheads="1"/>
          </p:cNvSpPr>
          <p:nvPr/>
        </p:nvSpPr>
        <p:spPr bwMode="auto">
          <a:xfrm>
            <a:off x="457200" y="762000"/>
            <a:ext cx="5410200"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Palatino" pitchFamily="2" charset="0"/>
                <a:cs typeface="Arial" pitchFamily="34" charset="0"/>
              </a:defRPr>
            </a:lvl1pPr>
            <a:lvl2pPr marL="742950" indent="-285750" eaLnBrk="0" hangingPunct="0">
              <a:defRPr>
                <a:solidFill>
                  <a:schemeClr val="tx1"/>
                </a:solidFill>
                <a:latin typeface="Palatino" pitchFamily="2" charset="0"/>
                <a:cs typeface="Arial" pitchFamily="34" charset="0"/>
              </a:defRPr>
            </a:lvl2pPr>
            <a:lvl3pPr marL="1143000" indent="-228600" eaLnBrk="0" hangingPunct="0">
              <a:defRPr>
                <a:solidFill>
                  <a:schemeClr val="tx1"/>
                </a:solidFill>
                <a:latin typeface="Palatino" pitchFamily="2" charset="0"/>
                <a:cs typeface="Arial" pitchFamily="34" charset="0"/>
              </a:defRPr>
            </a:lvl3pPr>
            <a:lvl4pPr marL="1600200" indent="-228600" eaLnBrk="0" hangingPunct="0">
              <a:defRPr>
                <a:solidFill>
                  <a:schemeClr val="tx1"/>
                </a:solidFill>
                <a:latin typeface="Palatino" pitchFamily="2" charset="0"/>
                <a:cs typeface="Arial" pitchFamily="34" charset="0"/>
              </a:defRPr>
            </a:lvl4pPr>
            <a:lvl5pPr marL="2057400" indent="-228600" eaLnBrk="0" hangingPunct="0">
              <a:defRPr>
                <a:solidFill>
                  <a:schemeClr val="tx1"/>
                </a:solidFill>
                <a:latin typeface="Palatino" pitchFamily="2" charset="0"/>
                <a:cs typeface="Arial" pitchFamily="34" charset="0"/>
              </a:defRPr>
            </a:lvl5pPr>
            <a:lvl6pPr marL="2514600" indent="-228600" eaLnBrk="0" fontAlgn="base" hangingPunct="0">
              <a:spcBef>
                <a:spcPct val="0"/>
              </a:spcBef>
              <a:spcAft>
                <a:spcPct val="0"/>
              </a:spcAft>
              <a:defRPr>
                <a:solidFill>
                  <a:schemeClr val="tx1"/>
                </a:solidFill>
                <a:latin typeface="Palatino" pitchFamily="2" charset="0"/>
                <a:cs typeface="Arial" pitchFamily="34" charset="0"/>
              </a:defRPr>
            </a:lvl6pPr>
            <a:lvl7pPr marL="2971800" indent="-228600" eaLnBrk="0" fontAlgn="base" hangingPunct="0">
              <a:spcBef>
                <a:spcPct val="0"/>
              </a:spcBef>
              <a:spcAft>
                <a:spcPct val="0"/>
              </a:spcAft>
              <a:defRPr>
                <a:solidFill>
                  <a:schemeClr val="tx1"/>
                </a:solidFill>
                <a:latin typeface="Palatino" pitchFamily="2" charset="0"/>
                <a:cs typeface="Arial" pitchFamily="34" charset="0"/>
              </a:defRPr>
            </a:lvl7pPr>
            <a:lvl8pPr marL="3429000" indent="-228600" eaLnBrk="0" fontAlgn="base" hangingPunct="0">
              <a:spcBef>
                <a:spcPct val="0"/>
              </a:spcBef>
              <a:spcAft>
                <a:spcPct val="0"/>
              </a:spcAft>
              <a:defRPr>
                <a:solidFill>
                  <a:schemeClr val="tx1"/>
                </a:solidFill>
                <a:latin typeface="Palatino" pitchFamily="2" charset="0"/>
                <a:cs typeface="Arial" pitchFamily="34" charset="0"/>
              </a:defRPr>
            </a:lvl8pPr>
            <a:lvl9pPr marL="3886200" indent="-228600" eaLnBrk="0" fontAlgn="base" hangingPunct="0">
              <a:spcBef>
                <a:spcPct val="0"/>
              </a:spcBef>
              <a:spcAft>
                <a:spcPct val="0"/>
              </a:spcAft>
              <a:defRPr>
                <a:solidFill>
                  <a:schemeClr val="tx1"/>
                </a:solidFill>
                <a:latin typeface="Palatino" pitchFamily="2" charset="0"/>
                <a:cs typeface="Arial" pitchFamily="34" charset="0"/>
              </a:defRPr>
            </a:lvl9pPr>
          </a:lstStyle>
          <a:p>
            <a:pPr eaLnBrk="1" hangingPunct="1"/>
            <a:r>
              <a:rPr lang="en-US" dirty="0">
                <a:latin typeface="Arial" pitchFamily="34" charset="0"/>
              </a:rPr>
              <a:t>Since the early 1970s, the world oil market</a:t>
            </a:r>
          </a:p>
          <a:p>
            <a:pPr eaLnBrk="1" hangingPunct="1"/>
            <a:r>
              <a:rPr lang="en-US" dirty="0">
                <a:latin typeface="Arial" pitchFamily="34" charset="0"/>
              </a:rPr>
              <a:t>has been buffeted by the OPEC cartel and</a:t>
            </a:r>
          </a:p>
          <a:p>
            <a:pPr eaLnBrk="1" hangingPunct="1"/>
            <a:r>
              <a:rPr lang="en-US" dirty="0">
                <a:latin typeface="Arial" pitchFamily="34" charset="0"/>
              </a:rPr>
              <a:t>by political turmoil in the Persian Gulf.</a:t>
            </a:r>
          </a:p>
        </p:txBody>
      </p:sp>
      <p:grpSp>
        <p:nvGrpSpPr>
          <p:cNvPr id="27" name="Group 26"/>
          <p:cNvGrpSpPr>
            <a:grpSpLocks/>
          </p:cNvGrpSpPr>
          <p:nvPr/>
        </p:nvGrpSpPr>
        <p:grpSpPr bwMode="auto">
          <a:xfrm>
            <a:off x="2438400" y="1970087"/>
            <a:ext cx="127000" cy="4158457"/>
            <a:chOff x="3574256" y="2209800"/>
            <a:chExt cx="152400" cy="4114800"/>
          </a:xfrm>
        </p:grpSpPr>
        <p:cxnSp>
          <p:nvCxnSpPr>
            <p:cNvPr id="49177" name="Straight Connector 19"/>
            <p:cNvCxnSpPr>
              <a:cxnSpLocks noChangeShapeType="1"/>
            </p:cNvCxnSpPr>
            <p:nvPr/>
          </p:nvCxnSpPr>
          <p:spPr bwMode="auto">
            <a:xfrm flipV="1">
              <a:off x="3648075" y="2209800"/>
              <a:ext cx="0" cy="411480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cxnSp>
          <p:nvCxnSpPr>
            <p:cNvPr id="49178" name="Straight Connector 21"/>
            <p:cNvCxnSpPr>
              <a:cxnSpLocks noChangeShapeType="1"/>
            </p:cNvCxnSpPr>
            <p:nvPr/>
          </p:nvCxnSpPr>
          <p:spPr bwMode="auto">
            <a:xfrm rot="-5400000">
              <a:off x="3650456" y="2133600"/>
              <a:ext cx="0" cy="15240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grpSp>
      <p:grpSp>
        <p:nvGrpSpPr>
          <p:cNvPr id="30" name="Group 29"/>
          <p:cNvGrpSpPr>
            <a:grpSpLocks/>
          </p:cNvGrpSpPr>
          <p:nvPr/>
        </p:nvGrpSpPr>
        <p:grpSpPr bwMode="auto">
          <a:xfrm>
            <a:off x="457200" y="4648200"/>
            <a:ext cx="2042716" cy="117872"/>
            <a:chOff x="457199" y="5791200"/>
            <a:chExt cx="3193257" cy="152400"/>
          </a:xfrm>
        </p:grpSpPr>
        <p:cxnSp>
          <p:nvCxnSpPr>
            <p:cNvPr id="49175" name="Straight Connector 22"/>
            <p:cNvCxnSpPr>
              <a:cxnSpLocks noChangeShapeType="1"/>
            </p:cNvCxnSpPr>
            <p:nvPr/>
          </p:nvCxnSpPr>
          <p:spPr bwMode="auto">
            <a:xfrm flipH="1">
              <a:off x="457200" y="5869781"/>
              <a:ext cx="3193256" cy="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cxnSp>
          <p:nvCxnSpPr>
            <p:cNvPr id="49176" name="Straight Connector 23"/>
            <p:cNvCxnSpPr>
              <a:cxnSpLocks noChangeShapeType="1"/>
            </p:cNvCxnSpPr>
            <p:nvPr/>
          </p:nvCxnSpPr>
          <p:spPr bwMode="auto">
            <a:xfrm rot="10800000">
              <a:off x="457199" y="5791200"/>
              <a:ext cx="0" cy="15240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grpSp>
      <p:grpSp>
        <p:nvGrpSpPr>
          <p:cNvPr id="33" name="Group 32"/>
          <p:cNvGrpSpPr>
            <a:grpSpLocks/>
          </p:cNvGrpSpPr>
          <p:nvPr/>
        </p:nvGrpSpPr>
        <p:grpSpPr bwMode="auto">
          <a:xfrm>
            <a:off x="2499916" y="6072981"/>
            <a:ext cx="6491684" cy="108744"/>
            <a:chOff x="3657600" y="1678781"/>
            <a:chExt cx="4800600" cy="152400"/>
          </a:xfrm>
        </p:grpSpPr>
        <p:cxnSp>
          <p:nvCxnSpPr>
            <p:cNvPr id="49173" name="Straight Connector 17"/>
            <p:cNvCxnSpPr>
              <a:cxnSpLocks noChangeShapeType="1"/>
            </p:cNvCxnSpPr>
            <p:nvPr/>
          </p:nvCxnSpPr>
          <p:spPr bwMode="auto">
            <a:xfrm>
              <a:off x="3657600" y="1752600"/>
              <a:ext cx="4800600" cy="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cxnSp>
          <p:nvCxnSpPr>
            <p:cNvPr id="49174" name="Straight Connector 18"/>
            <p:cNvCxnSpPr>
              <a:cxnSpLocks noChangeShapeType="1"/>
            </p:cNvCxnSpPr>
            <p:nvPr/>
          </p:nvCxnSpPr>
          <p:spPr bwMode="auto">
            <a:xfrm>
              <a:off x="8458200" y="1678781"/>
              <a:ext cx="0" cy="15240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grpSp>
      <p:pic>
        <p:nvPicPr>
          <p:cNvPr id="49172" name="Picture 20"/>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486400" y="838200"/>
            <a:ext cx="2667000" cy="1978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552700" y="2152650"/>
            <a:ext cx="6400800" cy="38481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552700" y="2152650"/>
            <a:ext cx="6400800" cy="38481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552700" y="2152650"/>
            <a:ext cx="6400800" cy="384810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2552700" y="2152650"/>
            <a:ext cx="6400800" cy="3848100"/>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2552700" y="2152650"/>
            <a:ext cx="6400800" cy="3848100"/>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2552700" y="2152650"/>
            <a:ext cx="6400800" cy="3848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par>
                                <p:cTn id="12" presetID="22" presetClass="entr" presetSubtype="8" fill="hold" nodeType="with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wipe(left)">
                                      <p:cBhvr>
                                        <p:cTn id="14" dur="500"/>
                                        <p:tgtEl>
                                          <p:spTgt spid="25"/>
                                        </p:tgtEl>
                                      </p:cBhvr>
                                    </p:animEffect>
                                  </p:childTnLst>
                                </p:cTn>
                              </p:par>
                            </p:childTnLst>
                          </p:cTn>
                        </p:par>
                        <p:par>
                          <p:cTn id="15" fill="hold" nodeType="afterGroup">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left)">
                                      <p:cBhvr>
                                        <p:cTn id="18" dur="500"/>
                                        <p:tgtEl>
                                          <p:spTgt spid="26"/>
                                        </p:tgtEl>
                                      </p:cBhvr>
                                    </p:animEffect>
                                  </p:childTnLst>
                                </p:cTn>
                              </p:par>
                            </p:childTnLst>
                          </p:cTn>
                        </p:par>
                        <p:par>
                          <p:cTn id="19" fill="hold" nodeType="afterGroup">
                            <p:stCondLst>
                              <p:cond delay="1500"/>
                            </p:stCondLst>
                            <p:childTnLst>
                              <p:par>
                                <p:cTn id="20" presetID="10" presetClass="entr" presetSubtype="0" fill="hold" nodeType="afterEffect">
                                  <p:stCondLst>
                                    <p:cond delay="0"/>
                                  </p:stCondLst>
                                  <p:childTnLst>
                                    <p:set>
                                      <p:cBhvr>
                                        <p:cTn id="21" dur="1" fill="hold">
                                          <p:stCondLst>
                                            <p:cond delay="0"/>
                                          </p:stCondLst>
                                        </p:cTn>
                                        <p:tgtEl>
                                          <p:spTgt spid="49172"/>
                                        </p:tgtEl>
                                        <p:attrNameLst>
                                          <p:attrName>style.visibility</p:attrName>
                                        </p:attrNameLst>
                                      </p:cBhvr>
                                      <p:to>
                                        <p:strVal val="visible"/>
                                      </p:to>
                                    </p:set>
                                    <p:animEffect transition="in" filter="fade">
                                      <p:cBhvr>
                                        <p:cTn id="22" dur="500"/>
                                        <p:tgtEl>
                                          <p:spTgt spid="49172"/>
                                        </p:tgtEl>
                                      </p:cBhvr>
                                    </p:animEffect>
                                  </p:childTnLst>
                                </p:cTn>
                              </p:par>
                            </p:childTnLst>
                          </p:cTn>
                        </p:par>
                        <p:par>
                          <p:cTn id="23" fill="hold" nodeType="afterGroup">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left)">
                                      <p:cBhvr>
                                        <p:cTn id="26" dur="500"/>
                                        <p:tgtEl>
                                          <p:spTgt spid="2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nodeType="afterGroup">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nodeType="afterGroup">
                            <p:stCondLst>
                              <p:cond delay="1000"/>
                            </p:stCondLst>
                            <p:childTnLst>
                              <p:par>
                                <p:cTn id="37" presetID="22" presetClass="entr" presetSubtype="4"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down)">
                                      <p:cBhvr>
                                        <p:cTn id="39" dur="500"/>
                                        <p:tgtEl>
                                          <p:spTgt spid="27"/>
                                        </p:tgtEl>
                                      </p:cBhvr>
                                    </p:animEffect>
                                  </p:childTnLst>
                                </p:cTn>
                              </p:par>
                              <p:par>
                                <p:cTn id="40" presetID="22" presetClass="entr" presetSubtype="8" fill="hold"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left)">
                                      <p:cBhvr>
                                        <p:cTn id="42" dur="500"/>
                                        <p:tgtEl>
                                          <p:spTgt spid="33"/>
                                        </p:tgtEl>
                                      </p:cBhvr>
                                    </p:animEffect>
                                  </p:childTnLst>
                                </p:cTn>
                              </p:par>
                            </p:childTnLst>
                          </p:cTn>
                        </p:par>
                        <p:par>
                          <p:cTn id="43" fill="hold" nodeType="afterGroup">
                            <p:stCondLst>
                              <p:cond delay="1500"/>
                            </p:stCondLst>
                            <p:childTnLst>
                              <p:par>
                                <p:cTn id="44" presetID="10" presetClass="entr" presetSubtype="0"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childTnLst>
                          </p:cTn>
                        </p:par>
                        <p:par>
                          <p:cTn id="47" fill="hold">
                            <p:stCondLst>
                              <p:cond delay="2000"/>
                            </p:stCondLst>
                            <p:childTnLst>
                              <p:par>
                                <p:cTn id="48" presetID="22" presetClass="entr" presetSubtype="4"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par>
                                <p:cTn id="51" presetID="22" presetClass="entr" presetSubtype="8" fill="hold" nodeType="with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wipe(left)">
                                      <p:cBhvr>
                                        <p:cTn id="53" dur="750"/>
                                        <p:tgtEl>
                                          <p:spTgt spid="4"/>
                                        </p:tgtEl>
                                      </p:cBhvr>
                                    </p:animEffect>
                                  </p:childTnLst>
                                </p:cTn>
                              </p:par>
                            </p:childTnLst>
                          </p:cTn>
                        </p:par>
                        <p:par>
                          <p:cTn id="54" fill="hold">
                            <p:stCondLst>
                              <p:cond delay="2750"/>
                            </p:stCondLst>
                            <p:childTnLst>
                              <p:par>
                                <p:cTn id="55" presetID="22" presetClass="entr" presetSubtype="8"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wipe(left)">
                                      <p:cBhvr>
                                        <p:cTn id="57" dur="750"/>
                                        <p:tgtEl>
                                          <p:spTgt spid="5"/>
                                        </p:tgtEl>
                                      </p:cBhvr>
                                    </p:animEffect>
                                  </p:childTnLst>
                                </p:cTn>
                              </p:par>
                            </p:childTnLst>
                          </p:cTn>
                        </p:par>
                        <p:par>
                          <p:cTn id="58" fill="hold">
                            <p:stCondLst>
                              <p:cond delay="3500"/>
                            </p:stCondLst>
                            <p:childTnLst>
                              <p:par>
                                <p:cTn id="59" presetID="22" presetClass="entr" presetSubtype="4" fill="hold" nodeType="after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wipe(down)">
                                      <p:cBhvr>
                                        <p:cTn id="61" dur="750"/>
                                        <p:tgtEl>
                                          <p:spTgt spid="6"/>
                                        </p:tgtEl>
                                      </p:cBhvr>
                                    </p:animEffect>
                                  </p:childTnLst>
                                </p:cTn>
                              </p:par>
                            </p:childTnLst>
                          </p:cTn>
                        </p:par>
                        <p:par>
                          <p:cTn id="62" fill="hold">
                            <p:stCondLst>
                              <p:cond delay="4250"/>
                            </p:stCondLst>
                            <p:childTnLst>
                              <p:par>
                                <p:cTn id="63" presetID="22" presetClass="entr" presetSubtype="8" fill="hold" nodeType="after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wipe(left)">
                                      <p:cBhvr>
                                        <p:cTn id="65" dur="750"/>
                                        <p:tgtEl>
                                          <p:spTgt spid="7"/>
                                        </p:tgtEl>
                                      </p:cBhvr>
                                    </p:animEffect>
                                  </p:childTnLst>
                                </p:cTn>
                              </p:par>
                            </p:childTnLst>
                          </p:cTn>
                        </p:par>
                        <p:par>
                          <p:cTn id="66" fill="hold">
                            <p:stCondLst>
                              <p:cond delay="5000"/>
                            </p:stCondLst>
                            <p:childTnLst>
                              <p:par>
                                <p:cTn id="67" presetID="22" presetClass="entr" presetSubtype="1" fill="hold" nodeType="after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up)">
                                      <p:cBhvr>
                                        <p:cTn id="69" dur="750"/>
                                        <p:tgtEl>
                                          <p:spTgt spid="8"/>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12">
                                            <p:txEl>
                                              <p:pRg st="0" end="0"/>
                                            </p:txEl>
                                          </p:spTgt>
                                        </p:tgtEl>
                                        <p:attrNameLst>
                                          <p:attrName>style.visibility</p:attrName>
                                        </p:attrNameLst>
                                      </p:cBhvr>
                                      <p:to>
                                        <p:strVal val="visible"/>
                                      </p:to>
                                    </p:set>
                                    <p:animEffect transition="in" filter="wipe(left)">
                                      <p:cBhvr>
                                        <p:cTn id="73" dur="500"/>
                                        <p:tgtEl>
                                          <p:spTgt spid="12">
                                            <p:txEl>
                                              <p:pRg st="0" end="0"/>
                                            </p:txEl>
                                          </p:spTgt>
                                        </p:tgtEl>
                                      </p:cBhvr>
                                    </p:animEffect>
                                  </p:childTnLst>
                                </p:cTn>
                              </p:par>
                            </p:childTnLst>
                          </p:cTn>
                        </p:par>
                        <p:par>
                          <p:cTn id="74" fill="hold">
                            <p:stCondLst>
                              <p:cond delay="6250"/>
                            </p:stCondLst>
                            <p:childTnLst>
                              <p:par>
                                <p:cTn id="75" presetID="22" presetClass="entr" presetSubtype="2" fill="hold" nodeType="after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wipe(right)">
                                      <p:cBhvr>
                                        <p:cTn id="7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6" grpId="0"/>
      <p:bldP spid="17" grpId="0" animBg="1"/>
      <p:bldP spid="10" grpId="0"/>
      <p:bldP spid="11" grpId="0"/>
      <p:bldP spid="12" grpId="0" build="p"/>
      <p:bldP spid="2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9"/>
          <p:cNvSpPr>
            <a:spLocks noChangeArrowheads="1"/>
          </p:cNvSpPr>
          <p:nvPr/>
        </p:nvSpPr>
        <p:spPr bwMode="auto">
          <a:xfrm>
            <a:off x="0" y="0"/>
            <a:ext cx="9144000" cy="6553200"/>
          </a:xfrm>
          <a:prstGeom prst="rect">
            <a:avLst/>
          </a:prstGeom>
          <a:solidFill>
            <a:srgbClr val="FFF2B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en-US"/>
          </a:p>
        </p:txBody>
      </p:sp>
      <p:sp>
        <p:nvSpPr>
          <p:cNvPr id="50179" name="Rectangle 6"/>
          <p:cNvSpPr>
            <a:spLocks noChangeArrowheads="1"/>
          </p:cNvSpPr>
          <p:nvPr/>
        </p:nvSpPr>
        <p:spPr bwMode="auto">
          <a:xfrm>
            <a:off x="685800" y="76200"/>
            <a:ext cx="1847850" cy="487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sz="2000">
                <a:solidFill>
                  <a:srgbClr val="007CB2"/>
                </a:solidFill>
                <a:latin typeface="Arial" pitchFamily="34" charset="0"/>
              </a:rPr>
              <a:t>EXAMPLE 2.9 </a:t>
            </a:r>
          </a:p>
        </p:txBody>
      </p:sp>
      <p:cxnSp>
        <p:nvCxnSpPr>
          <p:cNvPr id="50180" name="Straight Connector 22"/>
          <p:cNvCxnSpPr>
            <a:cxnSpLocks noChangeShapeType="1"/>
          </p:cNvCxnSpPr>
          <p:nvPr/>
        </p:nvCxnSpPr>
        <p:spPr bwMode="auto">
          <a:xfrm flipH="1">
            <a:off x="685800" y="533400"/>
            <a:ext cx="1847850" cy="0"/>
          </a:xfrm>
          <a:prstGeom prst="line">
            <a:avLst/>
          </a:prstGeom>
          <a:noFill/>
          <a:ln w="50800" algn="ctr">
            <a:solidFill>
              <a:srgbClr val="007CB2"/>
            </a:solidFill>
            <a:round/>
            <a:headEnd/>
            <a:tailEnd/>
          </a:ln>
          <a:extLst>
            <a:ext uri="{909E8E84-426E-40DD-AFC4-6F175D3DCCD1}">
              <a14:hiddenFill xmlns:a14="http://schemas.microsoft.com/office/drawing/2010/main" xmlns="">
                <a:noFill/>
              </a14:hiddenFill>
            </a:ext>
          </a:extLst>
        </p:spPr>
      </p:cxnSp>
      <p:sp>
        <p:nvSpPr>
          <p:cNvPr id="50181" name="Rectangle 6"/>
          <p:cNvSpPr>
            <a:spLocks noChangeArrowheads="1"/>
          </p:cNvSpPr>
          <p:nvPr/>
        </p:nvSpPr>
        <p:spPr bwMode="auto">
          <a:xfrm>
            <a:off x="2647950" y="95250"/>
            <a:ext cx="5124450" cy="487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sz="2000" b="1" dirty="0">
                <a:solidFill>
                  <a:srgbClr val="007CB2"/>
                </a:solidFill>
                <a:latin typeface="Arial" pitchFamily="34" charset="0"/>
              </a:rPr>
              <a:t>UPHEAVAL IN THE WORLD OIL </a:t>
            </a:r>
            <a:r>
              <a:rPr lang="en-US" sz="2000" b="1" dirty="0" smtClean="0">
                <a:solidFill>
                  <a:srgbClr val="007CB2"/>
                </a:solidFill>
                <a:latin typeface="Arial" pitchFamily="34" charset="0"/>
              </a:rPr>
              <a:t>MARKET</a:t>
            </a:r>
            <a:endParaRPr lang="en-US" sz="2000" b="1" dirty="0">
              <a:solidFill>
                <a:srgbClr val="007CB2"/>
              </a:solidFill>
              <a:latin typeface="Arial" pitchFamily="34" charset="0"/>
            </a:endParaRPr>
          </a:p>
        </p:txBody>
      </p:sp>
      <p:sp>
        <p:nvSpPr>
          <p:cNvPr id="22" name="TextBox 21"/>
          <p:cNvSpPr txBox="1">
            <a:spLocks noChangeArrowheads="1"/>
          </p:cNvSpPr>
          <p:nvPr/>
        </p:nvSpPr>
        <p:spPr bwMode="auto">
          <a:xfrm>
            <a:off x="457200" y="990600"/>
            <a:ext cx="822960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Palatino" pitchFamily="2" charset="0"/>
                <a:cs typeface="Arial" pitchFamily="34" charset="0"/>
              </a:defRPr>
            </a:lvl1pPr>
            <a:lvl2pPr marL="742950" indent="-285750" eaLnBrk="0" hangingPunct="0">
              <a:defRPr>
                <a:solidFill>
                  <a:schemeClr val="tx1"/>
                </a:solidFill>
                <a:latin typeface="Palatino" pitchFamily="2" charset="0"/>
                <a:cs typeface="Arial" pitchFamily="34" charset="0"/>
              </a:defRPr>
            </a:lvl2pPr>
            <a:lvl3pPr marL="1143000" indent="-228600" eaLnBrk="0" hangingPunct="0">
              <a:defRPr>
                <a:solidFill>
                  <a:schemeClr val="tx1"/>
                </a:solidFill>
                <a:latin typeface="Palatino" pitchFamily="2" charset="0"/>
                <a:cs typeface="Arial" pitchFamily="34" charset="0"/>
              </a:defRPr>
            </a:lvl3pPr>
            <a:lvl4pPr marL="1600200" indent="-228600" eaLnBrk="0" hangingPunct="0">
              <a:defRPr>
                <a:solidFill>
                  <a:schemeClr val="tx1"/>
                </a:solidFill>
                <a:latin typeface="Palatino" pitchFamily="2" charset="0"/>
                <a:cs typeface="Arial" pitchFamily="34" charset="0"/>
              </a:defRPr>
            </a:lvl4pPr>
            <a:lvl5pPr marL="2057400" indent="-228600" eaLnBrk="0" hangingPunct="0">
              <a:defRPr>
                <a:solidFill>
                  <a:schemeClr val="tx1"/>
                </a:solidFill>
                <a:latin typeface="Palatino" pitchFamily="2" charset="0"/>
                <a:cs typeface="Arial" pitchFamily="34" charset="0"/>
              </a:defRPr>
            </a:lvl5pPr>
            <a:lvl6pPr marL="2514600" indent="-228600" eaLnBrk="0" fontAlgn="base" hangingPunct="0">
              <a:spcBef>
                <a:spcPct val="0"/>
              </a:spcBef>
              <a:spcAft>
                <a:spcPct val="0"/>
              </a:spcAft>
              <a:defRPr>
                <a:solidFill>
                  <a:schemeClr val="tx1"/>
                </a:solidFill>
                <a:latin typeface="Palatino" pitchFamily="2" charset="0"/>
                <a:cs typeface="Arial" pitchFamily="34" charset="0"/>
              </a:defRPr>
            </a:lvl6pPr>
            <a:lvl7pPr marL="2971800" indent="-228600" eaLnBrk="0" fontAlgn="base" hangingPunct="0">
              <a:spcBef>
                <a:spcPct val="0"/>
              </a:spcBef>
              <a:spcAft>
                <a:spcPct val="0"/>
              </a:spcAft>
              <a:defRPr>
                <a:solidFill>
                  <a:schemeClr val="tx1"/>
                </a:solidFill>
                <a:latin typeface="Palatino" pitchFamily="2" charset="0"/>
                <a:cs typeface="Arial" pitchFamily="34" charset="0"/>
              </a:defRPr>
            </a:lvl7pPr>
            <a:lvl8pPr marL="3429000" indent="-228600" eaLnBrk="0" fontAlgn="base" hangingPunct="0">
              <a:spcBef>
                <a:spcPct val="0"/>
              </a:spcBef>
              <a:spcAft>
                <a:spcPct val="0"/>
              </a:spcAft>
              <a:defRPr>
                <a:solidFill>
                  <a:schemeClr val="tx1"/>
                </a:solidFill>
                <a:latin typeface="Palatino" pitchFamily="2" charset="0"/>
                <a:cs typeface="Arial" pitchFamily="34" charset="0"/>
              </a:defRPr>
            </a:lvl8pPr>
            <a:lvl9pPr marL="3886200" indent="-228600" eaLnBrk="0" fontAlgn="base" hangingPunct="0">
              <a:spcBef>
                <a:spcPct val="0"/>
              </a:spcBef>
              <a:spcAft>
                <a:spcPct val="0"/>
              </a:spcAft>
              <a:defRPr>
                <a:solidFill>
                  <a:schemeClr val="tx1"/>
                </a:solidFill>
                <a:latin typeface="Palatino" pitchFamily="2" charset="0"/>
                <a:cs typeface="Arial" pitchFamily="34" charset="0"/>
              </a:defRPr>
            </a:lvl9pPr>
          </a:lstStyle>
          <a:p>
            <a:pPr eaLnBrk="1" hangingPunct="1"/>
            <a:r>
              <a:rPr lang="en-US" dirty="0">
                <a:latin typeface="Arial" pitchFamily="34" charset="0"/>
              </a:rPr>
              <a:t>Because this example is set in 2009–2011, all prices are measured in 2011 dollars. Here are some rough figures:</a:t>
            </a:r>
          </a:p>
          <a:p>
            <a:pPr eaLnBrk="1" hangingPunct="1"/>
            <a:endParaRPr lang="en-US" dirty="0">
              <a:latin typeface="Arial" pitchFamily="34" charset="0"/>
            </a:endParaRPr>
          </a:p>
          <a:p>
            <a:pPr eaLnBrk="1" hangingPunct="1">
              <a:buFont typeface="Arial" pitchFamily="34" charset="0"/>
              <a:buChar char="•"/>
            </a:pPr>
            <a:r>
              <a:rPr lang="en-US" dirty="0">
                <a:latin typeface="Arial" pitchFamily="34" charset="0"/>
              </a:rPr>
              <a:t>  2009–2011 world price = $80 per barrel</a:t>
            </a:r>
          </a:p>
          <a:p>
            <a:pPr eaLnBrk="1" hangingPunct="1"/>
            <a:endParaRPr lang="en-US" dirty="0">
              <a:latin typeface="Arial" pitchFamily="34" charset="0"/>
            </a:endParaRPr>
          </a:p>
          <a:p>
            <a:pPr eaLnBrk="1" hangingPunct="1">
              <a:buFont typeface="Arial" pitchFamily="34" charset="0"/>
              <a:buChar char="•"/>
            </a:pPr>
            <a:r>
              <a:rPr lang="en-US" dirty="0">
                <a:latin typeface="Arial" pitchFamily="34" charset="0"/>
              </a:rPr>
              <a:t>  World demand and total supply = 32 billion barrels per year (bb/</a:t>
            </a:r>
            <a:r>
              <a:rPr lang="en-US" dirty="0" err="1">
                <a:latin typeface="Arial" pitchFamily="34" charset="0"/>
              </a:rPr>
              <a:t>yr</a:t>
            </a:r>
            <a:r>
              <a:rPr lang="en-US" dirty="0">
                <a:latin typeface="Arial" pitchFamily="34" charset="0"/>
              </a:rPr>
              <a:t>)</a:t>
            </a:r>
          </a:p>
          <a:p>
            <a:pPr eaLnBrk="1" hangingPunct="1"/>
            <a:endParaRPr lang="en-US" dirty="0">
              <a:latin typeface="Arial" pitchFamily="34" charset="0"/>
            </a:endParaRPr>
          </a:p>
          <a:p>
            <a:pPr eaLnBrk="1" hangingPunct="1">
              <a:buFont typeface="Arial" pitchFamily="34" charset="0"/>
              <a:buChar char="•"/>
            </a:pPr>
            <a:r>
              <a:rPr lang="en-US" dirty="0">
                <a:latin typeface="Arial" pitchFamily="34" charset="0"/>
              </a:rPr>
              <a:t>  OPEC supply = 13 bb/</a:t>
            </a:r>
            <a:r>
              <a:rPr lang="en-US" dirty="0" err="1">
                <a:latin typeface="Arial" pitchFamily="34" charset="0"/>
              </a:rPr>
              <a:t>yr</a:t>
            </a:r>
            <a:endParaRPr lang="en-US" dirty="0">
              <a:latin typeface="Arial" pitchFamily="34" charset="0"/>
            </a:endParaRPr>
          </a:p>
          <a:p>
            <a:pPr eaLnBrk="1" hangingPunct="1">
              <a:buFont typeface="Arial" pitchFamily="34" charset="0"/>
              <a:buChar char="•"/>
            </a:pPr>
            <a:endParaRPr lang="en-US" dirty="0">
              <a:latin typeface="Arial" pitchFamily="34" charset="0"/>
            </a:endParaRPr>
          </a:p>
          <a:p>
            <a:pPr eaLnBrk="1" hangingPunct="1">
              <a:buFont typeface="Arial" pitchFamily="34" charset="0"/>
              <a:buChar char="•"/>
            </a:pPr>
            <a:r>
              <a:rPr lang="en-US" dirty="0">
                <a:latin typeface="Arial" pitchFamily="34" charset="0"/>
              </a:rPr>
              <a:t>  Competitive (non-OPEC) supply = 19 bb/</a:t>
            </a:r>
            <a:r>
              <a:rPr lang="en-US" dirty="0" err="1">
                <a:latin typeface="Arial" pitchFamily="34" charset="0"/>
              </a:rPr>
              <a:t>yr</a:t>
            </a:r>
            <a:endParaRPr lang="en-US" dirty="0">
              <a:latin typeface="Arial" pitchFamily="34" charset="0"/>
            </a:endParaRPr>
          </a:p>
          <a:p>
            <a:pPr eaLnBrk="1" hangingPunct="1"/>
            <a:endParaRPr lang="en-US" dirty="0">
              <a:latin typeface="Arial" pitchFamily="34" charset="0"/>
            </a:endParaRPr>
          </a:p>
          <a:p>
            <a:pPr eaLnBrk="1" hangingPunct="1"/>
            <a:r>
              <a:rPr lang="en-US" dirty="0">
                <a:latin typeface="Arial" pitchFamily="34" charset="0"/>
              </a:rPr>
              <a:t>The following table gives price elasticity estimates for oil supply and demand:</a:t>
            </a:r>
          </a:p>
        </p:txBody>
      </p:sp>
      <p:graphicFrame>
        <p:nvGraphicFramePr>
          <p:cNvPr id="2" name="Table 1"/>
          <p:cNvGraphicFramePr>
            <a:graphicFrameLocks noGrp="1"/>
          </p:cNvGraphicFramePr>
          <p:nvPr>
            <p:extLst>
              <p:ext uri="{D42A27DB-BD31-4B8C-83A1-F6EECF244321}">
                <p14:modId xmlns:p14="http://schemas.microsoft.com/office/powerpoint/2010/main" xmlns="" val="421247281"/>
              </p:ext>
            </p:extLst>
          </p:nvPr>
        </p:nvGraphicFramePr>
        <p:xfrm>
          <a:off x="1524000" y="4800600"/>
          <a:ext cx="6096000" cy="1112838"/>
        </p:xfrm>
        <a:graphic>
          <a:graphicData uri="http://schemas.openxmlformats.org/drawingml/2006/table">
            <a:tbl>
              <a:tblPr firstRow="1" bandRow="1">
                <a:tableStyleId>{5C22544A-7EE6-4342-B048-85BDC9FD1C3A}</a:tableStyleId>
              </a:tblPr>
              <a:tblGrid>
                <a:gridCol w="2032000"/>
                <a:gridCol w="2082800"/>
                <a:gridCol w="1981200"/>
              </a:tblGrid>
              <a:tr h="370946">
                <a:tc>
                  <a:txBody>
                    <a:bodyPr/>
                    <a:lstStyle/>
                    <a:p>
                      <a:endParaRPr lang="en-US" sz="1600" dirty="0"/>
                    </a:p>
                  </a:txBody>
                  <a:tcPr marT="45733" marB="45733">
                    <a:lnL w="28575" cap="flat" cmpd="sng" algn="ctr">
                      <a:solidFill>
                        <a:srgbClr val="00AB4E"/>
                      </a:solidFill>
                      <a:prstDash val="solid"/>
                      <a:round/>
                      <a:headEnd type="none" w="med" len="med"/>
                      <a:tailEnd type="none" w="med" len="med"/>
                    </a:lnL>
                    <a:lnR w="28575" cap="flat" cmpd="sng" algn="ctr">
                      <a:solidFill>
                        <a:srgbClr val="00AB4E"/>
                      </a:solidFill>
                      <a:prstDash val="solid"/>
                      <a:round/>
                      <a:headEnd type="none" w="med" len="med"/>
                      <a:tailEnd type="none" w="med" len="med"/>
                    </a:lnR>
                    <a:lnT w="28575" cap="flat" cmpd="sng" algn="ctr">
                      <a:solidFill>
                        <a:srgbClr val="00AB4E"/>
                      </a:solidFill>
                      <a:prstDash val="solid"/>
                      <a:round/>
                      <a:headEnd type="none" w="med" len="med"/>
                      <a:tailEnd type="none" w="med" len="med"/>
                    </a:lnT>
                    <a:lnB w="28575" cap="flat" cmpd="sng" algn="ctr">
                      <a:solidFill>
                        <a:srgbClr val="00AB4E"/>
                      </a:solidFill>
                      <a:prstDash val="solid"/>
                      <a:round/>
                      <a:headEnd type="none" w="med" len="med"/>
                      <a:tailEnd type="none" w="med" len="med"/>
                    </a:lnB>
                    <a:solidFill>
                      <a:schemeClr val="bg1"/>
                    </a:solidFill>
                  </a:tcPr>
                </a:tc>
                <a:tc>
                  <a:txBody>
                    <a:bodyPr/>
                    <a:lstStyle/>
                    <a:p>
                      <a:pPr algn="ctr"/>
                      <a:r>
                        <a:rPr lang="en-US" sz="1600" dirty="0" smtClean="0">
                          <a:solidFill>
                            <a:schemeClr val="tx1"/>
                          </a:solidFill>
                        </a:rPr>
                        <a:t>SHORT</a:t>
                      </a:r>
                      <a:r>
                        <a:rPr lang="en-US" sz="1600" baseline="0" dirty="0" smtClean="0">
                          <a:solidFill>
                            <a:schemeClr val="tx1"/>
                          </a:solidFill>
                        </a:rPr>
                        <a:t> RUN</a:t>
                      </a:r>
                      <a:endParaRPr lang="en-US" sz="1600" dirty="0">
                        <a:solidFill>
                          <a:schemeClr val="tx1"/>
                        </a:solidFill>
                      </a:endParaRPr>
                    </a:p>
                  </a:txBody>
                  <a:tcPr marT="45733" marB="45733" anchor="ctr">
                    <a:lnL w="28575" cap="flat" cmpd="sng" algn="ctr">
                      <a:solidFill>
                        <a:srgbClr val="00AB4E"/>
                      </a:solidFill>
                      <a:prstDash val="solid"/>
                      <a:round/>
                      <a:headEnd type="none" w="med" len="med"/>
                      <a:tailEnd type="none" w="med" len="med"/>
                    </a:lnL>
                    <a:lnR w="28575" cap="flat" cmpd="sng" algn="ctr">
                      <a:solidFill>
                        <a:srgbClr val="00AB4E"/>
                      </a:solidFill>
                      <a:prstDash val="solid"/>
                      <a:round/>
                      <a:headEnd type="none" w="med" len="med"/>
                      <a:tailEnd type="none" w="med" len="med"/>
                    </a:lnR>
                    <a:lnT w="28575" cap="flat" cmpd="sng" algn="ctr">
                      <a:solidFill>
                        <a:srgbClr val="00AB4E"/>
                      </a:solidFill>
                      <a:prstDash val="solid"/>
                      <a:round/>
                      <a:headEnd type="none" w="med" len="med"/>
                      <a:tailEnd type="none" w="med" len="med"/>
                    </a:lnT>
                    <a:lnB w="28575" cap="flat" cmpd="sng" algn="ctr">
                      <a:solidFill>
                        <a:srgbClr val="00AB4E"/>
                      </a:solidFill>
                      <a:prstDash val="solid"/>
                      <a:round/>
                      <a:headEnd type="none" w="med" len="med"/>
                      <a:tailEnd type="none" w="med" len="med"/>
                    </a:lnB>
                    <a:solidFill>
                      <a:schemeClr val="bg1"/>
                    </a:solidFill>
                  </a:tcPr>
                </a:tc>
                <a:tc>
                  <a:txBody>
                    <a:bodyPr/>
                    <a:lstStyle/>
                    <a:p>
                      <a:pPr algn="ctr"/>
                      <a:r>
                        <a:rPr lang="en-US" sz="1600" dirty="0" smtClean="0">
                          <a:solidFill>
                            <a:schemeClr val="tx1"/>
                          </a:solidFill>
                        </a:rPr>
                        <a:t>LONG</a:t>
                      </a:r>
                      <a:r>
                        <a:rPr lang="en-US" sz="1600" baseline="0" dirty="0" smtClean="0">
                          <a:solidFill>
                            <a:schemeClr val="tx1"/>
                          </a:solidFill>
                        </a:rPr>
                        <a:t> RUN</a:t>
                      </a:r>
                      <a:endParaRPr lang="en-US" sz="1600" dirty="0">
                        <a:solidFill>
                          <a:schemeClr val="tx1"/>
                        </a:solidFill>
                      </a:endParaRPr>
                    </a:p>
                  </a:txBody>
                  <a:tcPr marT="45733" marB="45733" anchor="ctr">
                    <a:lnL w="28575" cap="flat" cmpd="sng" algn="ctr">
                      <a:solidFill>
                        <a:srgbClr val="00AB4E"/>
                      </a:solidFill>
                      <a:prstDash val="solid"/>
                      <a:round/>
                      <a:headEnd type="none" w="med" len="med"/>
                      <a:tailEnd type="none" w="med" len="med"/>
                    </a:lnL>
                    <a:lnR w="28575" cap="flat" cmpd="sng" algn="ctr">
                      <a:solidFill>
                        <a:srgbClr val="00AB4E"/>
                      </a:solidFill>
                      <a:prstDash val="solid"/>
                      <a:round/>
                      <a:headEnd type="none" w="med" len="med"/>
                      <a:tailEnd type="none" w="med" len="med"/>
                    </a:lnR>
                    <a:lnT w="28575" cap="flat" cmpd="sng" algn="ctr">
                      <a:solidFill>
                        <a:srgbClr val="00AB4E"/>
                      </a:solidFill>
                      <a:prstDash val="solid"/>
                      <a:round/>
                      <a:headEnd type="none" w="med" len="med"/>
                      <a:tailEnd type="none" w="med" len="med"/>
                    </a:lnT>
                    <a:lnB w="28575" cap="flat" cmpd="sng" algn="ctr">
                      <a:solidFill>
                        <a:srgbClr val="00AB4E"/>
                      </a:solidFill>
                      <a:prstDash val="solid"/>
                      <a:round/>
                      <a:headEnd type="none" w="med" len="med"/>
                      <a:tailEnd type="none" w="med" len="med"/>
                    </a:lnB>
                    <a:solidFill>
                      <a:schemeClr val="bg1"/>
                    </a:solidFill>
                  </a:tcPr>
                </a:tc>
              </a:tr>
              <a:tr h="370946">
                <a:tc>
                  <a:txBody>
                    <a:bodyPr/>
                    <a:lstStyle/>
                    <a:p>
                      <a:r>
                        <a:rPr lang="en-US" sz="1600" dirty="0" smtClean="0"/>
                        <a:t>World demand:</a:t>
                      </a:r>
                      <a:endParaRPr lang="en-US" sz="1600" dirty="0"/>
                    </a:p>
                  </a:txBody>
                  <a:tcPr marT="45733" marB="45733" anchor="ctr">
                    <a:lnL w="28575" cap="flat" cmpd="sng" algn="ctr">
                      <a:solidFill>
                        <a:srgbClr val="00AB4E"/>
                      </a:solidFill>
                      <a:prstDash val="solid"/>
                      <a:round/>
                      <a:headEnd type="none" w="med" len="med"/>
                      <a:tailEnd type="none" w="med" len="med"/>
                    </a:lnL>
                    <a:lnR w="28575" cap="flat" cmpd="sng" algn="ctr">
                      <a:solidFill>
                        <a:srgbClr val="00AB4E"/>
                      </a:solidFill>
                      <a:prstDash val="solid"/>
                      <a:round/>
                      <a:headEnd type="none" w="med" len="med"/>
                      <a:tailEnd type="none" w="med" len="med"/>
                    </a:lnR>
                    <a:lnT w="28575" cap="flat" cmpd="sng" algn="ctr">
                      <a:solidFill>
                        <a:srgbClr val="00AB4E"/>
                      </a:solidFill>
                      <a:prstDash val="solid"/>
                      <a:round/>
                      <a:headEnd type="none" w="med" len="med"/>
                      <a:tailEnd type="none" w="med" len="med"/>
                    </a:lnT>
                    <a:lnB w="28575" cap="flat" cmpd="sng" algn="ctr">
                      <a:solidFill>
                        <a:srgbClr val="00AB4E"/>
                      </a:solidFill>
                      <a:prstDash val="solid"/>
                      <a:round/>
                      <a:headEnd type="none" w="med" len="med"/>
                      <a:tailEnd type="none" w="med" len="med"/>
                    </a:lnB>
                    <a:solidFill>
                      <a:schemeClr val="bg1"/>
                    </a:solidFill>
                  </a:tcPr>
                </a:tc>
                <a:tc>
                  <a:txBody>
                    <a:bodyPr/>
                    <a:lstStyle/>
                    <a:p>
                      <a:pPr algn="ctr"/>
                      <a:r>
                        <a:rPr lang="en-US" sz="1600" dirty="0" smtClean="0"/>
                        <a:t>-0.5</a:t>
                      </a:r>
                      <a:endParaRPr lang="en-US" sz="1600" dirty="0"/>
                    </a:p>
                  </a:txBody>
                  <a:tcPr marL="0" marT="45733" marB="45733" anchor="ctr">
                    <a:lnL w="28575" cap="flat" cmpd="sng" algn="ctr">
                      <a:solidFill>
                        <a:srgbClr val="00AB4E"/>
                      </a:solidFill>
                      <a:prstDash val="solid"/>
                      <a:round/>
                      <a:headEnd type="none" w="med" len="med"/>
                      <a:tailEnd type="none" w="med" len="med"/>
                    </a:lnL>
                    <a:lnR w="28575" cap="flat" cmpd="sng" algn="ctr">
                      <a:solidFill>
                        <a:srgbClr val="00AB4E"/>
                      </a:solidFill>
                      <a:prstDash val="solid"/>
                      <a:round/>
                      <a:headEnd type="none" w="med" len="med"/>
                      <a:tailEnd type="none" w="med" len="med"/>
                    </a:lnR>
                    <a:lnT w="28575" cap="flat" cmpd="sng" algn="ctr">
                      <a:solidFill>
                        <a:srgbClr val="00AB4E"/>
                      </a:solidFill>
                      <a:prstDash val="solid"/>
                      <a:round/>
                      <a:headEnd type="none" w="med" len="med"/>
                      <a:tailEnd type="none" w="med" len="med"/>
                    </a:lnT>
                    <a:lnB w="28575" cap="flat" cmpd="sng" algn="ctr">
                      <a:solidFill>
                        <a:srgbClr val="00AB4E"/>
                      </a:solidFill>
                      <a:prstDash val="solid"/>
                      <a:round/>
                      <a:headEnd type="none" w="med" len="med"/>
                      <a:tailEnd type="none" w="med" len="med"/>
                    </a:lnB>
                    <a:solidFill>
                      <a:schemeClr val="bg1"/>
                    </a:solidFill>
                  </a:tcPr>
                </a:tc>
                <a:tc>
                  <a:txBody>
                    <a:bodyPr/>
                    <a:lstStyle/>
                    <a:p>
                      <a:pPr algn="ctr"/>
                      <a:r>
                        <a:rPr lang="en-US" sz="1600" dirty="0" smtClean="0"/>
                        <a:t>-0.30</a:t>
                      </a:r>
                      <a:endParaRPr lang="en-US" sz="1600" dirty="0"/>
                    </a:p>
                  </a:txBody>
                  <a:tcPr marL="0" marT="45733" marB="45733" anchor="ctr">
                    <a:lnL w="28575" cap="flat" cmpd="sng" algn="ctr">
                      <a:solidFill>
                        <a:srgbClr val="00AB4E"/>
                      </a:solidFill>
                      <a:prstDash val="solid"/>
                      <a:round/>
                      <a:headEnd type="none" w="med" len="med"/>
                      <a:tailEnd type="none" w="med" len="med"/>
                    </a:lnL>
                    <a:lnR w="28575" cap="flat" cmpd="sng" algn="ctr">
                      <a:solidFill>
                        <a:srgbClr val="00AB4E"/>
                      </a:solidFill>
                      <a:prstDash val="solid"/>
                      <a:round/>
                      <a:headEnd type="none" w="med" len="med"/>
                      <a:tailEnd type="none" w="med" len="med"/>
                    </a:lnR>
                    <a:lnT w="28575" cap="flat" cmpd="sng" algn="ctr">
                      <a:solidFill>
                        <a:srgbClr val="00AB4E"/>
                      </a:solidFill>
                      <a:prstDash val="solid"/>
                      <a:round/>
                      <a:headEnd type="none" w="med" len="med"/>
                      <a:tailEnd type="none" w="med" len="med"/>
                    </a:lnT>
                    <a:lnB w="28575" cap="flat" cmpd="sng" algn="ctr">
                      <a:solidFill>
                        <a:srgbClr val="00AB4E"/>
                      </a:solidFill>
                      <a:prstDash val="solid"/>
                      <a:round/>
                      <a:headEnd type="none" w="med" len="med"/>
                      <a:tailEnd type="none" w="med" len="med"/>
                    </a:lnB>
                    <a:solidFill>
                      <a:schemeClr val="bg1"/>
                    </a:solidFill>
                  </a:tcPr>
                </a:tc>
              </a:tr>
              <a:tr h="370946">
                <a:tc>
                  <a:txBody>
                    <a:bodyPr/>
                    <a:lstStyle/>
                    <a:p>
                      <a:r>
                        <a:rPr lang="en-US" sz="1600" dirty="0" smtClean="0"/>
                        <a:t>Competitive supply:</a:t>
                      </a:r>
                      <a:endParaRPr lang="en-US" sz="1600" dirty="0"/>
                    </a:p>
                  </a:txBody>
                  <a:tcPr marT="45733" marB="45733" anchor="ctr">
                    <a:lnL w="28575" cap="flat" cmpd="sng" algn="ctr">
                      <a:solidFill>
                        <a:srgbClr val="00AB4E"/>
                      </a:solidFill>
                      <a:prstDash val="solid"/>
                      <a:round/>
                      <a:headEnd type="none" w="med" len="med"/>
                      <a:tailEnd type="none" w="med" len="med"/>
                    </a:lnL>
                    <a:lnR w="28575" cap="flat" cmpd="sng" algn="ctr">
                      <a:solidFill>
                        <a:srgbClr val="00AB4E"/>
                      </a:solidFill>
                      <a:prstDash val="solid"/>
                      <a:round/>
                      <a:headEnd type="none" w="med" len="med"/>
                      <a:tailEnd type="none" w="med" len="med"/>
                    </a:lnR>
                    <a:lnT w="28575" cap="flat" cmpd="sng" algn="ctr">
                      <a:solidFill>
                        <a:srgbClr val="00AB4E"/>
                      </a:solidFill>
                      <a:prstDash val="solid"/>
                      <a:round/>
                      <a:headEnd type="none" w="med" len="med"/>
                      <a:tailEnd type="none" w="med" len="med"/>
                    </a:lnT>
                    <a:lnB w="28575" cap="flat" cmpd="sng" algn="ctr">
                      <a:solidFill>
                        <a:srgbClr val="00AB4E"/>
                      </a:solidFill>
                      <a:prstDash val="solid"/>
                      <a:round/>
                      <a:headEnd type="none" w="med" len="med"/>
                      <a:tailEnd type="none" w="med" len="med"/>
                    </a:lnB>
                    <a:solidFill>
                      <a:schemeClr val="bg1"/>
                    </a:solidFill>
                  </a:tcPr>
                </a:tc>
                <a:tc>
                  <a:txBody>
                    <a:bodyPr/>
                    <a:lstStyle/>
                    <a:p>
                      <a:pPr algn="ctr"/>
                      <a:r>
                        <a:rPr lang="en-US" sz="1600" dirty="0" smtClean="0"/>
                        <a:t>0.5</a:t>
                      </a:r>
                      <a:endParaRPr lang="en-US" sz="1600" dirty="0"/>
                    </a:p>
                  </a:txBody>
                  <a:tcPr marT="45733" marB="45733" anchor="ctr">
                    <a:lnL w="28575" cap="flat" cmpd="sng" algn="ctr">
                      <a:solidFill>
                        <a:srgbClr val="00AB4E"/>
                      </a:solidFill>
                      <a:prstDash val="solid"/>
                      <a:round/>
                      <a:headEnd type="none" w="med" len="med"/>
                      <a:tailEnd type="none" w="med" len="med"/>
                    </a:lnL>
                    <a:lnR w="28575" cap="flat" cmpd="sng" algn="ctr">
                      <a:solidFill>
                        <a:srgbClr val="00AB4E"/>
                      </a:solidFill>
                      <a:prstDash val="solid"/>
                      <a:round/>
                      <a:headEnd type="none" w="med" len="med"/>
                      <a:tailEnd type="none" w="med" len="med"/>
                    </a:lnR>
                    <a:lnT w="28575" cap="flat" cmpd="sng" algn="ctr">
                      <a:solidFill>
                        <a:srgbClr val="00AB4E"/>
                      </a:solidFill>
                      <a:prstDash val="solid"/>
                      <a:round/>
                      <a:headEnd type="none" w="med" len="med"/>
                      <a:tailEnd type="none" w="med" len="med"/>
                    </a:lnT>
                    <a:lnB w="28575" cap="flat" cmpd="sng" algn="ctr">
                      <a:solidFill>
                        <a:srgbClr val="00AB4E"/>
                      </a:solidFill>
                      <a:prstDash val="solid"/>
                      <a:round/>
                      <a:headEnd type="none" w="med" len="med"/>
                      <a:tailEnd type="none" w="med" len="med"/>
                    </a:lnB>
                    <a:solidFill>
                      <a:schemeClr val="bg1"/>
                    </a:solidFill>
                  </a:tcPr>
                </a:tc>
                <a:tc>
                  <a:txBody>
                    <a:bodyPr/>
                    <a:lstStyle/>
                    <a:p>
                      <a:pPr algn="ctr"/>
                      <a:r>
                        <a:rPr lang="en-US" sz="1600" dirty="0" smtClean="0"/>
                        <a:t>0.30</a:t>
                      </a:r>
                      <a:endParaRPr lang="en-US" sz="1600" dirty="0"/>
                    </a:p>
                  </a:txBody>
                  <a:tcPr marT="45733" marB="45733" anchor="ctr">
                    <a:lnL w="28575" cap="flat" cmpd="sng" algn="ctr">
                      <a:solidFill>
                        <a:srgbClr val="00AB4E"/>
                      </a:solidFill>
                      <a:prstDash val="solid"/>
                      <a:round/>
                      <a:headEnd type="none" w="med" len="med"/>
                      <a:tailEnd type="none" w="med" len="med"/>
                    </a:lnL>
                    <a:lnR w="28575" cap="flat" cmpd="sng" algn="ctr">
                      <a:solidFill>
                        <a:srgbClr val="00AB4E"/>
                      </a:solidFill>
                      <a:prstDash val="solid"/>
                      <a:round/>
                      <a:headEnd type="none" w="med" len="med"/>
                      <a:tailEnd type="none" w="med" len="med"/>
                    </a:lnR>
                    <a:lnT w="28575" cap="flat" cmpd="sng" algn="ctr">
                      <a:solidFill>
                        <a:srgbClr val="00AB4E"/>
                      </a:solidFill>
                      <a:prstDash val="solid"/>
                      <a:round/>
                      <a:headEnd type="none" w="med" len="med"/>
                      <a:tailEnd type="none" w="med" len="med"/>
                    </a:lnT>
                    <a:lnB w="28575" cap="flat" cmpd="sng" algn="ctr">
                      <a:solidFill>
                        <a:srgbClr val="00AB4E"/>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wipe(left)">
                                      <p:cBhvr>
                                        <p:cTn id="7" dur="500"/>
                                        <p:tgtEl>
                                          <p:spTgt spid="22">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2">
                                            <p:txEl>
                                              <p:pRg st="2" end="2"/>
                                            </p:txEl>
                                          </p:spTgt>
                                        </p:tgtEl>
                                        <p:attrNameLst>
                                          <p:attrName>style.visibility</p:attrName>
                                        </p:attrNameLst>
                                      </p:cBhvr>
                                      <p:to>
                                        <p:strVal val="visible"/>
                                      </p:to>
                                    </p:set>
                                    <p:animEffect transition="in" filter="wipe(left)">
                                      <p:cBhvr>
                                        <p:cTn id="11" dur="500"/>
                                        <p:tgtEl>
                                          <p:spTgt spid="22">
                                            <p:txEl>
                                              <p:pRg st="2" end="2"/>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2">
                                            <p:txEl>
                                              <p:pRg st="4" end="4"/>
                                            </p:txEl>
                                          </p:spTgt>
                                        </p:tgtEl>
                                        <p:attrNameLst>
                                          <p:attrName>style.visibility</p:attrName>
                                        </p:attrNameLst>
                                      </p:cBhvr>
                                      <p:to>
                                        <p:strVal val="visible"/>
                                      </p:to>
                                    </p:set>
                                    <p:animEffect transition="in" filter="wipe(left)">
                                      <p:cBhvr>
                                        <p:cTn id="16" dur="500"/>
                                        <p:tgtEl>
                                          <p:spTgt spid="22">
                                            <p:txEl>
                                              <p:pRg st="4" end="4"/>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2">
                                            <p:txEl>
                                              <p:pRg st="6" end="6"/>
                                            </p:txEl>
                                          </p:spTgt>
                                        </p:tgtEl>
                                        <p:attrNameLst>
                                          <p:attrName>style.visibility</p:attrName>
                                        </p:attrNameLst>
                                      </p:cBhvr>
                                      <p:to>
                                        <p:strVal val="visible"/>
                                      </p:to>
                                    </p:set>
                                    <p:animEffect transition="in" filter="wipe(left)">
                                      <p:cBhvr>
                                        <p:cTn id="21" dur="500"/>
                                        <p:tgtEl>
                                          <p:spTgt spid="22">
                                            <p:txEl>
                                              <p:pRg st="6" end="6"/>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2">
                                            <p:txEl>
                                              <p:pRg st="8" end="8"/>
                                            </p:txEl>
                                          </p:spTgt>
                                        </p:tgtEl>
                                        <p:attrNameLst>
                                          <p:attrName>style.visibility</p:attrName>
                                        </p:attrNameLst>
                                      </p:cBhvr>
                                      <p:to>
                                        <p:strVal val="visible"/>
                                      </p:to>
                                    </p:set>
                                    <p:animEffect transition="in" filter="wipe(left)">
                                      <p:cBhvr>
                                        <p:cTn id="26" dur="500"/>
                                        <p:tgtEl>
                                          <p:spTgt spid="22">
                                            <p:txEl>
                                              <p:pRg st="8" end="8"/>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2">
                                            <p:txEl>
                                              <p:pRg st="10" end="10"/>
                                            </p:txEl>
                                          </p:spTgt>
                                        </p:tgtEl>
                                        <p:attrNameLst>
                                          <p:attrName>style.visibility</p:attrName>
                                        </p:attrNameLst>
                                      </p:cBhvr>
                                      <p:to>
                                        <p:strVal val="visible"/>
                                      </p:to>
                                    </p:set>
                                    <p:animEffect transition="in" filter="wipe(left)">
                                      <p:cBhvr>
                                        <p:cTn id="31" dur="500"/>
                                        <p:tgtEl>
                                          <p:spTgt spid="22">
                                            <p:txEl>
                                              <p:pRg st="10" end="10"/>
                                            </p:txEl>
                                          </p:spTgt>
                                        </p:tgtEl>
                                      </p:cBhvr>
                                    </p:animEffect>
                                  </p:childTnLst>
                                </p:cTn>
                              </p:par>
                            </p:childTnLst>
                          </p:cTn>
                        </p:par>
                        <p:par>
                          <p:cTn id="32" fill="hold" nodeType="afterGroup">
                            <p:stCondLst>
                              <p:cond delay="500"/>
                            </p:stCondLst>
                            <p:childTnLst>
                              <p:par>
                                <p:cTn id="33" presetID="22" presetClass="entr" presetSubtype="1"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up)">
                                      <p:cBhvr>
                                        <p:cTn id="3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3"/>
          <p:cNvSpPr>
            <a:spLocks noChangeArrowheads="1"/>
          </p:cNvSpPr>
          <p:nvPr/>
        </p:nvSpPr>
        <p:spPr bwMode="auto">
          <a:xfrm>
            <a:off x="0" y="0"/>
            <a:ext cx="9144000" cy="6553200"/>
          </a:xfrm>
          <a:prstGeom prst="rect">
            <a:avLst/>
          </a:prstGeom>
          <a:solidFill>
            <a:srgbClr val="FFF2B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en-US"/>
          </a:p>
        </p:txBody>
      </p:sp>
      <p:sp>
        <p:nvSpPr>
          <p:cNvPr id="32" name="Rectangle 27"/>
          <p:cNvSpPr>
            <a:spLocks noChangeArrowheads="1"/>
          </p:cNvSpPr>
          <p:nvPr/>
        </p:nvSpPr>
        <p:spPr bwMode="auto">
          <a:xfrm>
            <a:off x="476250" y="1524000"/>
            <a:ext cx="4286250" cy="304800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1205" name="Rectangle 6"/>
          <p:cNvSpPr>
            <a:spLocks noChangeArrowheads="1"/>
          </p:cNvSpPr>
          <p:nvPr/>
        </p:nvSpPr>
        <p:spPr bwMode="auto">
          <a:xfrm>
            <a:off x="685800" y="76200"/>
            <a:ext cx="1847850" cy="487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sz="2000">
                <a:solidFill>
                  <a:srgbClr val="007CB2"/>
                </a:solidFill>
                <a:latin typeface="Arial" pitchFamily="34" charset="0"/>
              </a:rPr>
              <a:t>EXAMPLE 2.9 </a:t>
            </a:r>
          </a:p>
        </p:txBody>
      </p:sp>
      <p:cxnSp>
        <p:nvCxnSpPr>
          <p:cNvPr id="51206" name="Straight Connector 28"/>
          <p:cNvCxnSpPr>
            <a:cxnSpLocks noChangeShapeType="1"/>
          </p:cNvCxnSpPr>
          <p:nvPr/>
        </p:nvCxnSpPr>
        <p:spPr bwMode="auto">
          <a:xfrm flipH="1">
            <a:off x="685800" y="533400"/>
            <a:ext cx="1847850" cy="0"/>
          </a:xfrm>
          <a:prstGeom prst="line">
            <a:avLst/>
          </a:prstGeom>
          <a:noFill/>
          <a:ln w="50800" algn="ctr">
            <a:solidFill>
              <a:srgbClr val="007CB2"/>
            </a:solidFill>
            <a:round/>
            <a:headEnd/>
            <a:tailEnd/>
          </a:ln>
          <a:extLst>
            <a:ext uri="{909E8E84-426E-40DD-AFC4-6F175D3DCCD1}">
              <a14:hiddenFill xmlns:a14="http://schemas.microsoft.com/office/drawing/2010/main" xmlns="">
                <a:noFill/>
              </a14:hiddenFill>
            </a:ext>
          </a:extLst>
        </p:spPr>
      </p:cxnSp>
      <p:sp>
        <p:nvSpPr>
          <p:cNvPr id="51207" name="Rectangle 6"/>
          <p:cNvSpPr>
            <a:spLocks noChangeArrowheads="1"/>
          </p:cNvSpPr>
          <p:nvPr/>
        </p:nvSpPr>
        <p:spPr bwMode="auto">
          <a:xfrm>
            <a:off x="2647950" y="38100"/>
            <a:ext cx="5124450" cy="6096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sz="2000" b="1" dirty="0">
                <a:solidFill>
                  <a:srgbClr val="007CB2"/>
                </a:solidFill>
                <a:latin typeface="Arial" pitchFamily="34" charset="0"/>
              </a:rPr>
              <a:t>UPHEAVAL IN THE WORLD OIL </a:t>
            </a:r>
            <a:r>
              <a:rPr lang="en-US" sz="2000" b="1" dirty="0" smtClean="0">
                <a:solidFill>
                  <a:srgbClr val="007CB2"/>
                </a:solidFill>
                <a:latin typeface="Arial" pitchFamily="34" charset="0"/>
              </a:rPr>
              <a:t>MARKET</a:t>
            </a:r>
          </a:p>
        </p:txBody>
      </p:sp>
      <p:sp>
        <p:nvSpPr>
          <p:cNvPr id="10" name="Rectangle 5"/>
          <p:cNvSpPr>
            <a:spLocks noChangeArrowheads="1"/>
          </p:cNvSpPr>
          <p:nvPr/>
        </p:nvSpPr>
        <p:spPr bwMode="auto">
          <a:xfrm>
            <a:off x="533400" y="1123950"/>
            <a:ext cx="4038600"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nchor="ctr"/>
          <a:lstStyle/>
          <a:p>
            <a:pPr marL="342900" indent="-342900">
              <a:spcBef>
                <a:spcPct val="20000"/>
              </a:spcBef>
            </a:pPr>
            <a:r>
              <a:rPr lang="en-US" sz="1600" b="1" dirty="0">
                <a:latin typeface="Arial" pitchFamily="34" charset="0"/>
              </a:rPr>
              <a:t>IMPACT OF SAUDI PRODUCTION CUT</a:t>
            </a:r>
          </a:p>
        </p:txBody>
      </p:sp>
      <p:sp>
        <p:nvSpPr>
          <p:cNvPr id="12" name="Rectangle 4"/>
          <p:cNvSpPr>
            <a:spLocks noChangeArrowheads="1"/>
          </p:cNvSpPr>
          <p:nvPr/>
        </p:nvSpPr>
        <p:spPr bwMode="auto">
          <a:xfrm>
            <a:off x="457200" y="4572000"/>
            <a:ext cx="4286250"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1600" dirty="0">
                <a:latin typeface="Arial" pitchFamily="34" charset="0"/>
              </a:rPr>
              <a:t>The total supply is the sum of competitive (non-OPEC) supply and the 13 bb/</a:t>
            </a:r>
            <a:r>
              <a:rPr lang="en-US" sz="1600" dirty="0" err="1">
                <a:latin typeface="Arial" pitchFamily="34" charset="0"/>
              </a:rPr>
              <a:t>yr</a:t>
            </a:r>
            <a:r>
              <a:rPr lang="en-US" sz="1600" dirty="0">
                <a:latin typeface="Arial" pitchFamily="34" charset="0"/>
              </a:rPr>
              <a:t> of OPEC </a:t>
            </a:r>
            <a:r>
              <a:rPr lang="en-US" sz="1600" dirty="0" smtClean="0">
                <a:latin typeface="Arial" pitchFamily="34" charset="0"/>
              </a:rPr>
              <a:t>supply. Part </a:t>
            </a:r>
            <a:r>
              <a:rPr lang="en-US" sz="1600" b="1" dirty="0">
                <a:latin typeface="Arial" pitchFamily="34" charset="0"/>
              </a:rPr>
              <a:t>(a)</a:t>
            </a:r>
            <a:r>
              <a:rPr lang="en-US" sz="1600" dirty="0">
                <a:latin typeface="Arial" pitchFamily="34" charset="0"/>
              </a:rPr>
              <a:t> shows the short-run supply and demand </a:t>
            </a:r>
            <a:r>
              <a:rPr lang="en-US" sz="1600" dirty="0" smtClean="0">
                <a:latin typeface="Arial" pitchFamily="34" charset="0"/>
              </a:rPr>
              <a:t>curves. If </a:t>
            </a:r>
            <a:r>
              <a:rPr lang="en-US" sz="1600" dirty="0">
                <a:latin typeface="Arial" pitchFamily="34" charset="0"/>
              </a:rPr>
              <a:t>Saudi Arabia stops producing, the supply curve will shift to the left by 3 bb/yr. In the short-run, price will increase sharply.</a:t>
            </a:r>
          </a:p>
        </p:txBody>
      </p:sp>
      <p:sp>
        <p:nvSpPr>
          <p:cNvPr id="11" name="Rectangle 10"/>
          <p:cNvSpPr>
            <a:spLocks noChangeArrowheads="1"/>
          </p:cNvSpPr>
          <p:nvPr/>
        </p:nvSpPr>
        <p:spPr bwMode="auto">
          <a:xfrm>
            <a:off x="533400" y="819150"/>
            <a:ext cx="19240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nchor="ctr"/>
          <a:lstStyle/>
          <a:p>
            <a:pPr marL="342900" indent="-342900">
              <a:spcBef>
                <a:spcPct val="20000"/>
              </a:spcBef>
            </a:pPr>
            <a:r>
              <a:rPr lang="en-US" sz="2000" b="1" dirty="0">
                <a:solidFill>
                  <a:srgbClr val="ED1B2F"/>
                </a:solidFill>
                <a:latin typeface="Arial" pitchFamily="34" charset="0"/>
              </a:rPr>
              <a:t>F</a:t>
            </a:r>
            <a:r>
              <a:rPr lang="en-US" sz="1600" b="1" dirty="0">
                <a:solidFill>
                  <a:srgbClr val="ED1B2F"/>
                </a:solidFill>
                <a:latin typeface="Arial" pitchFamily="34" charset="0"/>
              </a:rPr>
              <a:t>IGURE </a:t>
            </a:r>
            <a:r>
              <a:rPr lang="en-US" sz="2000" b="1" dirty="0">
                <a:solidFill>
                  <a:srgbClr val="ED1B2F"/>
                </a:solidFill>
                <a:latin typeface="Arial" pitchFamily="34" charset="0"/>
              </a:rPr>
              <a:t>2.23</a:t>
            </a:r>
          </a:p>
        </p:txBody>
      </p:sp>
      <p:sp>
        <p:nvSpPr>
          <p:cNvPr id="2" name="Rectangle 4"/>
          <p:cNvSpPr>
            <a:spLocks noChangeArrowheads="1"/>
          </p:cNvSpPr>
          <p:nvPr/>
        </p:nvSpPr>
        <p:spPr bwMode="auto">
          <a:xfrm>
            <a:off x="4810125" y="4572000"/>
            <a:ext cx="4286249"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1600" dirty="0">
                <a:latin typeface="Arial" pitchFamily="34" charset="0"/>
              </a:rPr>
              <a:t>Part </a:t>
            </a:r>
            <a:r>
              <a:rPr lang="en-US" sz="1600" b="1" dirty="0">
                <a:latin typeface="Arial" pitchFamily="34" charset="0"/>
              </a:rPr>
              <a:t>(b)</a:t>
            </a:r>
            <a:r>
              <a:rPr lang="en-US" sz="1600" dirty="0">
                <a:latin typeface="Arial" pitchFamily="34" charset="0"/>
              </a:rPr>
              <a:t> shows long-run </a:t>
            </a:r>
            <a:r>
              <a:rPr lang="en-US" sz="1600" dirty="0" smtClean="0">
                <a:latin typeface="Arial" pitchFamily="34" charset="0"/>
              </a:rPr>
              <a:t>curves. In </a:t>
            </a:r>
            <a:r>
              <a:rPr lang="en-US" sz="1600" dirty="0">
                <a:latin typeface="Arial" pitchFamily="34" charset="0"/>
              </a:rPr>
              <a:t>the long run, because demand and competitive supply are much more </a:t>
            </a:r>
            <a:r>
              <a:rPr lang="en-US" sz="1600" dirty="0" smtClean="0">
                <a:latin typeface="Arial" pitchFamily="34" charset="0"/>
              </a:rPr>
              <a:t>elastic, the </a:t>
            </a:r>
            <a:r>
              <a:rPr lang="en-US" sz="1600" dirty="0">
                <a:latin typeface="Arial" pitchFamily="34" charset="0"/>
              </a:rPr>
              <a:t>impact on price will be much smaller.</a:t>
            </a:r>
          </a:p>
        </p:txBody>
      </p:sp>
      <p:cxnSp>
        <p:nvCxnSpPr>
          <p:cNvPr id="51226" name="Straight Connector 34"/>
          <p:cNvCxnSpPr>
            <a:cxnSpLocks noChangeShapeType="1"/>
          </p:cNvCxnSpPr>
          <p:nvPr/>
        </p:nvCxnSpPr>
        <p:spPr bwMode="auto">
          <a:xfrm>
            <a:off x="0" y="6553200"/>
            <a:ext cx="9144000" cy="0"/>
          </a:xfrm>
          <a:prstGeom prst="line">
            <a:avLst/>
          </a:prstGeom>
          <a:noFill/>
          <a:ln w="34925">
            <a:solidFill>
              <a:srgbClr val="F4792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9" name="Rectangle 27"/>
          <p:cNvSpPr>
            <a:spLocks noChangeArrowheads="1"/>
          </p:cNvSpPr>
          <p:nvPr/>
        </p:nvSpPr>
        <p:spPr bwMode="auto">
          <a:xfrm>
            <a:off x="4810125" y="1524000"/>
            <a:ext cx="4286250" cy="304800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85775" y="1590675"/>
            <a:ext cx="4314825" cy="2905125"/>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85775" y="1590675"/>
            <a:ext cx="4314825" cy="2905125"/>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85775" y="1590675"/>
            <a:ext cx="4314825" cy="2905125"/>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485775" y="1590675"/>
            <a:ext cx="4314825" cy="2905125"/>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485775" y="1590675"/>
            <a:ext cx="4314825" cy="2905125"/>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485775" y="1590675"/>
            <a:ext cx="4314825" cy="2905125"/>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485775" y="1590675"/>
            <a:ext cx="4314825" cy="2905125"/>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485775" y="1590675"/>
            <a:ext cx="4314825" cy="2905125"/>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xmlns="" val="0"/>
              </a:ext>
            </a:extLst>
          </a:blip>
          <a:stretch>
            <a:fillRect/>
          </a:stretch>
        </p:blipFill>
        <p:spPr>
          <a:xfrm>
            <a:off x="485775" y="1590675"/>
            <a:ext cx="4314825" cy="2905125"/>
          </a:xfrm>
          <a:prstGeom prst="rect">
            <a:avLst/>
          </a:prstGeom>
        </p:spPr>
      </p:pic>
      <p:pic>
        <p:nvPicPr>
          <p:cNvPr id="20" name="Picture 19"/>
          <p:cNvPicPr>
            <a:picLocks noChangeAspect="1"/>
          </p:cNvPicPr>
          <p:nvPr/>
        </p:nvPicPr>
        <p:blipFill>
          <a:blip r:embed="rId11">
            <a:extLst>
              <a:ext uri="{28A0092B-C50C-407E-A947-70E740481C1C}">
                <a14:useLocalDpi xmlns:a14="http://schemas.microsoft.com/office/drawing/2010/main" xmlns="" val="0"/>
              </a:ext>
            </a:extLst>
          </a:blip>
          <a:stretch>
            <a:fillRect/>
          </a:stretch>
        </p:blipFill>
        <p:spPr>
          <a:xfrm>
            <a:off x="485775" y="1590675"/>
            <a:ext cx="4314825" cy="2905125"/>
          </a:xfrm>
          <a:prstGeom prst="rect">
            <a:avLst/>
          </a:prstGeom>
        </p:spPr>
      </p:pic>
      <p:pic>
        <p:nvPicPr>
          <p:cNvPr id="21" name="Picture 20"/>
          <p:cNvPicPr>
            <a:picLocks noChangeAspect="1"/>
          </p:cNvPicPr>
          <p:nvPr/>
        </p:nvPicPr>
        <p:blipFill>
          <a:blip r:embed="rId12">
            <a:extLst>
              <a:ext uri="{28A0092B-C50C-407E-A947-70E740481C1C}">
                <a14:useLocalDpi xmlns:a14="http://schemas.microsoft.com/office/drawing/2010/main" xmlns="" val="0"/>
              </a:ext>
            </a:extLst>
          </a:blip>
          <a:stretch>
            <a:fillRect/>
          </a:stretch>
        </p:blipFill>
        <p:spPr>
          <a:xfrm>
            <a:off x="4819650" y="1581150"/>
            <a:ext cx="4314825" cy="2905125"/>
          </a:xfrm>
          <a:prstGeom prst="rect">
            <a:avLst/>
          </a:prstGeom>
        </p:spPr>
      </p:pic>
      <p:pic>
        <p:nvPicPr>
          <p:cNvPr id="22" name="Picture 21"/>
          <p:cNvPicPr>
            <a:picLocks noChangeAspect="1"/>
          </p:cNvPicPr>
          <p:nvPr/>
        </p:nvPicPr>
        <p:blipFill>
          <a:blip r:embed="rId13">
            <a:extLst>
              <a:ext uri="{28A0092B-C50C-407E-A947-70E740481C1C}">
                <a14:useLocalDpi xmlns:a14="http://schemas.microsoft.com/office/drawing/2010/main" xmlns="" val="0"/>
              </a:ext>
            </a:extLst>
          </a:blip>
          <a:stretch>
            <a:fillRect/>
          </a:stretch>
        </p:blipFill>
        <p:spPr>
          <a:xfrm>
            <a:off x="4819650" y="1581150"/>
            <a:ext cx="4314825" cy="2905125"/>
          </a:xfrm>
          <a:prstGeom prst="rect">
            <a:avLst/>
          </a:prstGeom>
        </p:spPr>
      </p:pic>
      <p:pic>
        <p:nvPicPr>
          <p:cNvPr id="23" name="Picture 22"/>
          <p:cNvPicPr>
            <a:picLocks noChangeAspect="1"/>
          </p:cNvPicPr>
          <p:nvPr/>
        </p:nvPicPr>
        <p:blipFill>
          <a:blip r:embed="rId14">
            <a:extLst>
              <a:ext uri="{28A0092B-C50C-407E-A947-70E740481C1C}">
                <a14:useLocalDpi xmlns:a14="http://schemas.microsoft.com/office/drawing/2010/main" xmlns="" val="0"/>
              </a:ext>
            </a:extLst>
          </a:blip>
          <a:stretch>
            <a:fillRect/>
          </a:stretch>
        </p:blipFill>
        <p:spPr>
          <a:xfrm>
            <a:off x="4819650" y="1581150"/>
            <a:ext cx="4314825" cy="2905125"/>
          </a:xfrm>
          <a:prstGeom prst="rect">
            <a:avLst/>
          </a:prstGeom>
        </p:spPr>
      </p:pic>
      <p:pic>
        <p:nvPicPr>
          <p:cNvPr id="24" name="Picture 23"/>
          <p:cNvPicPr>
            <a:picLocks noChangeAspect="1"/>
          </p:cNvPicPr>
          <p:nvPr/>
        </p:nvPicPr>
        <p:blipFill>
          <a:blip r:embed="rId15">
            <a:extLst>
              <a:ext uri="{28A0092B-C50C-407E-A947-70E740481C1C}">
                <a14:useLocalDpi xmlns:a14="http://schemas.microsoft.com/office/drawing/2010/main" xmlns="" val="0"/>
              </a:ext>
            </a:extLst>
          </a:blip>
          <a:stretch>
            <a:fillRect/>
          </a:stretch>
        </p:blipFill>
        <p:spPr>
          <a:xfrm>
            <a:off x="4819650" y="1581150"/>
            <a:ext cx="4314825" cy="2905125"/>
          </a:xfrm>
          <a:prstGeom prst="rect">
            <a:avLst/>
          </a:prstGeom>
        </p:spPr>
      </p:pic>
      <p:pic>
        <p:nvPicPr>
          <p:cNvPr id="25" name="Picture 24"/>
          <p:cNvPicPr>
            <a:picLocks noChangeAspect="1"/>
          </p:cNvPicPr>
          <p:nvPr/>
        </p:nvPicPr>
        <p:blipFill>
          <a:blip r:embed="rId16">
            <a:extLst>
              <a:ext uri="{28A0092B-C50C-407E-A947-70E740481C1C}">
                <a14:useLocalDpi xmlns:a14="http://schemas.microsoft.com/office/drawing/2010/main" xmlns="" val="0"/>
              </a:ext>
            </a:extLst>
          </a:blip>
          <a:stretch>
            <a:fillRect/>
          </a:stretch>
        </p:blipFill>
        <p:spPr>
          <a:xfrm>
            <a:off x="4819650" y="1581150"/>
            <a:ext cx="4314825" cy="2905125"/>
          </a:xfrm>
          <a:prstGeom prst="rect">
            <a:avLst/>
          </a:prstGeom>
        </p:spPr>
      </p:pic>
      <p:pic>
        <p:nvPicPr>
          <p:cNvPr id="26" name="Picture 25"/>
          <p:cNvPicPr>
            <a:picLocks noChangeAspect="1"/>
          </p:cNvPicPr>
          <p:nvPr/>
        </p:nvPicPr>
        <p:blipFill>
          <a:blip r:embed="rId17">
            <a:extLst>
              <a:ext uri="{28A0092B-C50C-407E-A947-70E740481C1C}">
                <a14:useLocalDpi xmlns:a14="http://schemas.microsoft.com/office/drawing/2010/main" xmlns="" val="0"/>
              </a:ext>
            </a:extLst>
          </a:blip>
          <a:stretch>
            <a:fillRect/>
          </a:stretch>
        </p:blipFill>
        <p:spPr>
          <a:xfrm>
            <a:off x="4819650" y="1581150"/>
            <a:ext cx="4314825" cy="2905125"/>
          </a:xfrm>
          <a:prstGeom prst="rect">
            <a:avLst/>
          </a:prstGeom>
        </p:spPr>
      </p:pic>
      <p:pic>
        <p:nvPicPr>
          <p:cNvPr id="27" name="Picture 26"/>
          <p:cNvPicPr>
            <a:picLocks noChangeAspect="1"/>
          </p:cNvPicPr>
          <p:nvPr/>
        </p:nvPicPr>
        <p:blipFill>
          <a:blip r:embed="rId18">
            <a:extLst>
              <a:ext uri="{28A0092B-C50C-407E-A947-70E740481C1C}">
                <a14:useLocalDpi xmlns:a14="http://schemas.microsoft.com/office/drawing/2010/main" xmlns="" val="0"/>
              </a:ext>
            </a:extLst>
          </a:blip>
          <a:stretch>
            <a:fillRect/>
          </a:stretch>
        </p:blipFill>
        <p:spPr>
          <a:xfrm>
            <a:off x="4819650" y="1581150"/>
            <a:ext cx="4314825" cy="2905125"/>
          </a:xfrm>
          <a:prstGeom prst="rect">
            <a:avLst/>
          </a:prstGeom>
        </p:spPr>
      </p:pic>
      <p:pic>
        <p:nvPicPr>
          <p:cNvPr id="30" name="Picture 29"/>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4819650" y="1581150"/>
            <a:ext cx="4314825" cy="2905125"/>
          </a:xfrm>
          <a:prstGeom prst="rect">
            <a:avLst/>
          </a:prstGeom>
        </p:spPr>
      </p:pic>
      <p:pic>
        <p:nvPicPr>
          <p:cNvPr id="31" name="Picture 30"/>
          <p:cNvPicPr>
            <a:picLocks noChangeAspect="1"/>
          </p:cNvPicPr>
          <p:nvPr/>
        </p:nvPicPr>
        <p:blipFill>
          <a:blip r:embed="rId20">
            <a:extLst>
              <a:ext uri="{28A0092B-C50C-407E-A947-70E740481C1C}">
                <a14:useLocalDpi xmlns:a14="http://schemas.microsoft.com/office/drawing/2010/main" xmlns="" val="0"/>
              </a:ext>
            </a:extLst>
          </a:blip>
          <a:stretch>
            <a:fillRect/>
          </a:stretch>
        </p:blipFill>
        <p:spPr>
          <a:xfrm>
            <a:off x="4819650" y="1581150"/>
            <a:ext cx="4314825" cy="2905125"/>
          </a:xfrm>
          <a:prstGeom prst="rect">
            <a:avLst/>
          </a:prstGeom>
        </p:spPr>
      </p:pic>
      <p:pic>
        <p:nvPicPr>
          <p:cNvPr id="34" name="Picture 33"/>
          <p:cNvPicPr>
            <a:picLocks noChangeAspect="1"/>
          </p:cNvPicPr>
          <p:nvPr/>
        </p:nvPicPr>
        <p:blipFill>
          <a:blip r:embed="rId21">
            <a:extLst>
              <a:ext uri="{28A0092B-C50C-407E-A947-70E740481C1C}">
                <a14:useLocalDpi xmlns:a14="http://schemas.microsoft.com/office/drawing/2010/main" xmlns="" val="0"/>
              </a:ext>
            </a:extLst>
          </a:blip>
          <a:stretch>
            <a:fillRect/>
          </a:stretch>
        </p:blipFill>
        <p:spPr>
          <a:xfrm>
            <a:off x="4819650" y="1581150"/>
            <a:ext cx="4314825" cy="2905125"/>
          </a:xfrm>
          <a:prstGeom prst="rect">
            <a:avLst/>
          </a:prstGeom>
        </p:spPr>
      </p:pic>
      <p:grpSp>
        <p:nvGrpSpPr>
          <p:cNvPr id="54" name="Group 53"/>
          <p:cNvGrpSpPr/>
          <p:nvPr/>
        </p:nvGrpSpPr>
        <p:grpSpPr>
          <a:xfrm>
            <a:off x="400050" y="762000"/>
            <a:ext cx="98733" cy="5715000"/>
            <a:chOff x="415618" y="762000"/>
            <a:chExt cx="193983" cy="5715000"/>
          </a:xfrm>
        </p:grpSpPr>
        <p:cxnSp>
          <p:nvCxnSpPr>
            <p:cNvPr id="55" name="Straight Connector 21"/>
            <p:cNvCxnSpPr>
              <a:cxnSpLocks noChangeShapeType="1"/>
            </p:cNvCxnSpPr>
            <p:nvPr/>
          </p:nvCxnSpPr>
          <p:spPr bwMode="auto">
            <a:xfrm rot="16200000">
              <a:off x="515772" y="668171"/>
              <a:ext cx="0" cy="187658"/>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grpSp>
          <p:nvGrpSpPr>
            <p:cNvPr id="56" name="Group 55"/>
            <p:cNvGrpSpPr/>
            <p:nvPr/>
          </p:nvGrpSpPr>
          <p:grpSpPr>
            <a:xfrm>
              <a:off x="415618" y="762000"/>
              <a:ext cx="187658" cy="5715000"/>
              <a:chOff x="415618" y="838200"/>
              <a:chExt cx="187658" cy="5638800"/>
            </a:xfrm>
          </p:grpSpPr>
          <p:cxnSp>
            <p:nvCxnSpPr>
              <p:cNvPr id="57" name="Straight Connector 19"/>
              <p:cNvCxnSpPr>
                <a:cxnSpLocks noChangeShapeType="1"/>
              </p:cNvCxnSpPr>
              <p:nvPr/>
            </p:nvCxnSpPr>
            <p:spPr bwMode="auto">
              <a:xfrm flipV="1">
                <a:off x="512840" y="838200"/>
                <a:ext cx="0" cy="563880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cxnSp>
            <p:nvCxnSpPr>
              <p:cNvPr id="58" name="Straight Connector 21"/>
              <p:cNvCxnSpPr>
                <a:cxnSpLocks noChangeShapeType="1"/>
              </p:cNvCxnSpPr>
              <p:nvPr/>
            </p:nvCxnSpPr>
            <p:spPr bwMode="auto">
              <a:xfrm rot="16200000">
                <a:off x="509447" y="6383171"/>
                <a:ext cx="0" cy="187658"/>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up)">
                                      <p:cBhvr>
                                        <p:cTn id="19" dur="500"/>
                                        <p:tgtEl>
                                          <p:spTgt spid="54"/>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750"/>
                                        <p:tgtEl>
                                          <p:spTgt spid="8"/>
                                        </p:tgtEl>
                                      </p:cBhvr>
                                    </p:animEffect>
                                  </p:childTnLst>
                                </p:cTn>
                              </p:par>
                              <p:par>
                                <p:cTn id="24" presetID="22" presetClass="entr" presetSubtype="8"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750"/>
                                        <p:tgtEl>
                                          <p:spTgt spid="9"/>
                                        </p:tgtEl>
                                      </p:cBhvr>
                                    </p:animEffect>
                                  </p:childTnLst>
                                </p:cTn>
                              </p:par>
                            </p:childTnLst>
                          </p:cTn>
                        </p:par>
                        <p:par>
                          <p:cTn id="27" fill="hold">
                            <p:stCondLst>
                              <p:cond delay="2750"/>
                            </p:stCondLst>
                            <p:childTnLst>
                              <p:par>
                                <p:cTn id="28" presetID="22" presetClass="entr" presetSubtype="1"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up)">
                                      <p:cBhvr>
                                        <p:cTn id="30" dur="750"/>
                                        <p:tgtEl>
                                          <p:spTgt spid="13"/>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up)">
                                      <p:cBhvr>
                                        <p:cTn id="34" dur="750"/>
                                        <p:tgtEl>
                                          <p:spTgt spid="14"/>
                                        </p:tgtEl>
                                      </p:cBhvr>
                                    </p:animEffect>
                                  </p:childTnLst>
                                </p:cTn>
                              </p:par>
                            </p:childTnLst>
                          </p:cTn>
                        </p:par>
                        <p:par>
                          <p:cTn id="35" fill="hold">
                            <p:stCondLst>
                              <p:cond delay="4250"/>
                            </p:stCondLst>
                            <p:childTnLst>
                              <p:par>
                                <p:cTn id="36" presetID="22" presetClass="entr" presetSubtype="1"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750"/>
                                        <p:tgtEl>
                                          <p:spTgt spid="15"/>
                                        </p:tgtEl>
                                      </p:cBhvr>
                                    </p:animEffect>
                                  </p:childTnLst>
                                </p:cTn>
                              </p:par>
                            </p:childTnLst>
                          </p:cTn>
                        </p:par>
                        <p:par>
                          <p:cTn id="39" fill="hold">
                            <p:stCondLst>
                              <p:cond delay="5000"/>
                            </p:stCondLst>
                            <p:childTnLst>
                              <p:par>
                                <p:cTn id="40" presetID="2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750"/>
                                        <p:tgtEl>
                                          <p:spTgt spid="16"/>
                                        </p:tgtEl>
                                      </p:cBhvr>
                                    </p:animEffect>
                                  </p:childTnLst>
                                </p:cTn>
                              </p:par>
                            </p:childTnLst>
                          </p:cTn>
                        </p:par>
                        <p:par>
                          <p:cTn id="43" fill="hold">
                            <p:stCondLst>
                              <p:cond delay="5750"/>
                            </p:stCondLst>
                            <p:childTnLst>
                              <p:par>
                                <p:cTn id="44" presetID="22" presetClass="entr" presetSubtype="2"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right)">
                                      <p:cBhvr>
                                        <p:cTn id="46" dur="750"/>
                                        <p:tgtEl>
                                          <p:spTgt spid="17"/>
                                        </p:tgtEl>
                                      </p:cBhvr>
                                    </p:animEffect>
                                  </p:childTnLst>
                                </p:cTn>
                              </p:par>
                            </p:childTnLst>
                          </p:cTn>
                        </p:par>
                        <p:par>
                          <p:cTn id="47" fill="hold">
                            <p:stCondLst>
                              <p:cond delay="6500"/>
                            </p:stCondLst>
                            <p:childTnLst>
                              <p:par>
                                <p:cTn id="48" presetID="22" presetClass="entr" presetSubtype="1" fill="hold"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750"/>
                                        <p:tgtEl>
                                          <p:spTgt spid="18"/>
                                        </p:tgtEl>
                                      </p:cBhvr>
                                    </p:animEffect>
                                  </p:childTnLst>
                                </p:cTn>
                              </p:par>
                            </p:childTnLst>
                          </p:cTn>
                        </p:par>
                        <p:par>
                          <p:cTn id="51" fill="hold">
                            <p:stCondLst>
                              <p:cond delay="7250"/>
                            </p:stCondLst>
                            <p:childTnLst>
                              <p:par>
                                <p:cTn id="52" presetID="22" presetClass="entr" presetSubtype="8"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left)">
                                      <p:cBhvr>
                                        <p:cTn id="54" dur="750"/>
                                        <p:tgtEl>
                                          <p:spTgt spid="19"/>
                                        </p:tgtEl>
                                      </p:cBhvr>
                                    </p:animEffect>
                                  </p:childTnLst>
                                </p:cTn>
                              </p:par>
                            </p:childTnLst>
                          </p:cTn>
                        </p:par>
                        <p:par>
                          <p:cTn id="55" fill="hold">
                            <p:stCondLst>
                              <p:cond delay="8000"/>
                            </p:stCondLst>
                            <p:childTnLst>
                              <p:par>
                                <p:cTn id="56" presetID="22" presetClass="entr" presetSubtype="2" fill="hold" nodeType="after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wipe(right)">
                                      <p:cBhvr>
                                        <p:cTn id="58" dur="750"/>
                                        <p:tgtEl>
                                          <p:spTgt spid="20"/>
                                        </p:tgtEl>
                                      </p:cBhvr>
                                    </p:animEffect>
                                  </p:childTnLst>
                                </p:cTn>
                              </p:par>
                            </p:childTnLst>
                          </p:cTn>
                        </p:par>
                        <p:par>
                          <p:cTn id="59" fill="hold">
                            <p:stCondLst>
                              <p:cond delay="8750"/>
                            </p:stCondLst>
                            <p:childTnLst>
                              <p:par>
                                <p:cTn id="60" presetID="22" presetClass="entr" presetSubtype="8" fill="hold" grpId="0" nodeType="afterEffect">
                                  <p:stCondLst>
                                    <p:cond delay="0"/>
                                  </p:stCondLst>
                                  <p:childTnLst>
                                    <p:set>
                                      <p:cBhvr>
                                        <p:cTn id="61" dur="1" fill="hold">
                                          <p:stCondLst>
                                            <p:cond delay="0"/>
                                          </p:stCondLst>
                                        </p:cTn>
                                        <p:tgtEl>
                                          <p:spTgt spid="12">
                                            <p:txEl>
                                              <p:pRg st="0" end="0"/>
                                            </p:txEl>
                                          </p:spTgt>
                                        </p:tgtEl>
                                        <p:attrNameLst>
                                          <p:attrName>style.visibility</p:attrName>
                                        </p:attrNameLst>
                                      </p:cBhvr>
                                      <p:to>
                                        <p:strVal val="visible"/>
                                      </p:to>
                                    </p:set>
                                    <p:animEffect transition="in" filter="wipe(left)">
                                      <p:cBhvr>
                                        <p:cTn id="62" dur="500"/>
                                        <p:tgtEl>
                                          <p:spTgt spid="12">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500"/>
                                        <p:tgtEl>
                                          <p:spTgt spid="29"/>
                                        </p:tgtEl>
                                      </p:cBhvr>
                                    </p:animEffect>
                                  </p:childTnLst>
                                </p:cTn>
                              </p:par>
                            </p:childTnLst>
                          </p:cTn>
                        </p:par>
                        <p:par>
                          <p:cTn id="68" fill="hold">
                            <p:stCondLst>
                              <p:cond delay="500"/>
                            </p:stCondLst>
                            <p:childTnLst>
                              <p:par>
                                <p:cTn id="69" presetID="22" presetClass="entr" presetSubtype="4"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wipe(down)">
                                      <p:cBhvr>
                                        <p:cTn id="71" dur="750"/>
                                        <p:tgtEl>
                                          <p:spTgt spid="21"/>
                                        </p:tgtEl>
                                      </p:cBhvr>
                                    </p:animEffect>
                                  </p:childTnLst>
                                </p:cTn>
                              </p:par>
                              <p:par>
                                <p:cTn id="72" presetID="22" presetClass="entr" presetSubtype="8" fill="hold" nodeType="with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left)">
                                      <p:cBhvr>
                                        <p:cTn id="74" dur="750"/>
                                        <p:tgtEl>
                                          <p:spTgt spid="22"/>
                                        </p:tgtEl>
                                      </p:cBhvr>
                                    </p:animEffect>
                                  </p:childTnLst>
                                </p:cTn>
                              </p:par>
                            </p:childTnLst>
                          </p:cTn>
                        </p:par>
                        <p:par>
                          <p:cTn id="75" fill="hold">
                            <p:stCondLst>
                              <p:cond delay="1250"/>
                            </p:stCondLst>
                            <p:childTnLst>
                              <p:par>
                                <p:cTn id="76" presetID="22" presetClass="entr" presetSubtype="1" fill="hold" nodeType="after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wipe(up)">
                                      <p:cBhvr>
                                        <p:cTn id="78" dur="750"/>
                                        <p:tgtEl>
                                          <p:spTgt spid="23"/>
                                        </p:tgtEl>
                                      </p:cBhvr>
                                    </p:animEffect>
                                  </p:childTnLst>
                                </p:cTn>
                              </p:par>
                            </p:childTnLst>
                          </p:cTn>
                        </p:par>
                        <p:par>
                          <p:cTn id="79" fill="hold">
                            <p:stCondLst>
                              <p:cond delay="2000"/>
                            </p:stCondLst>
                            <p:childTnLst>
                              <p:par>
                                <p:cTn id="80" presetID="22" presetClass="entr" presetSubtype="1" fill="hold" nodeType="after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wipe(up)">
                                      <p:cBhvr>
                                        <p:cTn id="82" dur="750"/>
                                        <p:tgtEl>
                                          <p:spTgt spid="24"/>
                                        </p:tgtEl>
                                      </p:cBhvr>
                                    </p:animEffect>
                                  </p:childTnLst>
                                </p:cTn>
                              </p:par>
                            </p:childTnLst>
                          </p:cTn>
                        </p:par>
                        <p:par>
                          <p:cTn id="83" fill="hold">
                            <p:stCondLst>
                              <p:cond delay="2750"/>
                            </p:stCondLst>
                            <p:childTnLst>
                              <p:par>
                                <p:cTn id="84" presetID="22" presetClass="entr" presetSubtype="1" fill="hold" nodeType="after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wipe(up)">
                                      <p:cBhvr>
                                        <p:cTn id="86" dur="750"/>
                                        <p:tgtEl>
                                          <p:spTgt spid="25"/>
                                        </p:tgtEl>
                                      </p:cBhvr>
                                    </p:animEffect>
                                  </p:childTnLst>
                                </p:cTn>
                              </p:par>
                            </p:childTnLst>
                          </p:cTn>
                        </p:par>
                        <p:par>
                          <p:cTn id="87" fill="hold">
                            <p:stCondLst>
                              <p:cond delay="3500"/>
                            </p:stCondLst>
                            <p:childTnLst>
                              <p:par>
                                <p:cTn id="88" presetID="22" presetClass="entr" presetSubtype="8" fill="hold" nodeType="afterEffect">
                                  <p:stCondLst>
                                    <p:cond delay="0"/>
                                  </p:stCondLst>
                                  <p:childTnLst>
                                    <p:set>
                                      <p:cBhvr>
                                        <p:cTn id="89" dur="1" fill="hold">
                                          <p:stCondLst>
                                            <p:cond delay="0"/>
                                          </p:stCondLst>
                                        </p:cTn>
                                        <p:tgtEl>
                                          <p:spTgt spid="26"/>
                                        </p:tgtEl>
                                        <p:attrNameLst>
                                          <p:attrName>style.visibility</p:attrName>
                                        </p:attrNameLst>
                                      </p:cBhvr>
                                      <p:to>
                                        <p:strVal val="visible"/>
                                      </p:to>
                                    </p:set>
                                    <p:animEffect transition="in" filter="wipe(left)">
                                      <p:cBhvr>
                                        <p:cTn id="90" dur="750"/>
                                        <p:tgtEl>
                                          <p:spTgt spid="26"/>
                                        </p:tgtEl>
                                      </p:cBhvr>
                                    </p:animEffect>
                                  </p:childTnLst>
                                </p:cTn>
                              </p:par>
                            </p:childTnLst>
                          </p:cTn>
                        </p:par>
                        <p:par>
                          <p:cTn id="91" fill="hold">
                            <p:stCondLst>
                              <p:cond delay="4250"/>
                            </p:stCondLst>
                            <p:childTnLst>
                              <p:par>
                                <p:cTn id="92" presetID="22" presetClass="entr" presetSubtype="2" fill="hold"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right)">
                                      <p:cBhvr>
                                        <p:cTn id="94" dur="750"/>
                                        <p:tgtEl>
                                          <p:spTgt spid="27"/>
                                        </p:tgtEl>
                                      </p:cBhvr>
                                    </p:animEffect>
                                  </p:childTnLst>
                                </p:cTn>
                              </p:par>
                            </p:childTnLst>
                          </p:cTn>
                        </p:par>
                        <p:par>
                          <p:cTn id="95" fill="hold">
                            <p:stCondLst>
                              <p:cond delay="5000"/>
                            </p:stCondLst>
                            <p:childTnLst>
                              <p:par>
                                <p:cTn id="96" presetID="22" presetClass="entr" presetSubtype="1" fill="hold" nodeType="afterEffect">
                                  <p:stCondLst>
                                    <p:cond delay="0"/>
                                  </p:stCondLst>
                                  <p:childTnLst>
                                    <p:set>
                                      <p:cBhvr>
                                        <p:cTn id="97" dur="1" fill="hold">
                                          <p:stCondLst>
                                            <p:cond delay="0"/>
                                          </p:stCondLst>
                                        </p:cTn>
                                        <p:tgtEl>
                                          <p:spTgt spid="30"/>
                                        </p:tgtEl>
                                        <p:attrNameLst>
                                          <p:attrName>style.visibility</p:attrName>
                                        </p:attrNameLst>
                                      </p:cBhvr>
                                      <p:to>
                                        <p:strVal val="visible"/>
                                      </p:to>
                                    </p:set>
                                    <p:animEffect transition="in" filter="wipe(up)">
                                      <p:cBhvr>
                                        <p:cTn id="98" dur="750"/>
                                        <p:tgtEl>
                                          <p:spTgt spid="30"/>
                                        </p:tgtEl>
                                      </p:cBhvr>
                                    </p:animEffect>
                                  </p:childTnLst>
                                </p:cTn>
                              </p:par>
                            </p:childTnLst>
                          </p:cTn>
                        </p:par>
                        <p:par>
                          <p:cTn id="99" fill="hold">
                            <p:stCondLst>
                              <p:cond delay="5750"/>
                            </p:stCondLst>
                            <p:childTnLst>
                              <p:par>
                                <p:cTn id="100" presetID="22" presetClass="entr" presetSubtype="2" fill="hold" nodeType="afterEffect">
                                  <p:stCondLst>
                                    <p:cond delay="0"/>
                                  </p:stCondLst>
                                  <p:childTnLst>
                                    <p:set>
                                      <p:cBhvr>
                                        <p:cTn id="101" dur="1" fill="hold">
                                          <p:stCondLst>
                                            <p:cond delay="0"/>
                                          </p:stCondLst>
                                        </p:cTn>
                                        <p:tgtEl>
                                          <p:spTgt spid="31"/>
                                        </p:tgtEl>
                                        <p:attrNameLst>
                                          <p:attrName>style.visibility</p:attrName>
                                        </p:attrNameLst>
                                      </p:cBhvr>
                                      <p:to>
                                        <p:strVal val="visible"/>
                                      </p:to>
                                    </p:set>
                                    <p:animEffect transition="in" filter="wipe(right)">
                                      <p:cBhvr>
                                        <p:cTn id="102" dur="750"/>
                                        <p:tgtEl>
                                          <p:spTgt spid="31"/>
                                        </p:tgtEl>
                                      </p:cBhvr>
                                    </p:animEffect>
                                  </p:childTnLst>
                                </p:cTn>
                              </p:par>
                            </p:childTnLst>
                          </p:cTn>
                        </p:par>
                        <p:par>
                          <p:cTn id="103" fill="hold">
                            <p:stCondLst>
                              <p:cond delay="6500"/>
                            </p:stCondLst>
                            <p:childTnLst>
                              <p:par>
                                <p:cTn id="104" presetID="22" presetClass="entr" presetSubtype="2"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right)">
                                      <p:cBhvr>
                                        <p:cTn id="106" dur="750"/>
                                        <p:tgtEl>
                                          <p:spTgt spid="34"/>
                                        </p:tgtEl>
                                      </p:cBhvr>
                                    </p:animEffect>
                                  </p:childTnLst>
                                </p:cTn>
                              </p:par>
                            </p:childTnLst>
                          </p:cTn>
                        </p:par>
                        <p:par>
                          <p:cTn id="107" fill="hold">
                            <p:stCondLst>
                              <p:cond delay="7250"/>
                            </p:stCondLst>
                            <p:childTnLst>
                              <p:par>
                                <p:cTn id="108" presetID="22" presetClass="entr" presetSubtype="8" fill="hold" grpId="0" nodeType="afterEffect">
                                  <p:stCondLst>
                                    <p:cond delay="0"/>
                                  </p:stCondLst>
                                  <p:childTnLst>
                                    <p:set>
                                      <p:cBhvr>
                                        <p:cTn id="109" dur="1" fill="hold">
                                          <p:stCondLst>
                                            <p:cond delay="0"/>
                                          </p:stCondLst>
                                        </p:cTn>
                                        <p:tgtEl>
                                          <p:spTgt spid="2">
                                            <p:txEl>
                                              <p:pRg st="0" end="0"/>
                                            </p:txEl>
                                          </p:spTgt>
                                        </p:tgtEl>
                                        <p:attrNameLst>
                                          <p:attrName>style.visibility</p:attrName>
                                        </p:attrNameLst>
                                      </p:cBhvr>
                                      <p:to>
                                        <p:strVal val="visible"/>
                                      </p:to>
                                    </p:set>
                                    <p:animEffect transition="in" filter="wipe(left)">
                                      <p:cBhvr>
                                        <p:cTn id="110" dur="500"/>
                                        <p:tgtEl>
                                          <p:spTgt spid="2">
                                            <p:txEl>
                                              <p:pRg st="0" end="0"/>
                                            </p:txEl>
                                          </p:spTgt>
                                        </p:tgtEl>
                                      </p:cBhvr>
                                    </p:animEffect>
                                  </p:childTnLst>
                                </p:cTn>
                              </p:par>
                            </p:childTnLst>
                          </p:cTn>
                        </p:par>
                        <p:par>
                          <p:cTn id="111" fill="hold">
                            <p:stCondLst>
                              <p:cond delay="7750"/>
                            </p:stCondLst>
                            <p:childTnLst>
                              <p:par>
                                <p:cTn id="112" presetID="22" presetClass="entr" presetSubtype="8" fill="hold" nodeType="afterEffect">
                                  <p:stCondLst>
                                    <p:cond delay="0"/>
                                  </p:stCondLst>
                                  <p:childTnLst>
                                    <p:set>
                                      <p:cBhvr>
                                        <p:cTn id="113" dur="1" fill="hold">
                                          <p:stCondLst>
                                            <p:cond delay="0"/>
                                          </p:stCondLst>
                                        </p:cTn>
                                        <p:tgtEl>
                                          <p:spTgt spid="51226"/>
                                        </p:tgtEl>
                                        <p:attrNameLst>
                                          <p:attrName>style.visibility</p:attrName>
                                        </p:attrNameLst>
                                      </p:cBhvr>
                                      <p:to>
                                        <p:strVal val="visible"/>
                                      </p:to>
                                    </p:set>
                                    <p:animEffect transition="in" filter="wipe(left)">
                                      <p:cBhvr>
                                        <p:cTn id="114" dur="500"/>
                                        <p:tgtEl>
                                          <p:spTgt spid="51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2" grpId="0" build="p"/>
      <p:bldP spid="11" grpId="0"/>
      <p:bldP spid="2" grpId="0" build="p"/>
      <p:bldP spid="2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7" name="Picture 17" descr="C:\Documents and Settings\Kyle M. Thiel\Desktop\Pindyck_7e\ppts\aparna_ppts\aparna_ppts\ch02\fig2.24\2.24_02.g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676650" y="1685925"/>
            <a:ext cx="5124450" cy="450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498" name="Picture 18" descr="C:\Documents and Settings\Kyle M. Thiel\Desktop\Pindyck_7e\ppts\aparna_ppts\aparna_ppts\ch02\fig2.24\2.24_03.gif"/>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676650" y="1685925"/>
            <a:ext cx="5124450" cy="450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499" name="Picture 19" descr="C:\Documents and Settings\Kyle M. Thiel\Desktop\Pindyck_7e\ppts\aparna_ppts\aparna_ppts\ch02\fig2.24\2.24_04.gif"/>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676650" y="1685925"/>
            <a:ext cx="5124450" cy="450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Rectangle 5"/>
          <p:cNvSpPr>
            <a:spLocks noChangeArrowheads="1"/>
          </p:cNvSpPr>
          <p:nvPr/>
        </p:nvSpPr>
        <p:spPr bwMode="auto">
          <a:xfrm>
            <a:off x="456656" y="1981200"/>
            <a:ext cx="2997744" cy="542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nchor="ctr"/>
          <a:lstStyle/>
          <a:p>
            <a:pPr>
              <a:spcBef>
                <a:spcPct val="20000"/>
              </a:spcBef>
            </a:pPr>
            <a:r>
              <a:rPr lang="en-US" sz="1600" b="1" dirty="0">
                <a:latin typeface="Arial" pitchFamily="34" charset="0"/>
              </a:rPr>
              <a:t>EFFECTS OF PRICE CONTROLS</a:t>
            </a:r>
          </a:p>
        </p:txBody>
      </p:sp>
      <p:sp>
        <p:nvSpPr>
          <p:cNvPr id="16" name="Rectangle 4"/>
          <p:cNvSpPr>
            <a:spLocks noChangeArrowheads="1"/>
          </p:cNvSpPr>
          <p:nvPr/>
        </p:nvSpPr>
        <p:spPr bwMode="auto">
          <a:xfrm>
            <a:off x="456656" y="2524125"/>
            <a:ext cx="2997744" cy="291628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spcBef>
                <a:spcPts val="388"/>
              </a:spcBef>
              <a:spcAft>
                <a:spcPts val="388"/>
              </a:spcAft>
            </a:pPr>
            <a:r>
              <a:rPr lang="en-US" sz="1600" dirty="0">
                <a:latin typeface="Arial" pitchFamily="34" charset="0"/>
              </a:rPr>
              <a:t>Without price controls, the market clears at the equilibrium price and quantity </a:t>
            </a:r>
            <a:r>
              <a:rPr lang="en-US" sz="1600" i="1" dirty="0">
                <a:latin typeface="Arial" pitchFamily="34" charset="0"/>
              </a:rPr>
              <a:t>P</a:t>
            </a:r>
            <a:r>
              <a:rPr lang="en-US" sz="1600" baseline="-25000" dirty="0">
                <a:latin typeface="Arial" pitchFamily="34" charset="0"/>
              </a:rPr>
              <a:t>0</a:t>
            </a:r>
            <a:r>
              <a:rPr lang="en-US" sz="1600" dirty="0">
                <a:latin typeface="Arial" pitchFamily="34" charset="0"/>
              </a:rPr>
              <a:t> and </a:t>
            </a:r>
            <a:r>
              <a:rPr lang="en-US" sz="1600" i="1" dirty="0">
                <a:latin typeface="Arial" pitchFamily="34" charset="0"/>
              </a:rPr>
              <a:t>Q</a:t>
            </a:r>
            <a:r>
              <a:rPr lang="en-US" sz="1600" baseline="-25000" dirty="0">
                <a:latin typeface="Arial" pitchFamily="34" charset="0"/>
              </a:rPr>
              <a:t>0</a:t>
            </a:r>
            <a:r>
              <a:rPr lang="en-US" sz="1600" dirty="0">
                <a:latin typeface="Arial" pitchFamily="34" charset="0"/>
              </a:rPr>
              <a:t>. </a:t>
            </a:r>
          </a:p>
          <a:p>
            <a:pPr>
              <a:spcBef>
                <a:spcPts val="388"/>
              </a:spcBef>
              <a:spcAft>
                <a:spcPts val="388"/>
              </a:spcAft>
            </a:pPr>
            <a:r>
              <a:rPr lang="en-US" sz="1600" dirty="0">
                <a:latin typeface="Arial" pitchFamily="34" charset="0"/>
              </a:rPr>
              <a:t>If price is regulated to be no higher than </a:t>
            </a:r>
            <a:r>
              <a:rPr lang="en-US" sz="1600" i="1" dirty="0" err="1">
                <a:latin typeface="Arial" pitchFamily="34" charset="0"/>
              </a:rPr>
              <a:t>P</a:t>
            </a:r>
            <a:r>
              <a:rPr lang="en-US" sz="1600" baseline="-25000" dirty="0" err="1">
                <a:latin typeface="Arial" pitchFamily="34" charset="0"/>
              </a:rPr>
              <a:t>max</a:t>
            </a:r>
            <a:r>
              <a:rPr lang="en-US" sz="1600" dirty="0">
                <a:latin typeface="Arial" pitchFamily="34" charset="0"/>
              </a:rPr>
              <a:t>, the quantity supplied falls to </a:t>
            </a:r>
            <a:r>
              <a:rPr lang="en-US" sz="1600" i="1" dirty="0">
                <a:latin typeface="Arial" pitchFamily="34" charset="0"/>
              </a:rPr>
              <a:t>Q</a:t>
            </a:r>
            <a:r>
              <a:rPr lang="en-US" sz="1600" baseline="-25000" dirty="0">
                <a:latin typeface="Arial" pitchFamily="34" charset="0"/>
              </a:rPr>
              <a:t>1</a:t>
            </a:r>
            <a:r>
              <a:rPr lang="en-US" sz="1600" dirty="0">
                <a:latin typeface="Arial" pitchFamily="34" charset="0"/>
              </a:rPr>
              <a:t>, the quantity demanded increases to </a:t>
            </a:r>
            <a:r>
              <a:rPr lang="en-US" sz="1600" i="1" dirty="0">
                <a:latin typeface="Arial" pitchFamily="34" charset="0"/>
              </a:rPr>
              <a:t>Q</a:t>
            </a:r>
            <a:r>
              <a:rPr lang="en-US" sz="1600" baseline="-25000" dirty="0">
                <a:latin typeface="Arial" pitchFamily="34" charset="0"/>
              </a:rPr>
              <a:t>2</a:t>
            </a:r>
            <a:r>
              <a:rPr lang="en-US" sz="1600" dirty="0">
                <a:latin typeface="Arial" pitchFamily="34" charset="0"/>
              </a:rPr>
              <a:t>, and a shortage develops.</a:t>
            </a:r>
          </a:p>
        </p:txBody>
      </p:sp>
      <p:sp>
        <p:nvSpPr>
          <p:cNvPr id="17" name="Rectangle 10"/>
          <p:cNvSpPr>
            <a:spLocks noChangeArrowheads="1"/>
          </p:cNvSpPr>
          <p:nvPr/>
        </p:nvSpPr>
        <p:spPr bwMode="auto">
          <a:xfrm>
            <a:off x="456656" y="1676400"/>
            <a:ext cx="173736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nchor="ctr"/>
          <a:lstStyle/>
          <a:p>
            <a:pPr marL="342900" indent="-342900">
              <a:spcBef>
                <a:spcPct val="20000"/>
              </a:spcBef>
            </a:pPr>
            <a:r>
              <a:rPr lang="en-US" sz="2000" b="1" dirty="0">
                <a:solidFill>
                  <a:srgbClr val="ED1B2F"/>
                </a:solidFill>
                <a:latin typeface="Arial" pitchFamily="34" charset="0"/>
              </a:rPr>
              <a:t>F</a:t>
            </a:r>
            <a:r>
              <a:rPr lang="en-US" sz="1600" b="1" dirty="0">
                <a:solidFill>
                  <a:srgbClr val="ED1B2F"/>
                </a:solidFill>
                <a:latin typeface="Arial" pitchFamily="34" charset="0"/>
              </a:rPr>
              <a:t>IGURE </a:t>
            </a:r>
            <a:r>
              <a:rPr lang="en-US" sz="2000" b="1" dirty="0">
                <a:solidFill>
                  <a:srgbClr val="ED1B2F"/>
                </a:solidFill>
                <a:latin typeface="Arial" pitchFamily="34" charset="0"/>
              </a:rPr>
              <a:t>2.24</a:t>
            </a:r>
          </a:p>
        </p:txBody>
      </p:sp>
      <p:pic>
        <p:nvPicPr>
          <p:cNvPr id="20495" name="Picture 15" descr="C:\Documents and Settings\Kyle M. Thiel\Desktop\Pindyck_7e\ppts\aparna_ppts\aparna_ppts\ch02\fig2.24\2.24_05.gif"/>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676650" y="1685925"/>
            <a:ext cx="5124450" cy="450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496" name="Picture 16" descr="C:\Documents and Settings\Kyle M. Thiel\Desktop\Pindyck_7e\ppts\aparna_ppts\aparna_ppts\ch02\fig2.24\2.24_01.gif"/>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3676650" y="1685925"/>
            <a:ext cx="5124450" cy="450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Rectangle 4"/>
          <p:cNvSpPr txBox="1">
            <a:spLocks noChangeArrowheads="1"/>
          </p:cNvSpPr>
          <p:nvPr/>
        </p:nvSpPr>
        <p:spPr bwMode="auto">
          <a:xfrm>
            <a:off x="1371600" y="198438"/>
            <a:ext cx="5791200" cy="1020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419100" indent="-419100" eaLnBrk="0" hangingPunct="0">
              <a:defRPr>
                <a:solidFill>
                  <a:schemeClr val="tx1"/>
                </a:solidFill>
                <a:latin typeface="Palatino" pitchFamily="2" charset="0"/>
                <a:cs typeface="Arial" pitchFamily="34" charset="0"/>
              </a:defRPr>
            </a:lvl1pPr>
            <a:lvl2pPr marL="742950" indent="-285750" eaLnBrk="0" hangingPunct="0">
              <a:defRPr>
                <a:solidFill>
                  <a:schemeClr val="tx1"/>
                </a:solidFill>
                <a:latin typeface="Palatino" pitchFamily="2" charset="0"/>
                <a:cs typeface="Arial" pitchFamily="34" charset="0"/>
              </a:defRPr>
            </a:lvl2pPr>
            <a:lvl3pPr marL="1143000" indent="-228600" eaLnBrk="0" hangingPunct="0">
              <a:defRPr>
                <a:solidFill>
                  <a:schemeClr val="tx1"/>
                </a:solidFill>
                <a:latin typeface="Palatino" pitchFamily="2" charset="0"/>
                <a:cs typeface="Arial" pitchFamily="34" charset="0"/>
              </a:defRPr>
            </a:lvl3pPr>
            <a:lvl4pPr marL="1600200" indent="-228600" eaLnBrk="0" hangingPunct="0">
              <a:defRPr>
                <a:solidFill>
                  <a:schemeClr val="tx1"/>
                </a:solidFill>
                <a:latin typeface="Palatino" pitchFamily="2" charset="0"/>
                <a:cs typeface="Arial" pitchFamily="34" charset="0"/>
              </a:defRPr>
            </a:lvl4pPr>
            <a:lvl5pPr marL="2057400" indent="-228600" eaLnBrk="0" hangingPunct="0">
              <a:defRPr>
                <a:solidFill>
                  <a:schemeClr val="tx1"/>
                </a:solidFill>
                <a:latin typeface="Palatino" pitchFamily="2" charset="0"/>
                <a:cs typeface="Arial" pitchFamily="34" charset="0"/>
              </a:defRPr>
            </a:lvl5pPr>
            <a:lvl6pPr marL="2514600" indent="-228600" eaLnBrk="0" fontAlgn="base" hangingPunct="0">
              <a:spcBef>
                <a:spcPct val="0"/>
              </a:spcBef>
              <a:spcAft>
                <a:spcPct val="0"/>
              </a:spcAft>
              <a:defRPr>
                <a:solidFill>
                  <a:schemeClr val="tx1"/>
                </a:solidFill>
                <a:latin typeface="Palatino" pitchFamily="2" charset="0"/>
                <a:cs typeface="Arial" pitchFamily="34" charset="0"/>
              </a:defRPr>
            </a:lvl6pPr>
            <a:lvl7pPr marL="2971800" indent="-228600" eaLnBrk="0" fontAlgn="base" hangingPunct="0">
              <a:spcBef>
                <a:spcPct val="0"/>
              </a:spcBef>
              <a:spcAft>
                <a:spcPct val="0"/>
              </a:spcAft>
              <a:defRPr>
                <a:solidFill>
                  <a:schemeClr val="tx1"/>
                </a:solidFill>
                <a:latin typeface="Palatino" pitchFamily="2" charset="0"/>
                <a:cs typeface="Arial" pitchFamily="34" charset="0"/>
              </a:defRPr>
            </a:lvl7pPr>
            <a:lvl8pPr marL="3429000" indent="-228600" eaLnBrk="0" fontAlgn="base" hangingPunct="0">
              <a:spcBef>
                <a:spcPct val="0"/>
              </a:spcBef>
              <a:spcAft>
                <a:spcPct val="0"/>
              </a:spcAft>
              <a:defRPr>
                <a:solidFill>
                  <a:schemeClr val="tx1"/>
                </a:solidFill>
                <a:latin typeface="Palatino" pitchFamily="2" charset="0"/>
                <a:cs typeface="Arial" pitchFamily="34" charset="0"/>
              </a:defRPr>
            </a:lvl8pPr>
            <a:lvl9pPr marL="3886200" indent="-228600" eaLnBrk="0" fontAlgn="base" hangingPunct="0">
              <a:spcBef>
                <a:spcPct val="0"/>
              </a:spcBef>
              <a:spcAft>
                <a:spcPct val="0"/>
              </a:spcAft>
              <a:defRPr>
                <a:solidFill>
                  <a:schemeClr val="tx1"/>
                </a:solidFill>
                <a:latin typeface="Palatino" pitchFamily="2" charset="0"/>
                <a:cs typeface="Arial" pitchFamily="34" charset="0"/>
              </a:defRPr>
            </a:lvl9pPr>
          </a:lstStyle>
          <a:p>
            <a:pPr eaLnBrk="1" hangingPunct="1"/>
            <a:r>
              <a:rPr lang="en-US" sz="2800" b="1" dirty="0">
                <a:solidFill>
                  <a:srgbClr val="008FD0"/>
                </a:solidFill>
                <a:latin typeface="Arial" pitchFamily="34" charset="0"/>
              </a:rPr>
              <a:t>Effects of Government</a:t>
            </a:r>
          </a:p>
          <a:p>
            <a:pPr marL="0" indent="0" eaLnBrk="1" hangingPunct="1"/>
            <a:r>
              <a:rPr lang="en-US" sz="2800" b="1" dirty="0" smtClean="0">
                <a:solidFill>
                  <a:srgbClr val="008FD0"/>
                </a:solidFill>
                <a:latin typeface="Arial" pitchFamily="34" charset="0"/>
              </a:rPr>
              <a:t>Intervention—Price </a:t>
            </a:r>
            <a:r>
              <a:rPr lang="en-US" sz="2800" b="1" dirty="0">
                <a:solidFill>
                  <a:srgbClr val="008FD0"/>
                </a:solidFill>
                <a:latin typeface="Arial" pitchFamily="34" charset="0"/>
              </a:rPr>
              <a:t>Controls</a:t>
            </a:r>
          </a:p>
        </p:txBody>
      </p:sp>
      <p:sp>
        <p:nvSpPr>
          <p:cNvPr id="19" name="Rectangle 6"/>
          <p:cNvSpPr>
            <a:spLocks noChangeArrowheads="1"/>
          </p:cNvSpPr>
          <p:nvPr/>
        </p:nvSpPr>
        <p:spPr bwMode="auto">
          <a:xfrm>
            <a:off x="457200" y="198438"/>
            <a:ext cx="838200" cy="487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r>
              <a:rPr lang="en-US" sz="2800" b="1">
                <a:solidFill>
                  <a:srgbClr val="008FD0"/>
                </a:solidFill>
                <a:latin typeface="Arial" pitchFamily="34" charset="0"/>
              </a:rPr>
              <a:t>2.7</a:t>
            </a:r>
          </a:p>
        </p:txBody>
      </p:sp>
      <p:grpSp>
        <p:nvGrpSpPr>
          <p:cNvPr id="20" name="Group 19"/>
          <p:cNvGrpSpPr>
            <a:grpSpLocks/>
          </p:cNvGrpSpPr>
          <p:nvPr/>
        </p:nvGrpSpPr>
        <p:grpSpPr bwMode="auto">
          <a:xfrm>
            <a:off x="3454400" y="1666875"/>
            <a:ext cx="146050" cy="4383881"/>
            <a:chOff x="3574256" y="2209800"/>
            <a:chExt cx="152400" cy="4114800"/>
          </a:xfrm>
        </p:grpSpPr>
        <p:cxnSp>
          <p:nvCxnSpPr>
            <p:cNvPr id="52244" name="Straight Connector 19"/>
            <p:cNvCxnSpPr>
              <a:cxnSpLocks noChangeShapeType="1"/>
            </p:cNvCxnSpPr>
            <p:nvPr/>
          </p:nvCxnSpPr>
          <p:spPr bwMode="auto">
            <a:xfrm flipV="1">
              <a:off x="3648075" y="2209800"/>
              <a:ext cx="0" cy="411480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cxnSp>
          <p:nvCxnSpPr>
            <p:cNvPr id="52245" name="Straight Connector 21"/>
            <p:cNvCxnSpPr>
              <a:cxnSpLocks noChangeShapeType="1"/>
            </p:cNvCxnSpPr>
            <p:nvPr/>
          </p:nvCxnSpPr>
          <p:spPr bwMode="auto">
            <a:xfrm rot="-5400000">
              <a:off x="3650456" y="2133600"/>
              <a:ext cx="0" cy="15240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grpSp>
      <p:grpSp>
        <p:nvGrpSpPr>
          <p:cNvPr id="23" name="Group 22"/>
          <p:cNvGrpSpPr>
            <a:grpSpLocks/>
          </p:cNvGrpSpPr>
          <p:nvPr/>
        </p:nvGrpSpPr>
        <p:grpSpPr bwMode="auto">
          <a:xfrm>
            <a:off x="457199" y="5181601"/>
            <a:ext cx="3067943" cy="106412"/>
            <a:chOff x="457199" y="5791200"/>
            <a:chExt cx="3193257" cy="152400"/>
          </a:xfrm>
        </p:grpSpPr>
        <p:cxnSp>
          <p:nvCxnSpPr>
            <p:cNvPr id="52242" name="Straight Connector 22"/>
            <p:cNvCxnSpPr>
              <a:cxnSpLocks noChangeShapeType="1"/>
            </p:cNvCxnSpPr>
            <p:nvPr/>
          </p:nvCxnSpPr>
          <p:spPr bwMode="auto">
            <a:xfrm flipH="1">
              <a:off x="457200" y="5869781"/>
              <a:ext cx="3193256" cy="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cxnSp>
          <p:nvCxnSpPr>
            <p:cNvPr id="52243" name="Straight Connector 23"/>
            <p:cNvCxnSpPr>
              <a:cxnSpLocks noChangeShapeType="1"/>
            </p:cNvCxnSpPr>
            <p:nvPr/>
          </p:nvCxnSpPr>
          <p:spPr bwMode="auto">
            <a:xfrm rot="10800000">
              <a:off x="457199" y="5791200"/>
              <a:ext cx="0" cy="15240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grpSp>
      <p:grpSp>
        <p:nvGrpSpPr>
          <p:cNvPr id="26" name="Group 25"/>
          <p:cNvGrpSpPr>
            <a:grpSpLocks/>
          </p:cNvGrpSpPr>
          <p:nvPr/>
        </p:nvGrpSpPr>
        <p:grpSpPr bwMode="auto">
          <a:xfrm>
            <a:off x="3514725" y="5995988"/>
            <a:ext cx="4759325" cy="109537"/>
            <a:chOff x="3657600" y="1678781"/>
            <a:chExt cx="4800600" cy="152400"/>
          </a:xfrm>
        </p:grpSpPr>
        <p:cxnSp>
          <p:nvCxnSpPr>
            <p:cNvPr id="52240" name="Straight Connector 17"/>
            <p:cNvCxnSpPr>
              <a:cxnSpLocks noChangeShapeType="1"/>
            </p:cNvCxnSpPr>
            <p:nvPr/>
          </p:nvCxnSpPr>
          <p:spPr bwMode="auto">
            <a:xfrm>
              <a:off x="3657600" y="1752600"/>
              <a:ext cx="4800600" cy="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cxnSp>
          <p:nvCxnSpPr>
            <p:cNvPr id="52241" name="Straight Connector 18"/>
            <p:cNvCxnSpPr>
              <a:cxnSpLocks noChangeShapeType="1"/>
            </p:cNvCxnSpPr>
            <p:nvPr/>
          </p:nvCxnSpPr>
          <p:spPr bwMode="auto">
            <a:xfrm>
              <a:off x="8458200" y="1678781"/>
              <a:ext cx="0" cy="15240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grpSp>
      <p:pic>
        <p:nvPicPr>
          <p:cNvPr id="22" name="Picture 12"/>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7832393" y="0"/>
            <a:ext cx="1311607" cy="10789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childTnLst>
                          </p:cTn>
                        </p:par>
                        <p:par>
                          <p:cTn id="24" fill="hold" nodeType="afterGroup">
                            <p:stCondLst>
                              <p:cond delay="2500"/>
                            </p:stCondLst>
                            <p:childTnLst>
                              <p:par>
                                <p:cTn id="25" presetID="2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down)">
                                      <p:cBhvr>
                                        <p:cTn id="27" dur="500"/>
                                        <p:tgtEl>
                                          <p:spTgt spid="20"/>
                                        </p:tgtEl>
                                      </p:cBhvr>
                                    </p:animEffect>
                                  </p:childTnLst>
                                </p:cTn>
                              </p:par>
                              <p:par>
                                <p:cTn id="28" presetID="22" presetClass="entr" presetSubtype="8" fill="hold"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left)">
                                      <p:cBhvr>
                                        <p:cTn id="30" dur="500"/>
                                        <p:tgtEl>
                                          <p:spTgt spid="26"/>
                                        </p:tgtEl>
                                      </p:cBhvr>
                                    </p:animEffect>
                                  </p:childTnLst>
                                </p:cTn>
                              </p:par>
                            </p:childTnLst>
                          </p:cTn>
                        </p:par>
                        <p:par>
                          <p:cTn id="31" fill="hold" nodeType="afterGroup">
                            <p:stCondLst>
                              <p:cond delay="3000"/>
                            </p:stCondLst>
                            <p:childTnLst>
                              <p:par>
                                <p:cTn id="32" presetID="22" presetClass="entr" presetSubtype="4" fill="hold" nodeType="afterEffect">
                                  <p:stCondLst>
                                    <p:cond delay="0"/>
                                  </p:stCondLst>
                                  <p:childTnLst>
                                    <p:set>
                                      <p:cBhvr>
                                        <p:cTn id="33" dur="1" fill="hold">
                                          <p:stCondLst>
                                            <p:cond delay="0"/>
                                          </p:stCondLst>
                                        </p:cTn>
                                        <p:tgtEl>
                                          <p:spTgt spid="20496"/>
                                        </p:tgtEl>
                                        <p:attrNameLst>
                                          <p:attrName>style.visibility</p:attrName>
                                        </p:attrNameLst>
                                      </p:cBhvr>
                                      <p:to>
                                        <p:strVal val="visible"/>
                                      </p:to>
                                    </p:set>
                                    <p:animEffect transition="in" filter="wipe(down)">
                                      <p:cBhvr>
                                        <p:cTn id="34" dur="500"/>
                                        <p:tgtEl>
                                          <p:spTgt spid="20496"/>
                                        </p:tgtEl>
                                      </p:cBhvr>
                                    </p:animEffect>
                                  </p:childTnLst>
                                </p:cTn>
                              </p:par>
                            </p:childTnLst>
                          </p:cTn>
                        </p:par>
                        <p:par>
                          <p:cTn id="35" fill="hold">
                            <p:stCondLst>
                              <p:cond delay="3500"/>
                            </p:stCondLst>
                            <p:childTnLst>
                              <p:par>
                                <p:cTn id="36" presetID="22" presetClass="entr" presetSubtype="8" fill="hold" nodeType="afterEffect">
                                  <p:stCondLst>
                                    <p:cond delay="0"/>
                                  </p:stCondLst>
                                  <p:childTnLst>
                                    <p:set>
                                      <p:cBhvr>
                                        <p:cTn id="37" dur="1" fill="hold">
                                          <p:stCondLst>
                                            <p:cond delay="0"/>
                                          </p:stCondLst>
                                        </p:cTn>
                                        <p:tgtEl>
                                          <p:spTgt spid="20497"/>
                                        </p:tgtEl>
                                        <p:attrNameLst>
                                          <p:attrName>style.visibility</p:attrName>
                                        </p:attrNameLst>
                                      </p:cBhvr>
                                      <p:to>
                                        <p:strVal val="visible"/>
                                      </p:to>
                                    </p:set>
                                    <p:animEffect transition="in" filter="wipe(left)">
                                      <p:cBhvr>
                                        <p:cTn id="38" dur="1000"/>
                                        <p:tgtEl>
                                          <p:spTgt spid="20497"/>
                                        </p:tgtEl>
                                      </p:cBhvr>
                                    </p:animEffect>
                                  </p:childTnLst>
                                </p:cTn>
                              </p:par>
                            </p:childTnLst>
                          </p:cTn>
                        </p:par>
                        <p:par>
                          <p:cTn id="39" fill="hold" nodeType="afterGroup">
                            <p:stCondLst>
                              <p:cond delay="4500"/>
                            </p:stCondLst>
                            <p:childTnLst>
                              <p:par>
                                <p:cTn id="40" presetID="22" presetClass="entr" presetSubtype="8" fill="hold" nodeType="afterEffect">
                                  <p:stCondLst>
                                    <p:cond delay="0"/>
                                  </p:stCondLst>
                                  <p:childTnLst>
                                    <p:set>
                                      <p:cBhvr>
                                        <p:cTn id="41" dur="1" fill="hold">
                                          <p:stCondLst>
                                            <p:cond delay="0"/>
                                          </p:stCondLst>
                                        </p:cTn>
                                        <p:tgtEl>
                                          <p:spTgt spid="20498"/>
                                        </p:tgtEl>
                                        <p:attrNameLst>
                                          <p:attrName>style.visibility</p:attrName>
                                        </p:attrNameLst>
                                      </p:cBhvr>
                                      <p:to>
                                        <p:strVal val="visible"/>
                                      </p:to>
                                    </p:set>
                                    <p:animEffect transition="in" filter="wipe(left)">
                                      <p:cBhvr>
                                        <p:cTn id="42" dur="1000"/>
                                        <p:tgtEl>
                                          <p:spTgt spid="20498"/>
                                        </p:tgtEl>
                                      </p:cBhvr>
                                    </p:animEffect>
                                  </p:childTnLst>
                                </p:cTn>
                              </p:par>
                            </p:childTnLst>
                          </p:cTn>
                        </p:par>
                        <p:par>
                          <p:cTn id="43" fill="hold" nodeType="afterGroup">
                            <p:stCondLst>
                              <p:cond delay="5500"/>
                            </p:stCondLst>
                            <p:childTnLst>
                              <p:par>
                                <p:cTn id="44" presetID="22" presetClass="entr" presetSubtype="8" fill="hold" nodeType="afterEffect">
                                  <p:stCondLst>
                                    <p:cond delay="0"/>
                                  </p:stCondLst>
                                  <p:childTnLst>
                                    <p:set>
                                      <p:cBhvr>
                                        <p:cTn id="45" dur="1" fill="hold">
                                          <p:stCondLst>
                                            <p:cond delay="0"/>
                                          </p:stCondLst>
                                        </p:cTn>
                                        <p:tgtEl>
                                          <p:spTgt spid="20499"/>
                                        </p:tgtEl>
                                        <p:attrNameLst>
                                          <p:attrName>style.visibility</p:attrName>
                                        </p:attrNameLst>
                                      </p:cBhvr>
                                      <p:to>
                                        <p:strVal val="visible"/>
                                      </p:to>
                                    </p:set>
                                    <p:animEffect transition="in" filter="wipe(left)">
                                      <p:cBhvr>
                                        <p:cTn id="46" dur="1000"/>
                                        <p:tgtEl>
                                          <p:spTgt spid="20499"/>
                                        </p:tgtEl>
                                      </p:cBhvr>
                                    </p:animEffect>
                                  </p:childTnLst>
                                </p:cTn>
                              </p:par>
                            </p:childTnLst>
                          </p:cTn>
                        </p:par>
                        <p:par>
                          <p:cTn id="47" fill="hold" nodeType="afterGroup">
                            <p:stCondLst>
                              <p:cond delay="6500"/>
                            </p:stCondLst>
                            <p:childTnLst>
                              <p:par>
                                <p:cTn id="48" presetID="22" presetClass="entr" presetSubtype="8" fill="hold" grpId="0" nodeType="afterEffect">
                                  <p:stCondLst>
                                    <p:cond delay="0"/>
                                  </p:stCondLst>
                                  <p:childTnLst>
                                    <p:set>
                                      <p:cBhvr>
                                        <p:cTn id="49" dur="1" fill="hold">
                                          <p:stCondLst>
                                            <p:cond delay="0"/>
                                          </p:stCondLst>
                                        </p:cTn>
                                        <p:tgtEl>
                                          <p:spTgt spid="16">
                                            <p:txEl>
                                              <p:pRg st="0" end="0"/>
                                            </p:txEl>
                                          </p:spTgt>
                                        </p:tgtEl>
                                        <p:attrNameLst>
                                          <p:attrName>style.visibility</p:attrName>
                                        </p:attrNameLst>
                                      </p:cBhvr>
                                      <p:to>
                                        <p:strVal val="visible"/>
                                      </p:to>
                                    </p:set>
                                    <p:animEffect transition="in" filter="wipe(left)">
                                      <p:cBhvr>
                                        <p:cTn id="50" dur="500"/>
                                        <p:tgtEl>
                                          <p:spTgt spid="16">
                                            <p:txEl>
                                              <p:pRg st="0" end="0"/>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nodeType="clickEffect">
                                  <p:stCondLst>
                                    <p:cond delay="0"/>
                                  </p:stCondLst>
                                  <p:childTnLst>
                                    <p:set>
                                      <p:cBhvr>
                                        <p:cTn id="54" dur="1" fill="hold">
                                          <p:stCondLst>
                                            <p:cond delay="0"/>
                                          </p:stCondLst>
                                        </p:cTn>
                                        <p:tgtEl>
                                          <p:spTgt spid="20495"/>
                                        </p:tgtEl>
                                        <p:attrNameLst>
                                          <p:attrName>style.visibility</p:attrName>
                                        </p:attrNameLst>
                                      </p:cBhvr>
                                      <p:to>
                                        <p:strVal val="visible"/>
                                      </p:to>
                                    </p:set>
                                    <p:animEffect transition="in" filter="wipe(left)">
                                      <p:cBhvr>
                                        <p:cTn id="55" dur="1000"/>
                                        <p:tgtEl>
                                          <p:spTgt spid="20495"/>
                                        </p:tgtEl>
                                      </p:cBhvr>
                                    </p:animEffect>
                                  </p:childTnLst>
                                </p:cTn>
                              </p:par>
                            </p:childTnLst>
                          </p:cTn>
                        </p:par>
                        <p:par>
                          <p:cTn id="56" fill="hold" nodeType="afterGroup">
                            <p:stCondLst>
                              <p:cond delay="1000"/>
                            </p:stCondLst>
                            <p:childTnLst>
                              <p:par>
                                <p:cTn id="57" presetID="22" presetClass="entr" presetSubtype="8" fill="hold" grpId="0" nodeType="afterEffect">
                                  <p:stCondLst>
                                    <p:cond delay="0"/>
                                  </p:stCondLst>
                                  <p:childTnLst>
                                    <p:set>
                                      <p:cBhvr>
                                        <p:cTn id="58" dur="1" fill="hold">
                                          <p:stCondLst>
                                            <p:cond delay="0"/>
                                          </p:stCondLst>
                                        </p:cTn>
                                        <p:tgtEl>
                                          <p:spTgt spid="16">
                                            <p:txEl>
                                              <p:pRg st="1" end="1"/>
                                            </p:txEl>
                                          </p:spTgt>
                                        </p:tgtEl>
                                        <p:attrNameLst>
                                          <p:attrName>style.visibility</p:attrName>
                                        </p:attrNameLst>
                                      </p:cBhvr>
                                      <p:to>
                                        <p:strVal val="visible"/>
                                      </p:to>
                                    </p:set>
                                    <p:animEffect transition="in" filter="wipe(left)">
                                      <p:cBhvr>
                                        <p:cTn id="59" dur="500"/>
                                        <p:tgtEl>
                                          <p:spTgt spid="16">
                                            <p:txEl>
                                              <p:pRg st="1" end="1"/>
                                            </p:txEl>
                                          </p:spTgt>
                                        </p:tgtEl>
                                      </p:cBhvr>
                                    </p:animEffect>
                                  </p:childTnLst>
                                </p:cTn>
                              </p:par>
                            </p:childTnLst>
                          </p:cTn>
                        </p:par>
                        <p:par>
                          <p:cTn id="60" fill="hold" nodeType="afterGroup">
                            <p:stCondLst>
                              <p:cond delay="1500"/>
                            </p:stCondLst>
                            <p:childTnLst>
                              <p:par>
                                <p:cTn id="61" presetID="22" presetClass="entr" presetSubtype="2" fill="hold" nodeType="after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ipe(right)">
                                      <p:cBhvr>
                                        <p:cTn id="6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uiExpand="1" build="p"/>
      <p:bldP spid="17" grpId="0"/>
      <p:bldP spid="18" grpId="0"/>
      <p:bldP spid="1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a:spLocks noChangeArrowheads="1"/>
          </p:cNvSpPr>
          <p:nvPr/>
        </p:nvSpPr>
        <p:spPr bwMode="auto">
          <a:xfrm>
            <a:off x="0" y="0"/>
            <a:ext cx="9144000" cy="6553200"/>
          </a:xfrm>
          <a:prstGeom prst="rect">
            <a:avLst/>
          </a:prstGeom>
          <a:solidFill>
            <a:srgbClr val="FFF2B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en-US"/>
          </a:p>
        </p:txBody>
      </p:sp>
      <p:sp>
        <p:nvSpPr>
          <p:cNvPr id="16" name="Rectangle 4"/>
          <p:cNvSpPr>
            <a:spLocks noChangeArrowheads="1"/>
          </p:cNvSpPr>
          <p:nvPr/>
        </p:nvSpPr>
        <p:spPr bwMode="auto">
          <a:xfrm>
            <a:off x="905699" y="5791200"/>
            <a:ext cx="7704901" cy="304800"/>
          </a:xfrm>
          <a:prstGeom prst="rect">
            <a:avLst/>
          </a:prstGeom>
          <a:noFill/>
          <a:ln>
            <a:noFill/>
          </a:ln>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1600" dirty="0">
                <a:latin typeface="Arial" pitchFamily="34" charset="0"/>
              </a:rPr>
              <a:t>Natural gas prices rose sharply after 2000, as did the prices of oil and other fuels.</a:t>
            </a:r>
          </a:p>
        </p:txBody>
      </p:sp>
      <p:sp>
        <p:nvSpPr>
          <p:cNvPr id="14" name="Rectangle 13"/>
          <p:cNvSpPr>
            <a:spLocks noChangeArrowheads="1"/>
          </p:cNvSpPr>
          <p:nvPr/>
        </p:nvSpPr>
        <p:spPr bwMode="auto">
          <a:xfrm>
            <a:off x="903590" y="962025"/>
            <a:ext cx="7402210" cy="4191000"/>
          </a:xfrm>
          <a:prstGeom prst="rect">
            <a:avLst/>
          </a:prstGeom>
          <a:solidFill>
            <a:schemeClr val="bg1"/>
          </a:solidFill>
          <a:ln>
            <a:noFill/>
          </a:ln>
          <a:extLst>
            <a:ext uri="{91240B29-F687-4F45-9708-019B960494DF}">
              <a14:hiddenLine xmlns:a14="http://schemas.microsoft.com/office/drawing/2010/main" xmlns="" w="9525" algn="ctr">
                <a:solidFill>
                  <a:srgbClr val="000000"/>
                </a:solidFill>
                <a:round/>
                <a:headEnd/>
                <a:tailEnd/>
              </a14:hiddenLine>
            </a:ext>
          </a:extLst>
        </p:spPr>
        <p:txBody>
          <a:bodyPr/>
          <a:lstStyle/>
          <a:p>
            <a:pPr indent="290513">
              <a:buFontTx/>
              <a:buAutoNum type="arabicPeriod"/>
            </a:pPr>
            <a:endParaRPr lang="en-US"/>
          </a:p>
        </p:txBody>
      </p:sp>
      <p:sp>
        <p:nvSpPr>
          <p:cNvPr id="21" name="Rectangle 5"/>
          <p:cNvSpPr>
            <a:spLocks noChangeArrowheads="1"/>
          </p:cNvSpPr>
          <p:nvPr/>
        </p:nvSpPr>
        <p:spPr bwMode="auto">
          <a:xfrm>
            <a:off x="1066800" y="5486400"/>
            <a:ext cx="26670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nchor="ctr"/>
          <a:lstStyle/>
          <a:p>
            <a:pPr marL="342900" indent="-342900">
              <a:spcBef>
                <a:spcPct val="20000"/>
              </a:spcBef>
            </a:pPr>
            <a:r>
              <a:rPr lang="en-US" sz="1600" b="1" dirty="0">
                <a:latin typeface="Arial" pitchFamily="34" charset="0"/>
              </a:rPr>
              <a:t>PRICE OF NATURAL GAS</a:t>
            </a:r>
          </a:p>
        </p:txBody>
      </p:sp>
      <p:sp>
        <p:nvSpPr>
          <p:cNvPr id="22" name="Rectangle 10"/>
          <p:cNvSpPr>
            <a:spLocks noChangeArrowheads="1"/>
          </p:cNvSpPr>
          <p:nvPr/>
        </p:nvSpPr>
        <p:spPr bwMode="auto">
          <a:xfrm>
            <a:off x="1066800" y="5181600"/>
            <a:ext cx="1447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nchor="ctr"/>
          <a:lstStyle/>
          <a:p>
            <a:pPr marL="342900" indent="-342900">
              <a:spcBef>
                <a:spcPct val="20000"/>
              </a:spcBef>
            </a:pPr>
            <a:r>
              <a:rPr lang="en-US" sz="2000" b="1" dirty="0">
                <a:solidFill>
                  <a:srgbClr val="ED1B2F"/>
                </a:solidFill>
                <a:latin typeface="Arial" pitchFamily="34" charset="0"/>
              </a:rPr>
              <a:t>F</a:t>
            </a:r>
            <a:r>
              <a:rPr lang="en-US" sz="1600" b="1" dirty="0">
                <a:solidFill>
                  <a:srgbClr val="ED1B2F"/>
                </a:solidFill>
                <a:latin typeface="Arial" pitchFamily="34" charset="0"/>
              </a:rPr>
              <a:t>IGURE </a:t>
            </a:r>
            <a:r>
              <a:rPr lang="en-US" sz="2000" b="1" dirty="0">
                <a:solidFill>
                  <a:srgbClr val="ED1B2F"/>
                </a:solidFill>
                <a:latin typeface="Arial" pitchFamily="34" charset="0"/>
              </a:rPr>
              <a:t>2.25</a:t>
            </a:r>
          </a:p>
        </p:txBody>
      </p:sp>
      <p:sp>
        <p:nvSpPr>
          <p:cNvPr id="20" name="Rectangle 6"/>
          <p:cNvSpPr>
            <a:spLocks noChangeArrowheads="1"/>
          </p:cNvSpPr>
          <p:nvPr/>
        </p:nvSpPr>
        <p:spPr bwMode="auto">
          <a:xfrm>
            <a:off x="685800" y="76200"/>
            <a:ext cx="1962150" cy="487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sz="2000">
                <a:solidFill>
                  <a:srgbClr val="007CB2"/>
                </a:solidFill>
                <a:latin typeface="Arial" pitchFamily="34" charset="0"/>
              </a:rPr>
              <a:t>EXAMPLE 2.10 </a:t>
            </a:r>
          </a:p>
        </p:txBody>
      </p:sp>
      <p:cxnSp>
        <p:nvCxnSpPr>
          <p:cNvPr id="23" name="Straight Connector 22"/>
          <p:cNvCxnSpPr>
            <a:cxnSpLocks noChangeShapeType="1"/>
          </p:cNvCxnSpPr>
          <p:nvPr/>
        </p:nvCxnSpPr>
        <p:spPr bwMode="auto">
          <a:xfrm flipH="1">
            <a:off x="685800" y="533400"/>
            <a:ext cx="1847850" cy="0"/>
          </a:xfrm>
          <a:prstGeom prst="line">
            <a:avLst/>
          </a:prstGeom>
          <a:noFill/>
          <a:ln w="50800" algn="ctr">
            <a:solidFill>
              <a:srgbClr val="007CB2"/>
            </a:solidFill>
            <a:round/>
            <a:headEnd/>
            <a:tailEnd/>
          </a:ln>
          <a:extLst>
            <a:ext uri="{909E8E84-426E-40DD-AFC4-6F175D3DCCD1}">
              <a14:hiddenFill xmlns:a14="http://schemas.microsoft.com/office/drawing/2010/main" xmlns="">
                <a:noFill/>
              </a14:hiddenFill>
            </a:ext>
          </a:extLst>
        </p:spPr>
      </p:cxnSp>
      <p:sp>
        <p:nvSpPr>
          <p:cNvPr id="24" name="Rectangle 6"/>
          <p:cNvSpPr>
            <a:spLocks noChangeArrowheads="1"/>
          </p:cNvSpPr>
          <p:nvPr/>
        </p:nvSpPr>
        <p:spPr bwMode="auto">
          <a:xfrm>
            <a:off x="2647950" y="171450"/>
            <a:ext cx="6343650" cy="638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sz="2000" b="1" dirty="0">
                <a:solidFill>
                  <a:srgbClr val="007CB2"/>
                </a:solidFill>
                <a:latin typeface="Arial" pitchFamily="34" charset="0"/>
              </a:rPr>
              <a:t>PRICE CONTROLS </a:t>
            </a:r>
            <a:r>
              <a:rPr lang="en-US" sz="2000" b="1" dirty="0" smtClean="0">
                <a:solidFill>
                  <a:srgbClr val="007CB2"/>
                </a:solidFill>
                <a:latin typeface="Arial" pitchFamily="34" charset="0"/>
              </a:rPr>
              <a:t>AND</a:t>
            </a:r>
            <a:br>
              <a:rPr lang="en-US" sz="2000" b="1" dirty="0" smtClean="0">
                <a:solidFill>
                  <a:srgbClr val="007CB2"/>
                </a:solidFill>
                <a:latin typeface="Arial" pitchFamily="34" charset="0"/>
              </a:rPr>
            </a:br>
            <a:r>
              <a:rPr lang="en-US" sz="2000" b="1" dirty="0" smtClean="0">
                <a:solidFill>
                  <a:srgbClr val="007CB2"/>
                </a:solidFill>
                <a:latin typeface="Arial" pitchFamily="34" charset="0"/>
              </a:rPr>
              <a:t>NATURAL </a:t>
            </a:r>
            <a:r>
              <a:rPr lang="en-US" sz="2000" b="1" dirty="0">
                <a:solidFill>
                  <a:srgbClr val="007CB2"/>
                </a:solidFill>
                <a:latin typeface="Arial" pitchFamily="34" charset="0"/>
              </a:rPr>
              <a:t>GAS SHORTAGES</a:t>
            </a:r>
          </a:p>
        </p:txBody>
      </p:sp>
      <p:grpSp>
        <p:nvGrpSpPr>
          <p:cNvPr id="26" name="Group 25"/>
          <p:cNvGrpSpPr>
            <a:grpSpLocks/>
          </p:cNvGrpSpPr>
          <p:nvPr/>
        </p:nvGrpSpPr>
        <p:grpSpPr bwMode="auto">
          <a:xfrm>
            <a:off x="838200" y="952500"/>
            <a:ext cx="143436" cy="5334000"/>
            <a:chOff x="676275" y="1905000"/>
            <a:chExt cx="161925" cy="4495800"/>
          </a:xfrm>
        </p:grpSpPr>
        <p:cxnSp>
          <p:nvCxnSpPr>
            <p:cNvPr id="53265" name="Straight Connector 27"/>
            <p:cNvCxnSpPr>
              <a:cxnSpLocks noChangeShapeType="1"/>
            </p:cNvCxnSpPr>
            <p:nvPr/>
          </p:nvCxnSpPr>
          <p:spPr bwMode="auto">
            <a:xfrm flipV="1">
              <a:off x="750094" y="1905000"/>
              <a:ext cx="0" cy="449580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cxnSp>
          <p:nvCxnSpPr>
            <p:cNvPr id="53266" name="Straight Connector 28"/>
            <p:cNvCxnSpPr>
              <a:cxnSpLocks noChangeShapeType="1"/>
            </p:cNvCxnSpPr>
            <p:nvPr/>
          </p:nvCxnSpPr>
          <p:spPr bwMode="auto">
            <a:xfrm rot="-5400000">
              <a:off x="752475" y="1828800"/>
              <a:ext cx="0" cy="15240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cxnSp>
          <p:nvCxnSpPr>
            <p:cNvPr id="53267" name="Straight Connector 29"/>
            <p:cNvCxnSpPr>
              <a:cxnSpLocks noChangeShapeType="1"/>
            </p:cNvCxnSpPr>
            <p:nvPr/>
          </p:nvCxnSpPr>
          <p:spPr bwMode="auto">
            <a:xfrm rot="-5400000">
              <a:off x="762000" y="6324600"/>
              <a:ext cx="0" cy="15240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grpSp>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438275" y="1009650"/>
            <a:ext cx="6105525" cy="410527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438275" y="1009650"/>
            <a:ext cx="6105525" cy="410527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438275" y="1009650"/>
            <a:ext cx="6105525" cy="410527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438275" y="1009650"/>
            <a:ext cx="6105525" cy="4105275"/>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1438275" y="1009650"/>
            <a:ext cx="6105525" cy="4105275"/>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1438275" y="1009650"/>
            <a:ext cx="6105525" cy="41052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par>
                                <p:cTn id="12" presetID="22" presetClass="entr" presetSubtype="8" fill="hold"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left)">
                                      <p:cBhvr>
                                        <p:cTn id="14" dur="500"/>
                                        <p:tgtEl>
                                          <p:spTgt spid="23"/>
                                        </p:tgtEl>
                                      </p:cBhvr>
                                    </p:animEffect>
                                  </p:childTnLst>
                                </p:cTn>
                              </p:par>
                            </p:childTnLst>
                          </p:cTn>
                        </p:par>
                        <p:par>
                          <p:cTn id="15" fill="hold" nodeType="afterGroup">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left)">
                                      <p:cBhvr>
                                        <p:cTn id="18" dur="500"/>
                                        <p:tgtEl>
                                          <p:spTgt spid="24"/>
                                        </p:tgtEl>
                                      </p:cBhvr>
                                    </p:animEffect>
                                  </p:childTnLst>
                                </p:cTn>
                              </p:par>
                            </p:childTnLst>
                          </p:cTn>
                        </p:par>
                        <p:par>
                          <p:cTn id="19" fill="hold" nodeType="afterGroup">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500"/>
                                        <p:tgtEl>
                                          <p:spTgt spid="22"/>
                                        </p:tgtEl>
                                      </p:cBhvr>
                                    </p:animEffect>
                                  </p:childTnLst>
                                </p:cTn>
                              </p:par>
                            </p:childTnLst>
                          </p:cTn>
                        </p:par>
                        <p:par>
                          <p:cTn id="23" fill="hold" nodeType="afterGroup">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500"/>
                                        <p:tgtEl>
                                          <p:spTgt spid="21"/>
                                        </p:tgtEl>
                                      </p:cBhvr>
                                    </p:animEffect>
                                  </p:childTnLst>
                                </p:cTn>
                              </p:par>
                            </p:childTnLst>
                          </p:cTn>
                        </p:par>
                        <p:par>
                          <p:cTn id="27" fill="hold" nodeType="afterGroup">
                            <p:stCondLst>
                              <p:cond delay="2500"/>
                            </p:stCondLst>
                            <p:childTnLst>
                              <p:par>
                                <p:cTn id="28" presetID="22" presetClass="entr" presetSubtype="1" fill="hold" nodeType="after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up)">
                                      <p:cBhvr>
                                        <p:cTn id="30" dur="500"/>
                                        <p:tgtEl>
                                          <p:spTgt spid="26"/>
                                        </p:tgtEl>
                                      </p:cBhvr>
                                    </p:animEffect>
                                  </p:childTnLst>
                                </p:cTn>
                              </p:par>
                            </p:childTnLst>
                          </p:cTn>
                        </p:par>
                        <p:par>
                          <p:cTn id="31" fill="hold" nodeType="afterGroup">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wipe(down)">
                                      <p:cBhvr>
                                        <p:cTn id="38" dur="750"/>
                                        <p:tgtEl>
                                          <p:spTgt spid="3"/>
                                        </p:tgtEl>
                                      </p:cBhvr>
                                    </p:animEffect>
                                  </p:childTnLst>
                                </p:cTn>
                              </p:par>
                              <p:par>
                                <p:cTn id="39" presetID="22" presetClass="entr" presetSubtype="8" fill="hold" nodeType="with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left)">
                                      <p:cBhvr>
                                        <p:cTn id="41" dur="750"/>
                                        <p:tgtEl>
                                          <p:spTgt spid="4"/>
                                        </p:tgtEl>
                                      </p:cBhvr>
                                    </p:animEffect>
                                  </p:childTnLst>
                                </p:cTn>
                              </p:par>
                            </p:childTnLst>
                          </p:cTn>
                        </p:par>
                        <p:par>
                          <p:cTn id="42" fill="hold">
                            <p:stCondLst>
                              <p:cond delay="4250"/>
                            </p:stCondLst>
                            <p:childTnLst>
                              <p:par>
                                <p:cTn id="43" presetID="22" presetClass="entr" presetSubtype="8"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left)">
                                      <p:cBhvr>
                                        <p:cTn id="45" dur="750"/>
                                        <p:tgtEl>
                                          <p:spTgt spid="5"/>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ipe(left)">
                                      <p:cBhvr>
                                        <p:cTn id="49" dur="750"/>
                                        <p:tgtEl>
                                          <p:spTgt spid="6"/>
                                        </p:tgtEl>
                                      </p:cBhvr>
                                    </p:animEffect>
                                  </p:childTnLst>
                                </p:cTn>
                              </p:par>
                            </p:childTnLst>
                          </p:cTn>
                        </p:par>
                        <p:par>
                          <p:cTn id="50" fill="hold">
                            <p:stCondLst>
                              <p:cond delay="5750"/>
                            </p:stCondLst>
                            <p:childTnLst>
                              <p:par>
                                <p:cTn id="51" presetID="22" presetClass="entr" presetSubtype="8" fill="hold" nodeType="after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left)">
                                      <p:cBhvr>
                                        <p:cTn id="53" dur="750"/>
                                        <p:tgtEl>
                                          <p:spTgt spid="7"/>
                                        </p:tgtEl>
                                      </p:cBhvr>
                                    </p:animEffect>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wipe(left)">
                                      <p:cBhvr>
                                        <p:cTn id="57" dur="750"/>
                                        <p:tgtEl>
                                          <p:spTgt spid="8"/>
                                        </p:tgtEl>
                                      </p:cBhvr>
                                    </p:animEffect>
                                  </p:childTnLst>
                                </p:cTn>
                              </p:par>
                            </p:childTnLst>
                          </p:cTn>
                        </p:par>
                        <p:par>
                          <p:cTn id="58" fill="hold">
                            <p:stCondLst>
                              <p:cond delay="7250"/>
                            </p:stCondLst>
                            <p:childTnLst>
                              <p:par>
                                <p:cTn id="59" presetID="22" presetClass="entr" presetSubtype="8" fill="hold" grpId="0" nodeType="afterEffect">
                                  <p:stCondLst>
                                    <p:cond delay="0"/>
                                  </p:stCondLst>
                                  <p:childTnLst>
                                    <p:set>
                                      <p:cBhvr>
                                        <p:cTn id="60" dur="1" fill="hold">
                                          <p:stCondLst>
                                            <p:cond delay="0"/>
                                          </p:stCondLst>
                                        </p:cTn>
                                        <p:tgtEl>
                                          <p:spTgt spid="16">
                                            <p:txEl>
                                              <p:pRg st="0" end="0"/>
                                            </p:txEl>
                                          </p:spTgt>
                                        </p:tgtEl>
                                        <p:attrNameLst>
                                          <p:attrName>style.visibility</p:attrName>
                                        </p:attrNameLst>
                                      </p:cBhvr>
                                      <p:to>
                                        <p:strVal val="visible"/>
                                      </p:to>
                                    </p:set>
                                    <p:animEffect transition="in" filter="wipe(left)">
                                      <p:cBhvr>
                                        <p:cTn id="61"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6" grpId="0" build="p"/>
      <p:bldP spid="14" grpId="0" animBg="1"/>
      <p:bldP spid="21" grpId="0"/>
      <p:bldP spid="22" grpId="0"/>
      <p:bldP spid="20" grpId="0"/>
      <p:bldP spid="2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6"/>
          <p:cNvSpPr>
            <a:spLocks noChangeArrowheads="1"/>
          </p:cNvSpPr>
          <p:nvPr/>
        </p:nvSpPr>
        <p:spPr bwMode="auto">
          <a:xfrm>
            <a:off x="0" y="0"/>
            <a:ext cx="9144000" cy="6553200"/>
          </a:xfrm>
          <a:prstGeom prst="rect">
            <a:avLst/>
          </a:prstGeom>
          <a:solidFill>
            <a:srgbClr val="FFF2B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en-US"/>
          </a:p>
        </p:txBody>
      </p:sp>
      <p:sp>
        <p:nvSpPr>
          <p:cNvPr id="54275" name="Rectangle 6"/>
          <p:cNvSpPr>
            <a:spLocks noChangeArrowheads="1"/>
          </p:cNvSpPr>
          <p:nvPr/>
        </p:nvSpPr>
        <p:spPr bwMode="auto">
          <a:xfrm>
            <a:off x="685800" y="76200"/>
            <a:ext cx="1962150" cy="487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sz="2000">
                <a:solidFill>
                  <a:srgbClr val="007CB2"/>
                </a:solidFill>
                <a:latin typeface="Arial" pitchFamily="34" charset="0"/>
              </a:rPr>
              <a:t>EXAMPLE 2.10 </a:t>
            </a:r>
          </a:p>
        </p:txBody>
      </p:sp>
      <p:cxnSp>
        <p:nvCxnSpPr>
          <p:cNvPr id="54276" name="Straight Connector 18"/>
          <p:cNvCxnSpPr>
            <a:cxnSpLocks noChangeShapeType="1"/>
          </p:cNvCxnSpPr>
          <p:nvPr/>
        </p:nvCxnSpPr>
        <p:spPr bwMode="auto">
          <a:xfrm flipH="1">
            <a:off x="685800" y="533400"/>
            <a:ext cx="1847850" cy="0"/>
          </a:xfrm>
          <a:prstGeom prst="line">
            <a:avLst/>
          </a:prstGeom>
          <a:noFill/>
          <a:ln w="50800" algn="ctr">
            <a:solidFill>
              <a:srgbClr val="007CB2"/>
            </a:solidFill>
            <a:round/>
            <a:headEnd/>
            <a:tailEnd/>
          </a:ln>
          <a:extLst>
            <a:ext uri="{909E8E84-426E-40DD-AFC4-6F175D3DCCD1}">
              <a14:hiddenFill xmlns:a14="http://schemas.microsoft.com/office/drawing/2010/main" xmlns="">
                <a:noFill/>
              </a14:hiddenFill>
            </a:ext>
          </a:extLst>
        </p:spPr>
      </p:cxnSp>
      <p:sp>
        <p:nvSpPr>
          <p:cNvPr id="54277" name="Rectangle 6"/>
          <p:cNvSpPr>
            <a:spLocks noChangeArrowheads="1"/>
          </p:cNvSpPr>
          <p:nvPr/>
        </p:nvSpPr>
        <p:spPr bwMode="auto">
          <a:xfrm>
            <a:off x="2647950" y="133350"/>
            <a:ext cx="6343650" cy="71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sz="2000" b="1" dirty="0">
                <a:solidFill>
                  <a:srgbClr val="007CB2"/>
                </a:solidFill>
                <a:latin typeface="Arial" pitchFamily="34" charset="0"/>
              </a:rPr>
              <a:t>PRICE CONTROLS </a:t>
            </a:r>
            <a:r>
              <a:rPr lang="en-US" sz="2000" b="1" dirty="0" smtClean="0">
                <a:solidFill>
                  <a:srgbClr val="007CB2"/>
                </a:solidFill>
                <a:latin typeface="Arial" pitchFamily="34" charset="0"/>
              </a:rPr>
              <a:t>AND</a:t>
            </a:r>
            <a:br>
              <a:rPr lang="en-US" sz="2000" b="1" dirty="0" smtClean="0">
                <a:solidFill>
                  <a:srgbClr val="007CB2"/>
                </a:solidFill>
                <a:latin typeface="Arial" pitchFamily="34" charset="0"/>
              </a:rPr>
            </a:br>
            <a:r>
              <a:rPr lang="en-US" sz="2000" b="1" dirty="0" smtClean="0">
                <a:solidFill>
                  <a:srgbClr val="007CB2"/>
                </a:solidFill>
                <a:latin typeface="Arial" pitchFamily="34" charset="0"/>
              </a:rPr>
              <a:t>NATURAL </a:t>
            </a:r>
            <a:r>
              <a:rPr lang="en-US" sz="2000" b="1" dirty="0">
                <a:solidFill>
                  <a:srgbClr val="007CB2"/>
                </a:solidFill>
                <a:latin typeface="Arial" pitchFamily="34" charset="0"/>
              </a:rPr>
              <a:t>GAS </a:t>
            </a:r>
            <a:r>
              <a:rPr lang="en-US" sz="2000" b="1" dirty="0" smtClean="0">
                <a:solidFill>
                  <a:srgbClr val="007CB2"/>
                </a:solidFill>
                <a:latin typeface="Arial" pitchFamily="34" charset="0"/>
              </a:rPr>
              <a:t>SHORTAGES</a:t>
            </a:r>
            <a:endParaRPr lang="en-US" sz="2000" b="1" dirty="0">
              <a:solidFill>
                <a:srgbClr val="007CB2"/>
              </a:solidFill>
              <a:latin typeface="Arial" pitchFamily="34" charset="0"/>
            </a:endParaRPr>
          </a:p>
        </p:txBody>
      </p:sp>
      <p:sp>
        <p:nvSpPr>
          <p:cNvPr id="14" name="TextBox 13"/>
          <p:cNvSpPr txBox="1">
            <a:spLocks noChangeArrowheads="1"/>
          </p:cNvSpPr>
          <p:nvPr/>
        </p:nvSpPr>
        <p:spPr bwMode="auto">
          <a:xfrm>
            <a:off x="457200" y="947738"/>
            <a:ext cx="8229600" cy="1754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174625" indent="-174625" eaLnBrk="0" hangingPunct="0">
              <a:defRPr>
                <a:solidFill>
                  <a:schemeClr val="tx1"/>
                </a:solidFill>
                <a:latin typeface="Palatino" pitchFamily="2" charset="0"/>
                <a:cs typeface="Arial" pitchFamily="34" charset="0"/>
              </a:defRPr>
            </a:lvl1pPr>
            <a:lvl2pPr marL="742950" indent="-285750" eaLnBrk="0" hangingPunct="0">
              <a:defRPr>
                <a:solidFill>
                  <a:schemeClr val="tx1"/>
                </a:solidFill>
                <a:latin typeface="Palatino" pitchFamily="2" charset="0"/>
                <a:cs typeface="Arial" pitchFamily="34" charset="0"/>
              </a:defRPr>
            </a:lvl2pPr>
            <a:lvl3pPr marL="1143000" indent="-228600" eaLnBrk="0" hangingPunct="0">
              <a:defRPr>
                <a:solidFill>
                  <a:schemeClr val="tx1"/>
                </a:solidFill>
                <a:latin typeface="Palatino" pitchFamily="2" charset="0"/>
                <a:cs typeface="Arial" pitchFamily="34" charset="0"/>
              </a:defRPr>
            </a:lvl3pPr>
            <a:lvl4pPr marL="1600200" indent="-228600" eaLnBrk="0" hangingPunct="0">
              <a:defRPr>
                <a:solidFill>
                  <a:schemeClr val="tx1"/>
                </a:solidFill>
                <a:latin typeface="Palatino" pitchFamily="2" charset="0"/>
                <a:cs typeface="Arial" pitchFamily="34" charset="0"/>
              </a:defRPr>
            </a:lvl4pPr>
            <a:lvl5pPr marL="2057400" indent="-228600" eaLnBrk="0" hangingPunct="0">
              <a:defRPr>
                <a:solidFill>
                  <a:schemeClr val="tx1"/>
                </a:solidFill>
                <a:latin typeface="Palatino" pitchFamily="2" charset="0"/>
                <a:cs typeface="Arial" pitchFamily="34" charset="0"/>
              </a:defRPr>
            </a:lvl5pPr>
            <a:lvl6pPr marL="2514600" indent="-228600" eaLnBrk="0" fontAlgn="base" hangingPunct="0">
              <a:spcBef>
                <a:spcPct val="0"/>
              </a:spcBef>
              <a:spcAft>
                <a:spcPct val="0"/>
              </a:spcAft>
              <a:defRPr>
                <a:solidFill>
                  <a:schemeClr val="tx1"/>
                </a:solidFill>
                <a:latin typeface="Palatino" pitchFamily="2" charset="0"/>
                <a:cs typeface="Arial" pitchFamily="34" charset="0"/>
              </a:defRPr>
            </a:lvl6pPr>
            <a:lvl7pPr marL="2971800" indent="-228600" eaLnBrk="0" fontAlgn="base" hangingPunct="0">
              <a:spcBef>
                <a:spcPct val="0"/>
              </a:spcBef>
              <a:spcAft>
                <a:spcPct val="0"/>
              </a:spcAft>
              <a:defRPr>
                <a:solidFill>
                  <a:schemeClr val="tx1"/>
                </a:solidFill>
                <a:latin typeface="Palatino" pitchFamily="2" charset="0"/>
                <a:cs typeface="Arial" pitchFamily="34" charset="0"/>
              </a:defRPr>
            </a:lvl7pPr>
            <a:lvl8pPr marL="3429000" indent="-228600" eaLnBrk="0" fontAlgn="base" hangingPunct="0">
              <a:spcBef>
                <a:spcPct val="0"/>
              </a:spcBef>
              <a:spcAft>
                <a:spcPct val="0"/>
              </a:spcAft>
              <a:defRPr>
                <a:solidFill>
                  <a:schemeClr val="tx1"/>
                </a:solidFill>
                <a:latin typeface="Palatino" pitchFamily="2" charset="0"/>
                <a:cs typeface="Arial" pitchFamily="34" charset="0"/>
              </a:defRPr>
            </a:lvl8pPr>
            <a:lvl9pPr marL="3886200" indent="-228600" eaLnBrk="0" fontAlgn="base" hangingPunct="0">
              <a:spcBef>
                <a:spcPct val="0"/>
              </a:spcBef>
              <a:spcAft>
                <a:spcPct val="0"/>
              </a:spcAft>
              <a:defRPr>
                <a:solidFill>
                  <a:schemeClr val="tx1"/>
                </a:solidFill>
                <a:latin typeface="Palatino" pitchFamily="2" charset="0"/>
                <a:cs typeface="Arial" pitchFamily="34" charset="0"/>
              </a:defRPr>
            </a:lvl9pPr>
          </a:lstStyle>
          <a:p>
            <a:pPr marL="285750" indent="-285750" eaLnBrk="1" hangingPunct="1">
              <a:buSzPct val="140000"/>
              <a:buFontTx/>
              <a:buChar char="•"/>
            </a:pPr>
            <a:r>
              <a:rPr lang="en-US" dirty="0">
                <a:latin typeface="Arial" pitchFamily="34" charset="0"/>
              </a:rPr>
              <a:t>The (free-market) wholesale price of natural gas was $6.40 per </a:t>
            </a:r>
            <a:r>
              <a:rPr lang="en-US" dirty="0" err="1">
                <a:latin typeface="Arial" pitchFamily="34" charset="0"/>
              </a:rPr>
              <a:t>mcf</a:t>
            </a:r>
            <a:r>
              <a:rPr lang="en-US" dirty="0">
                <a:latin typeface="Arial" pitchFamily="34" charset="0"/>
              </a:rPr>
              <a:t> (thousand cubic feet);</a:t>
            </a:r>
          </a:p>
          <a:p>
            <a:pPr eaLnBrk="1" hangingPunct="1"/>
            <a:endParaRPr lang="en-US" sz="900" dirty="0">
              <a:latin typeface="Arial" pitchFamily="34" charset="0"/>
            </a:endParaRPr>
          </a:p>
          <a:p>
            <a:pPr marL="285750" indent="-285750" eaLnBrk="1" hangingPunct="1">
              <a:buSzPct val="140000"/>
              <a:buFontTx/>
              <a:buChar char="•"/>
            </a:pPr>
            <a:r>
              <a:rPr lang="en-US" dirty="0">
                <a:latin typeface="Arial" pitchFamily="34" charset="0"/>
              </a:rPr>
              <a:t>Production and consumption of gas were 23 </a:t>
            </a:r>
            <a:r>
              <a:rPr lang="en-US" dirty="0" err="1">
                <a:latin typeface="Arial" pitchFamily="34" charset="0"/>
              </a:rPr>
              <a:t>Tcf</a:t>
            </a:r>
            <a:r>
              <a:rPr lang="en-US" dirty="0">
                <a:latin typeface="Arial" pitchFamily="34" charset="0"/>
              </a:rPr>
              <a:t> (trillion cubic feet);</a:t>
            </a:r>
          </a:p>
          <a:p>
            <a:pPr eaLnBrk="1" hangingPunct="1"/>
            <a:endParaRPr lang="en-US" sz="900" dirty="0">
              <a:latin typeface="Arial" pitchFamily="34" charset="0"/>
            </a:endParaRPr>
          </a:p>
          <a:p>
            <a:pPr marL="285750" indent="-285750" eaLnBrk="1" hangingPunct="1">
              <a:buSzPct val="140000"/>
              <a:buFontTx/>
              <a:buChar char="•"/>
            </a:pPr>
            <a:r>
              <a:rPr lang="en-US" dirty="0">
                <a:latin typeface="Arial" pitchFamily="34" charset="0"/>
              </a:rPr>
              <a:t>The average price of crude oil (which affects the supply and demand for natural gas) was about $50 per barrel</a:t>
            </a:r>
            <a:r>
              <a:rPr lang="en-US" dirty="0"/>
              <a:t>.</a:t>
            </a:r>
          </a:p>
        </p:txBody>
      </p:sp>
      <p:sp>
        <p:nvSpPr>
          <p:cNvPr id="15" name="TextBox 14"/>
          <p:cNvSpPr txBox="1">
            <a:spLocks noChangeArrowheads="1"/>
          </p:cNvSpPr>
          <p:nvPr/>
        </p:nvSpPr>
        <p:spPr bwMode="auto">
          <a:xfrm>
            <a:off x="1600200" y="2895600"/>
            <a:ext cx="55626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Palatino" pitchFamily="2" charset="0"/>
              </a:defRPr>
            </a:lvl1pPr>
            <a:lvl2pPr marL="742950" indent="-285750" eaLnBrk="0" hangingPunct="0">
              <a:defRPr>
                <a:solidFill>
                  <a:schemeClr val="tx1"/>
                </a:solidFill>
                <a:latin typeface="Palatino" pitchFamily="2" charset="0"/>
              </a:defRPr>
            </a:lvl2pPr>
            <a:lvl3pPr marL="1143000" indent="-228600" eaLnBrk="0" hangingPunct="0">
              <a:defRPr>
                <a:solidFill>
                  <a:schemeClr val="tx1"/>
                </a:solidFill>
                <a:latin typeface="Palatino" pitchFamily="2" charset="0"/>
              </a:defRPr>
            </a:lvl3pPr>
            <a:lvl4pPr marL="1600200" indent="-228600" eaLnBrk="0" hangingPunct="0">
              <a:defRPr>
                <a:solidFill>
                  <a:schemeClr val="tx1"/>
                </a:solidFill>
                <a:latin typeface="Palatino" pitchFamily="2" charset="0"/>
              </a:defRPr>
            </a:lvl4pPr>
            <a:lvl5pPr marL="2057400" indent="-228600" eaLnBrk="0" hangingPunct="0">
              <a:defRPr>
                <a:solidFill>
                  <a:schemeClr val="tx1"/>
                </a:solidFill>
                <a:latin typeface="Palatino" pitchFamily="2" charset="0"/>
              </a:defRPr>
            </a:lvl5pPr>
            <a:lvl6pPr marL="2514600" indent="-228600" eaLnBrk="0" fontAlgn="base" hangingPunct="0">
              <a:spcBef>
                <a:spcPct val="0"/>
              </a:spcBef>
              <a:spcAft>
                <a:spcPct val="0"/>
              </a:spcAft>
              <a:defRPr>
                <a:solidFill>
                  <a:schemeClr val="tx1"/>
                </a:solidFill>
                <a:latin typeface="Palatino" pitchFamily="2" charset="0"/>
              </a:defRPr>
            </a:lvl6pPr>
            <a:lvl7pPr marL="2971800" indent="-228600" eaLnBrk="0" fontAlgn="base" hangingPunct="0">
              <a:spcBef>
                <a:spcPct val="0"/>
              </a:spcBef>
              <a:spcAft>
                <a:spcPct val="0"/>
              </a:spcAft>
              <a:defRPr>
                <a:solidFill>
                  <a:schemeClr val="tx1"/>
                </a:solidFill>
                <a:latin typeface="Palatino" pitchFamily="2" charset="0"/>
              </a:defRPr>
            </a:lvl7pPr>
            <a:lvl8pPr marL="3429000" indent="-228600" eaLnBrk="0" fontAlgn="base" hangingPunct="0">
              <a:spcBef>
                <a:spcPct val="0"/>
              </a:spcBef>
              <a:spcAft>
                <a:spcPct val="0"/>
              </a:spcAft>
              <a:defRPr>
                <a:solidFill>
                  <a:schemeClr val="tx1"/>
                </a:solidFill>
                <a:latin typeface="Palatino" pitchFamily="2" charset="0"/>
              </a:defRPr>
            </a:lvl8pPr>
            <a:lvl9pPr marL="3886200" indent="-228600" eaLnBrk="0" fontAlgn="base" hangingPunct="0">
              <a:spcBef>
                <a:spcPct val="0"/>
              </a:spcBef>
              <a:spcAft>
                <a:spcPct val="0"/>
              </a:spcAft>
              <a:defRPr>
                <a:solidFill>
                  <a:schemeClr val="tx1"/>
                </a:solidFill>
                <a:latin typeface="Palatino" pitchFamily="2" charset="0"/>
              </a:defRPr>
            </a:lvl9pPr>
          </a:lstStyle>
          <a:p>
            <a:pPr eaLnBrk="1" hangingPunct="1">
              <a:defRPr/>
            </a:pPr>
            <a:r>
              <a:rPr lang="en-US" i="1" dirty="0">
                <a:latin typeface="+mn-lt"/>
                <a:cs typeface="Times New Roman" pitchFamily="18" charset="0"/>
              </a:rPr>
              <a:t>Supply:       </a:t>
            </a:r>
            <a:r>
              <a:rPr lang="en-US" i="1" dirty="0" smtClean="0">
                <a:latin typeface="+mn-lt"/>
                <a:cs typeface="Times New Roman" pitchFamily="18" charset="0"/>
              </a:rPr>
              <a:t>  </a:t>
            </a:r>
            <a:r>
              <a:rPr lang="en-US" dirty="0" smtClean="0">
                <a:latin typeface="+mn-lt"/>
                <a:cs typeface="Times New Roman" pitchFamily="18" charset="0"/>
              </a:rPr>
              <a:t>Q </a:t>
            </a:r>
            <a:r>
              <a:rPr lang="en-US" dirty="0">
                <a:latin typeface="+mn-lt"/>
                <a:cs typeface="Times New Roman" pitchFamily="18" charset="0"/>
              </a:rPr>
              <a:t>= 15.90 + 0.72P</a:t>
            </a:r>
            <a:r>
              <a:rPr lang="en-US" baseline="-25000" dirty="0">
                <a:latin typeface="+mn-lt"/>
                <a:cs typeface="Times New Roman" pitchFamily="18" charset="0"/>
              </a:rPr>
              <a:t>G</a:t>
            </a:r>
            <a:r>
              <a:rPr lang="en-US" dirty="0">
                <a:latin typeface="+mn-lt"/>
                <a:cs typeface="Times New Roman" pitchFamily="18" charset="0"/>
              </a:rPr>
              <a:t> + 0.05P</a:t>
            </a:r>
            <a:r>
              <a:rPr lang="en-US" baseline="-25000" dirty="0">
                <a:latin typeface="+mn-lt"/>
                <a:cs typeface="Times New Roman" pitchFamily="18" charset="0"/>
              </a:rPr>
              <a:t>O</a:t>
            </a:r>
          </a:p>
        </p:txBody>
      </p:sp>
      <p:sp>
        <p:nvSpPr>
          <p:cNvPr id="16" name="TextBox 15"/>
          <p:cNvSpPr txBox="1">
            <a:spLocks noChangeArrowheads="1"/>
          </p:cNvSpPr>
          <p:nvPr/>
        </p:nvSpPr>
        <p:spPr bwMode="auto">
          <a:xfrm>
            <a:off x="1600200" y="3276600"/>
            <a:ext cx="46482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Palatino" pitchFamily="2" charset="0"/>
              </a:defRPr>
            </a:lvl1pPr>
            <a:lvl2pPr marL="742950" indent="-285750" eaLnBrk="0" hangingPunct="0">
              <a:defRPr>
                <a:solidFill>
                  <a:schemeClr val="tx1"/>
                </a:solidFill>
                <a:latin typeface="Palatino" pitchFamily="2" charset="0"/>
              </a:defRPr>
            </a:lvl2pPr>
            <a:lvl3pPr marL="1143000" indent="-228600" eaLnBrk="0" hangingPunct="0">
              <a:defRPr>
                <a:solidFill>
                  <a:schemeClr val="tx1"/>
                </a:solidFill>
                <a:latin typeface="Palatino" pitchFamily="2" charset="0"/>
              </a:defRPr>
            </a:lvl3pPr>
            <a:lvl4pPr marL="1600200" indent="-228600" eaLnBrk="0" hangingPunct="0">
              <a:defRPr>
                <a:solidFill>
                  <a:schemeClr val="tx1"/>
                </a:solidFill>
                <a:latin typeface="Palatino" pitchFamily="2" charset="0"/>
              </a:defRPr>
            </a:lvl4pPr>
            <a:lvl5pPr marL="2057400" indent="-228600" eaLnBrk="0" hangingPunct="0">
              <a:defRPr>
                <a:solidFill>
                  <a:schemeClr val="tx1"/>
                </a:solidFill>
                <a:latin typeface="Palatino" pitchFamily="2" charset="0"/>
              </a:defRPr>
            </a:lvl5pPr>
            <a:lvl6pPr marL="2514600" indent="-228600" eaLnBrk="0" fontAlgn="base" hangingPunct="0">
              <a:spcBef>
                <a:spcPct val="0"/>
              </a:spcBef>
              <a:spcAft>
                <a:spcPct val="0"/>
              </a:spcAft>
              <a:defRPr>
                <a:solidFill>
                  <a:schemeClr val="tx1"/>
                </a:solidFill>
                <a:latin typeface="Palatino" pitchFamily="2" charset="0"/>
              </a:defRPr>
            </a:lvl6pPr>
            <a:lvl7pPr marL="2971800" indent="-228600" eaLnBrk="0" fontAlgn="base" hangingPunct="0">
              <a:spcBef>
                <a:spcPct val="0"/>
              </a:spcBef>
              <a:spcAft>
                <a:spcPct val="0"/>
              </a:spcAft>
              <a:defRPr>
                <a:solidFill>
                  <a:schemeClr val="tx1"/>
                </a:solidFill>
                <a:latin typeface="Palatino" pitchFamily="2" charset="0"/>
              </a:defRPr>
            </a:lvl7pPr>
            <a:lvl8pPr marL="3429000" indent="-228600" eaLnBrk="0" fontAlgn="base" hangingPunct="0">
              <a:spcBef>
                <a:spcPct val="0"/>
              </a:spcBef>
              <a:spcAft>
                <a:spcPct val="0"/>
              </a:spcAft>
              <a:defRPr>
                <a:solidFill>
                  <a:schemeClr val="tx1"/>
                </a:solidFill>
                <a:latin typeface="Palatino" pitchFamily="2" charset="0"/>
              </a:defRPr>
            </a:lvl8pPr>
            <a:lvl9pPr marL="3886200" indent="-228600" eaLnBrk="0" fontAlgn="base" hangingPunct="0">
              <a:spcBef>
                <a:spcPct val="0"/>
              </a:spcBef>
              <a:spcAft>
                <a:spcPct val="0"/>
              </a:spcAft>
              <a:defRPr>
                <a:solidFill>
                  <a:schemeClr val="tx1"/>
                </a:solidFill>
                <a:latin typeface="Palatino" pitchFamily="2" charset="0"/>
              </a:defRPr>
            </a:lvl9pPr>
          </a:lstStyle>
          <a:p>
            <a:pPr eaLnBrk="1" hangingPunct="1">
              <a:defRPr/>
            </a:pPr>
            <a:r>
              <a:rPr lang="en-US" i="1" dirty="0">
                <a:latin typeface="+mn-lt"/>
                <a:cs typeface="Times New Roman" pitchFamily="18" charset="0"/>
              </a:rPr>
              <a:t>Demand:       </a:t>
            </a:r>
            <a:r>
              <a:rPr lang="en-US" dirty="0">
                <a:latin typeface="+mn-lt"/>
                <a:cs typeface="Times New Roman" pitchFamily="18" charset="0"/>
              </a:rPr>
              <a:t>Q = 0.02 </a:t>
            </a:r>
            <a:r>
              <a:rPr lang="en-US" dirty="0" smtClean="0">
                <a:latin typeface="+mn-lt"/>
                <a:cs typeface="Times New Roman" pitchFamily="18" charset="0"/>
              </a:rPr>
              <a:t>− 1.8P</a:t>
            </a:r>
            <a:r>
              <a:rPr lang="en-US" baseline="-25000" dirty="0" smtClean="0">
                <a:latin typeface="+mn-lt"/>
                <a:cs typeface="Times New Roman" pitchFamily="18" charset="0"/>
              </a:rPr>
              <a:t>G</a:t>
            </a:r>
            <a:r>
              <a:rPr lang="en-US" dirty="0" smtClean="0">
                <a:latin typeface="+mn-lt"/>
                <a:cs typeface="Times New Roman" pitchFamily="18" charset="0"/>
              </a:rPr>
              <a:t> </a:t>
            </a:r>
            <a:r>
              <a:rPr lang="en-US" dirty="0">
                <a:latin typeface="+mn-lt"/>
                <a:cs typeface="Times New Roman" pitchFamily="18" charset="0"/>
              </a:rPr>
              <a:t>+ 0.69P</a:t>
            </a:r>
            <a:r>
              <a:rPr lang="en-US" baseline="-25000" dirty="0">
                <a:latin typeface="+mn-lt"/>
                <a:cs typeface="Times New Roman" pitchFamily="18" charset="0"/>
              </a:rPr>
              <a:t>O</a:t>
            </a:r>
          </a:p>
        </p:txBody>
      </p:sp>
      <p:sp>
        <p:nvSpPr>
          <p:cNvPr id="13" name="TextBox 12"/>
          <p:cNvSpPr txBox="1">
            <a:spLocks noChangeArrowheads="1"/>
          </p:cNvSpPr>
          <p:nvPr/>
        </p:nvSpPr>
        <p:spPr bwMode="auto">
          <a:xfrm>
            <a:off x="457200" y="3886200"/>
            <a:ext cx="8229600" cy="2308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Palatino" pitchFamily="2" charset="0"/>
                <a:cs typeface="Arial" pitchFamily="34" charset="0"/>
              </a:defRPr>
            </a:lvl1pPr>
            <a:lvl2pPr marL="742950" indent="-285750" eaLnBrk="0" hangingPunct="0">
              <a:defRPr>
                <a:solidFill>
                  <a:schemeClr val="tx1"/>
                </a:solidFill>
                <a:latin typeface="Palatino" pitchFamily="2" charset="0"/>
                <a:cs typeface="Arial" pitchFamily="34" charset="0"/>
              </a:defRPr>
            </a:lvl2pPr>
            <a:lvl3pPr marL="1143000" indent="-228600" eaLnBrk="0" hangingPunct="0">
              <a:defRPr>
                <a:solidFill>
                  <a:schemeClr val="tx1"/>
                </a:solidFill>
                <a:latin typeface="Palatino" pitchFamily="2" charset="0"/>
                <a:cs typeface="Arial" pitchFamily="34" charset="0"/>
              </a:defRPr>
            </a:lvl3pPr>
            <a:lvl4pPr marL="1600200" indent="-228600" eaLnBrk="0" hangingPunct="0">
              <a:defRPr>
                <a:solidFill>
                  <a:schemeClr val="tx1"/>
                </a:solidFill>
                <a:latin typeface="Palatino" pitchFamily="2" charset="0"/>
                <a:cs typeface="Arial" pitchFamily="34" charset="0"/>
              </a:defRPr>
            </a:lvl4pPr>
            <a:lvl5pPr marL="2057400" indent="-228600" eaLnBrk="0" hangingPunct="0">
              <a:defRPr>
                <a:solidFill>
                  <a:schemeClr val="tx1"/>
                </a:solidFill>
                <a:latin typeface="Palatino" pitchFamily="2" charset="0"/>
                <a:cs typeface="Arial" pitchFamily="34" charset="0"/>
              </a:defRPr>
            </a:lvl5pPr>
            <a:lvl6pPr marL="2514600" indent="-228600" eaLnBrk="0" fontAlgn="base" hangingPunct="0">
              <a:spcBef>
                <a:spcPct val="0"/>
              </a:spcBef>
              <a:spcAft>
                <a:spcPct val="0"/>
              </a:spcAft>
              <a:defRPr>
                <a:solidFill>
                  <a:schemeClr val="tx1"/>
                </a:solidFill>
                <a:latin typeface="Palatino" pitchFamily="2" charset="0"/>
                <a:cs typeface="Arial" pitchFamily="34" charset="0"/>
              </a:defRPr>
            </a:lvl6pPr>
            <a:lvl7pPr marL="2971800" indent="-228600" eaLnBrk="0" fontAlgn="base" hangingPunct="0">
              <a:spcBef>
                <a:spcPct val="0"/>
              </a:spcBef>
              <a:spcAft>
                <a:spcPct val="0"/>
              </a:spcAft>
              <a:defRPr>
                <a:solidFill>
                  <a:schemeClr val="tx1"/>
                </a:solidFill>
                <a:latin typeface="Palatino" pitchFamily="2" charset="0"/>
                <a:cs typeface="Arial" pitchFamily="34" charset="0"/>
              </a:defRPr>
            </a:lvl7pPr>
            <a:lvl8pPr marL="3429000" indent="-228600" eaLnBrk="0" fontAlgn="base" hangingPunct="0">
              <a:spcBef>
                <a:spcPct val="0"/>
              </a:spcBef>
              <a:spcAft>
                <a:spcPct val="0"/>
              </a:spcAft>
              <a:defRPr>
                <a:solidFill>
                  <a:schemeClr val="tx1"/>
                </a:solidFill>
                <a:latin typeface="Palatino" pitchFamily="2" charset="0"/>
                <a:cs typeface="Arial" pitchFamily="34" charset="0"/>
              </a:defRPr>
            </a:lvl8pPr>
            <a:lvl9pPr marL="3886200" indent="-228600" eaLnBrk="0" fontAlgn="base" hangingPunct="0">
              <a:spcBef>
                <a:spcPct val="0"/>
              </a:spcBef>
              <a:spcAft>
                <a:spcPct val="0"/>
              </a:spcAft>
              <a:defRPr>
                <a:solidFill>
                  <a:schemeClr val="tx1"/>
                </a:solidFill>
                <a:latin typeface="Palatino" pitchFamily="2" charset="0"/>
                <a:cs typeface="Arial" pitchFamily="34" charset="0"/>
              </a:defRPr>
            </a:lvl9pPr>
          </a:lstStyle>
          <a:p>
            <a:pPr eaLnBrk="1" hangingPunct="1"/>
            <a:r>
              <a:rPr lang="en-US" dirty="0">
                <a:latin typeface="Arial" pitchFamily="34" charset="0"/>
              </a:rPr>
              <a:t>Substitute $3.00 for </a:t>
            </a:r>
            <a:r>
              <a:rPr lang="en-US" i="1" dirty="0">
                <a:latin typeface="Arial" pitchFamily="34" charset="0"/>
              </a:rPr>
              <a:t>P</a:t>
            </a:r>
            <a:r>
              <a:rPr lang="en-US" baseline="-25000" dirty="0">
                <a:latin typeface="Arial" pitchFamily="34" charset="0"/>
              </a:rPr>
              <a:t>G</a:t>
            </a:r>
            <a:r>
              <a:rPr lang="en-US" dirty="0">
                <a:latin typeface="Arial" pitchFamily="34" charset="0"/>
              </a:rPr>
              <a:t> in both the supply and demand equations (keeping the price of oil, </a:t>
            </a:r>
            <a:r>
              <a:rPr lang="en-US" i="1" dirty="0">
                <a:latin typeface="Arial" pitchFamily="34" charset="0"/>
              </a:rPr>
              <a:t>P</a:t>
            </a:r>
            <a:r>
              <a:rPr lang="en-US" baseline="-25000" dirty="0">
                <a:latin typeface="Arial" pitchFamily="34" charset="0"/>
              </a:rPr>
              <a:t>O</a:t>
            </a:r>
            <a:r>
              <a:rPr lang="en-US" dirty="0">
                <a:latin typeface="Arial" pitchFamily="34" charset="0"/>
              </a:rPr>
              <a:t>, fixed at $50). </a:t>
            </a:r>
          </a:p>
          <a:p>
            <a:pPr eaLnBrk="1" hangingPunct="1"/>
            <a:endParaRPr lang="en-US" dirty="0">
              <a:latin typeface="Arial" pitchFamily="34" charset="0"/>
            </a:endParaRPr>
          </a:p>
          <a:p>
            <a:pPr eaLnBrk="1" hangingPunct="1"/>
            <a:r>
              <a:rPr lang="en-US" dirty="0">
                <a:latin typeface="Arial" pitchFamily="34" charset="0"/>
              </a:rPr>
              <a:t>You should find that the supply equation gives a quantity supplied of 20.6 </a:t>
            </a:r>
            <a:r>
              <a:rPr lang="en-US" dirty="0" err="1">
                <a:latin typeface="Arial" pitchFamily="34" charset="0"/>
              </a:rPr>
              <a:t>Tcf</a:t>
            </a:r>
            <a:r>
              <a:rPr lang="en-US" dirty="0">
                <a:latin typeface="Arial" pitchFamily="34" charset="0"/>
              </a:rPr>
              <a:t> and the demand equation a quantity demanded of 29.1 </a:t>
            </a:r>
            <a:r>
              <a:rPr lang="en-US" dirty="0" err="1">
                <a:latin typeface="Arial" pitchFamily="34" charset="0"/>
              </a:rPr>
              <a:t>Tcf</a:t>
            </a:r>
            <a:r>
              <a:rPr lang="en-US" dirty="0">
                <a:latin typeface="Arial" pitchFamily="34" charset="0"/>
              </a:rPr>
              <a:t>. </a:t>
            </a:r>
          </a:p>
          <a:p>
            <a:pPr eaLnBrk="1" hangingPunct="1"/>
            <a:endParaRPr lang="en-US" dirty="0">
              <a:latin typeface="Arial" pitchFamily="34" charset="0"/>
            </a:endParaRPr>
          </a:p>
          <a:p>
            <a:pPr eaLnBrk="1" hangingPunct="1"/>
            <a:r>
              <a:rPr lang="en-US" dirty="0">
                <a:latin typeface="Arial" pitchFamily="34" charset="0"/>
              </a:rPr>
              <a:t>Therefore, these price controls would create an excess demand of  29.1 − 20.6 = 8.5 </a:t>
            </a:r>
            <a:r>
              <a:rPr lang="en-US" dirty="0" err="1">
                <a:latin typeface="Arial" pitchFamily="34" charset="0"/>
              </a:rPr>
              <a:t>Tcf</a:t>
            </a:r>
            <a:r>
              <a:rPr lang="en-US" dirty="0">
                <a:latin typeface="Arial" pitchFamily="34" charset="0"/>
              </a:rPr>
              <a:t>.</a:t>
            </a:r>
            <a:endParaRPr lang="en-US" dirty="0"/>
          </a:p>
        </p:txBody>
      </p:sp>
      <p:cxnSp>
        <p:nvCxnSpPr>
          <p:cNvPr id="54282" name="Straight Connector 20"/>
          <p:cNvCxnSpPr>
            <a:cxnSpLocks noChangeShapeType="1"/>
          </p:cNvCxnSpPr>
          <p:nvPr/>
        </p:nvCxnSpPr>
        <p:spPr bwMode="auto">
          <a:xfrm>
            <a:off x="0" y="6553200"/>
            <a:ext cx="9144000" cy="0"/>
          </a:xfrm>
          <a:prstGeom prst="line">
            <a:avLst/>
          </a:prstGeom>
          <a:noFill/>
          <a:ln w="34925">
            <a:solidFill>
              <a:srgbClr val="F4792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childTnLst>
                          </p:cTn>
                        </p:par>
                        <p:par>
                          <p:cTn id="8" fill="hold" nodeType="with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animEffect transition="in" filter="wipe(left)">
                                      <p:cBhvr>
                                        <p:cTn id="11" dur="500"/>
                                        <p:tgtEl>
                                          <p:spTgt spid="14">
                                            <p:txEl>
                                              <p:pRg st="2" end="2"/>
                                            </p:txEl>
                                          </p:spTgt>
                                        </p:tgtEl>
                                      </p:cBhvr>
                                    </p:animEffect>
                                  </p:childTnLst>
                                </p:cTn>
                              </p:par>
                            </p:childTnLst>
                          </p:cTn>
                        </p:par>
                        <p:par>
                          <p:cTn id="12" fill="hold" nodeType="with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4">
                                            <p:txEl>
                                              <p:pRg st="4" end="4"/>
                                            </p:txEl>
                                          </p:spTgt>
                                        </p:tgtEl>
                                        <p:attrNameLst>
                                          <p:attrName>style.visibility</p:attrName>
                                        </p:attrNameLst>
                                      </p:cBhvr>
                                      <p:to>
                                        <p:strVal val="visible"/>
                                      </p:to>
                                    </p:set>
                                    <p:animEffect transition="in" filter="wipe(left)">
                                      <p:cBhvr>
                                        <p:cTn id="15" dur="500"/>
                                        <p:tgtEl>
                                          <p:spTgt spid="14">
                                            <p:txEl>
                                              <p:pRg st="4" end="4"/>
                                            </p:txEl>
                                          </p:spTgt>
                                        </p:tgtEl>
                                      </p:cBhvr>
                                    </p:animEffect>
                                  </p:childTnLst>
                                </p:cTn>
                              </p:par>
                            </p:childTnLst>
                          </p:cTn>
                        </p:par>
                        <p:par>
                          <p:cTn id="16" fill="hold" nodeType="with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nodeType="with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wipe(left)">
                                      <p:cBhvr>
                                        <p:cTn id="28" dur="500"/>
                                        <p:tgtEl>
                                          <p:spTgt spid="13">
                                            <p:txEl>
                                              <p:pRg st="0" end="0"/>
                                            </p:txEl>
                                          </p:spTgt>
                                        </p:tgtEl>
                                      </p:cBhvr>
                                    </p:animEffect>
                                  </p:childTnLst>
                                </p:cTn>
                              </p:par>
                            </p:childTnLst>
                          </p:cTn>
                        </p:par>
                        <p:par>
                          <p:cTn id="29" fill="hold" nodeType="withGroup">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Effect transition="in" filter="wipe(left)">
                                      <p:cBhvr>
                                        <p:cTn id="32" dur="500"/>
                                        <p:tgtEl>
                                          <p:spTgt spid="13">
                                            <p:txEl>
                                              <p:pRg st="2" end="2"/>
                                            </p:txEl>
                                          </p:spTgt>
                                        </p:tgtEl>
                                      </p:cBhvr>
                                    </p:animEffect>
                                  </p:childTnLst>
                                </p:cTn>
                              </p:par>
                            </p:childTnLst>
                          </p:cTn>
                        </p:par>
                        <p:par>
                          <p:cTn id="33" fill="hold" nodeType="withGroup">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13">
                                            <p:txEl>
                                              <p:pRg st="4" end="4"/>
                                            </p:txEl>
                                          </p:spTgt>
                                        </p:tgtEl>
                                        <p:attrNameLst>
                                          <p:attrName>style.visibility</p:attrName>
                                        </p:attrNameLst>
                                      </p:cBhvr>
                                      <p:to>
                                        <p:strVal val="visible"/>
                                      </p:to>
                                    </p:set>
                                    <p:animEffect transition="in" filter="wipe(left)">
                                      <p:cBhvr>
                                        <p:cTn id="36" dur="500"/>
                                        <p:tgtEl>
                                          <p:spTgt spid="13">
                                            <p:txEl>
                                              <p:pRg st="4" end="4"/>
                                            </p:txEl>
                                          </p:spTgt>
                                        </p:tgtEl>
                                      </p:cBhvr>
                                    </p:animEffect>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54282"/>
                                        </p:tgtEl>
                                        <p:attrNameLst>
                                          <p:attrName>style.visibility</p:attrName>
                                        </p:attrNameLst>
                                      </p:cBhvr>
                                      <p:to>
                                        <p:strVal val="visible"/>
                                      </p:to>
                                    </p:set>
                                    <p:animEffect transition="in" filter="wipe(left)">
                                      <p:cBhvr>
                                        <p:cTn id="40" dur="500"/>
                                        <p:tgtEl>
                                          <p:spTgt spid="54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P spid="15" grpId="0"/>
      <p:bldP spid="16" grpId="0"/>
      <p:bldP spid="1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36" name="Picture 20" descr="C:\Documents and Settings\Kyle M. Thiel\Desktop\pindyckDone\ch02\fig2.02\2.02_04.g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029075" y="1685925"/>
            <a:ext cx="5114925" cy="4029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38" name="Picture 22" descr="C:\Documents and Settings\Kyle M. Thiel\Desktop\pindyckDone\ch02\fig2.02\2.02_06.gif"/>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029075" y="1685925"/>
            <a:ext cx="5114925" cy="4029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37" name="Picture 21" descr="C:\Documents and Settings\Kyle M. Thiel\Desktop\pindyckDone\ch02\fig2.02\2.02_05.gif"/>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029075" y="1685925"/>
            <a:ext cx="5114925" cy="4029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39" name="Picture 23" descr="C:\Documents and Settings\Kyle M. Thiel\Desktop\pindyckDone\ch02\fig2.02\2.02_07.gif"/>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029075" y="1685925"/>
            <a:ext cx="5114925" cy="4029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32" name="Picture 16" descr="C:\Documents and Settings\Kyle M. Thiel\Desktop\pindyckDone\ch02\fig2.02\2.02_08.gif"/>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029075" y="1685925"/>
            <a:ext cx="5114925" cy="4029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53" name="Picture 17" descr="C:\Documents and Settings\Kyle M. Thiel\Desktop\pindyckDone\ch02\fig2.02\2.02_01.gif"/>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4029075" y="1685925"/>
            <a:ext cx="5114925" cy="4029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54" name="Picture 18" descr="C:\Documents and Settings\Kyle M. Thiel\Desktop\pindyckDone\ch02\fig2.02\2.02_02.gif"/>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4029075" y="1685925"/>
            <a:ext cx="5114925" cy="4029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55" name="Picture 19" descr="C:\Documents and Settings\Kyle M. Thiel\Desktop\pindyckDone\ch02\fig2.02\2.02_03.gif"/>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4029075" y="1685925"/>
            <a:ext cx="5114925" cy="4029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202" name="Rectangle 5"/>
          <p:cNvSpPr>
            <a:spLocks noChangeArrowheads="1"/>
          </p:cNvSpPr>
          <p:nvPr/>
        </p:nvSpPr>
        <p:spPr bwMode="auto">
          <a:xfrm>
            <a:off x="476250" y="1828800"/>
            <a:ext cx="26670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nchor="ctr"/>
          <a:lstStyle/>
          <a:p>
            <a:pPr marL="342900" indent="-342900">
              <a:spcBef>
                <a:spcPct val="20000"/>
              </a:spcBef>
            </a:pPr>
            <a:r>
              <a:rPr lang="en-US" sz="1600" b="1" dirty="0">
                <a:latin typeface="Arial" pitchFamily="34" charset="0"/>
              </a:rPr>
              <a:t>THE DEMAND CURVE</a:t>
            </a:r>
          </a:p>
        </p:txBody>
      </p:sp>
      <p:sp>
        <p:nvSpPr>
          <p:cNvPr id="585732" name="Rectangle 4"/>
          <p:cNvSpPr>
            <a:spLocks noChangeArrowheads="1"/>
          </p:cNvSpPr>
          <p:nvPr/>
        </p:nvSpPr>
        <p:spPr bwMode="auto">
          <a:xfrm>
            <a:off x="457200" y="2133600"/>
            <a:ext cx="3547095" cy="43434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20000"/>
              </a:spcBef>
            </a:pPr>
            <a:r>
              <a:rPr lang="en-US" sz="1600" dirty="0">
                <a:latin typeface="Arial" pitchFamily="34" charset="0"/>
              </a:rPr>
              <a:t>The demand curve, labeled </a:t>
            </a:r>
            <a:r>
              <a:rPr lang="en-US" sz="1600" i="1" dirty="0">
                <a:latin typeface="Arial" pitchFamily="34" charset="0"/>
              </a:rPr>
              <a:t>D,</a:t>
            </a:r>
            <a:r>
              <a:rPr lang="en-US" sz="1600" dirty="0">
                <a:latin typeface="Arial" pitchFamily="34" charset="0"/>
              </a:rPr>
              <a:t> shows how the quantity of a good demanded by consumers depends on its price. The demand curve is downward sloping; holding other things equal, consumers will want to purchase more of a good as its price goes down. </a:t>
            </a:r>
          </a:p>
          <a:p>
            <a:pPr>
              <a:spcBef>
                <a:spcPct val="20000"/>
              </a:spcBef>
            </a:pPr>
            <a:r>
              <a:rPr lang="en-US" sz="1600" dirty="0">
                <a:latin typeface="Arial" pitchFamily="34" charset="0"/>
              </a:rPr>
              <a:t>The quantity demanded may also depend on other variables, such as income, the weather, and the prices of other goods. For most products, the quantity demanded increases when income rises. </a:t>
            </a:r>
          </a:p>
          <a:p>
            <a:pPr>
              <a:spcBef>
                <a:spcPct val="20000"/>
              </a:spcBef>
            </a:pPr>
            <a:r>
              <a:rPr lang="en-US" sz="1600" dirty="0">
                <a:latin typeface="Arial" pitchFamily="34" charset="0"/>
              </a:rPr>
              <a:t>A higher income level shifts the demand curve to the right (from </a:t>
            </a:r>
            <a:r>
              <a:rPr lang="en-US" sz="1600" i="1" dirty="0">
                <a:latin typeface="Arial" pitchFamily="34" charset="0"/>
              </a:rPr>
              <a:t>D</a:t>
            </a:r>
            <a:r>
              <a:rPr lang="en-US" sz="1600" dirty="0">
                <a:latin typeface="Arial" pitchFamily="34" charset="0"/>
              </a:rPr>
              <a:t> to </a:t>
            </a:r>
            <a:r>
              <a:rPr lang="en-US" sz="1600" i="1" dirty="0">
                <a:latin typeface="Arial" pitchFamily="34" charset="0"/>
              </a:rPr>
              <a:t>D′</a:t>
            </a:r>
            <a:r>
              <a:rPr lang="en-US" sz="1600" dirty="0">
                <a:latin typeface="Arial" pitchFamily="34" charset="0"/>
              </a:rPr>
              <a:t>). </a:t>
            </a:r>
          </a:p>
        </p:txBody>
      </p:sp>
      <p:sp>
        <p:nvSpPr>
          <p:cNvPr id="8206" name="Rectangle 10"/>
          <p:cNvSpPr>
            <a:spLocks noChangeArrowheads="1"/>
          </p:cNvSpPr>
          <p:nvPr/>
        </p:nvSpPr>
        <p:spPr bwMode="auto">
          <a:xfrm>
            <a:off x="476250" y="1524000"/>
            <a:ext cx="14001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nchor="ctr"/>
          <a:lstStyle/>
          <a:p>
            <a:pPr marL="342900" indent="-342900">
              <a:spcBef>
                <a:spcPct val="20000"/>
              </a:spcBef>
            </a:pPr>
            <a:r>
              <a:rPr lang="en-US" sz="2000" b="1" dirty="0">
                <a:solidFill>
                  <a:srgbClr val="ED1B2F"/>
                </a:solidFill>
                <a:latin typeface="Arial" pitchFamily="34" charset="0"/>
              </a:rPr>
              <a:t>F</a:t>
            </a:r>
            <a:r>
              <a:rPr lang="en-US" sz="1600" b="1" dirty="0">
                <a:solidFill>
                  <a:srgbClr val="ED1B2F"/>
                </a:solidFill>
                <a:latin typeface="Arial" pitchFamily="34" charset="0"/>
              </a:rPr>
              <a:t>IGURE </a:t>
            </a:r>
            <a:r>
              <a:rPr lang="en-US" sz="2000" b="1" dirty="0">
                <a:solidFill>
                  <a:srgbClr val="ED1B2F"/>
                </a:solidFill>
                <a:latin typeface="Arial" pitchFamily="34" charset="0"/>
              </a:rPr>
              <a:t>2.2</a:t>
            </a:r>
          </a:p>
        </p:txBody>
      </p:sp>
      <p:grpSp>
        <p:nvGrpSpPr>
          <p:cNvPr id="21" name="Group 20"/>
          <p:cNvGrpSpPr>
            <a:grpSpLocks/>
          </p:cNvGrpSpPr>
          <p:nvPr/>
        </p:nvGrpSpPr>
        <p:grpSpPr bwMode="auto">
          <a:xfrm>
            <a:off x="4071937" y="5715000"/>
            <a:ext cx="4995863" cy="171450"/>
            <a:chOff x="3657600" y="1678781"/>
            <a:chExt cx="4800600" cy="152400"/>
          </a:xfrm>
        </p:grpSpPr>
        <p:cxnSp>
          <p:nvCxnSpPr>
            <p:cNvPr id="8214" name="Straight Connector 17"/>
            <p:cNvCxnSpPr>
              <a:cxnSpLocks noChangeShapeType="1"/>
            </p:cNvCxnSpPr>
            <p:nvPr/>
          </p:nvCxnSpPr>
          <p:spPr bwMode="auto">
            <a:xfrm>
              <a:off x="3657600" y="1752600"/>
              <a:ext cx="4800600" cy="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cxnSp>
          <p:nvCxnSpPr>
            <p:cNvPr id="8215" name="Straight Connector 18"/>
            <p:cNvCxnSpPr>
              <a:cxnSpLocks noChangeShapeType="1"/>
            </p:cNvCxnSpPr>
            <p:nvPr/>
          </p:nvCxnSpPr>
          <p:spPr bwMode="auto">
            <a:xfrm>
              <a:off x="8458200" y="1678781"/>
              <a:ext cx="0" cy="15240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grpSp>
      <p:grpSp>
        <p:nvGrpSpPr>
          <p:cNvPr id="24" name="Group 23"/>
          <p:cNvGrpSpPr>
            <a:grpSpLocks/>
          </p:cNvGrpSpPr>
          <p:nvPr/>
        </p:nvGrpSpPr>
        <p:grpSpPr bwMode="auto">
          <a:xfrm>
            <a:off x="4029074" y="1521619"/>
            <a:ext cx="85725" cy="4955381"/>
            <a:chOff x="3574256" y="2209800"/>
            <a:chExt cx="152400" cy="4114800"/>
          </a:xfrm>
        </p:grpSpPr>
        <p:cxnSp>
          <p:nvCxnSpPr>
            <p:cNvPr id="8212" name="Straight Connector 19"/>
            <p:cNvCxnSpPr>
              <a:cxnSpLocks noChangeShapeType="1"/>
            </p:cNvCxnSpPr>
            <p:nvPr/>
          </p:nvCxnSpPr>
          <p:spPr bwMode="auto">
            <a:xfrm flipV="1">
              <a:off x="3648075" y="2209800"/>
              <a:ext cx="0" cy="411480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cxnSp>
          <p:nvCxnSpPr>
            <p:cNvPr id="8213" name="Straight Connector 21"/>
            <p:cNvCxnSpPr>
              <a:cxnSpLocks noChangeShapeType="1"/>
            </p:cNvCxnSpPr>
            <p:nvPr/>
          </p:nvCxnSpPr>
          <p:spPr bwMode="auto">
            <a:xfrm rot="-5400000">
              <a:off x="3650456" y="2133600"/>
              <a:ext cx="0" cy="15240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grpSp>
      <p:grpSp>
        <p:nvGrpSpPr>
          <p:cNvPr id="27" name="Group 26"/>
          <p:cNvGrpSpPr>
            <a:grpSpLocks/>
          </p:cNvGrpSpPr>
          <p:nvPr/>
        </p:nvGrpSpPr>
        <p:grpSpPr bwMode="auto">
          <a:xfrm>
            <a:off x="457201" y="6396038"/>
            <a:ext cx="3613396" cy="157162"/>
            <a:chOff x="457199" y="5791200"/>
            <a:chExt cx="3193257" cy="152400"/>
          </a:xfrm>
        </p:grpSpPr>
        <p:cxnSp>
          <p:nvCxnSpPr>
            <p:cNvPr id="8210" name="Straight Connector 22"/>
            <p:cNvCxnSpPr>
              <a:cxnSpLocks noChangeShapeType="1"/>
            </p:cNvCxnSpPr>
            <p:nvPr/>
          </p:nvCxnSpPr>
          <p:spPr bwMode="auto">
            <a:xfrm flipH="1">
              <a:off x="457200" y="5869781"/>
              <a:ext cx="3193256" cy="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cxnSp>
          <p:nvCxnSpPr>
            <p:cNvPr id="8211" name="Straight Connector 23"/>
            <p:cNvCxnSpPr>
              <a:cxnSpLocks noChangeShapeType="1"/>
            </p:cNvCxnSpPr>
            <p:nvPr/>
          </p:nvCxnSpPr>
          <p:spPr bwMode="auto">
            <a:xfrm rot="10800000">
              <a:off x="457199" y="5791200"/>
              <a:ext cx="0" cy="15240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grpSp>
      <p:sp>
        <p:nvSpPr>
          <p:cNvPr id="25" name="Text Box 53"/>
          <p:cNvSpPr txBox="1">
            <a:spLocks noChangeArrowheads="1"/>
          </p:cNvSpPr>
          <p:nvPr/>
        </p:nvSpPr>
        <p:spPr bwMode="auto">
          <a:xfrm>
            <a:off x="476250" y="685800"/>
            <a:ext cx="7408001"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31775" indent="-231775" eaLnBrk="0" hangingPunct="0">
              <a:defRPr>
                <a:solidFill>
                  <a:schemeClr val="tx1"/>
                </a:solidFill>
                <a:latin typeface="Palatino" pitchFamily="2" charset="0"/>
                <a:cs typeface="Arial" pitchFamily="34" charset="0"/>
              </a:defRPr>
            </a:lvl1pPr>
            <a:lvl2pPr marL="742950" indent="-285750" eaLnBrk="0" hangingPunct="0">
              <a:defRPr>
                <a:solidFill>
                  <a:schemeClr val="tx1"/>
                </a:solidFill>
                <a:latin typeface="Palatino" pitchFamily="2" charset="0"/>
                <a:cs typeface="Arial" pitchFamily="34" charset="0"/>
              </a:defRPr>
            </a:lvl2pPr>
            <a:lvl3pPr marL="1143000" indent="-228600" eaLnBrk="0" hangingPunct="0">
              <a:defRPr>
                <a:solidFill>
                  <a:schemeClr val="tx1"/>
                </a:solidFill>
                <a:latin typeface="Palatino" pitchFamily="2" charset="0"/>
                <a:cs typeface="Arial" pitchFamily="34" charset="0"/>
              </a:defRPr>
            </a:lvl3pPr>
            <a:lvl4pPr marL="1600200" indent="-228600" eaLnBrk="0" hangingPunct="0">
              <a:defRPr>
                <a:solidFill>
                  <a:schemeClr val="tx1"/>
                </a:solidFill>
                <a:latin typeface="Palatino" pitchFamily="2" charset="0"/>
                <a:cs typeface="Arial" pitchFamily="34" charset="0"/>
              </a:defRPr>
            </a:lvl4pPr>
            <a:lvl5pPr marL="2057400" indent="-228600" eaLnBrk="0" hangingPunct="0">
              <a:defRPr>
                <a:solidFill>
                  <a:schemeClr val="tx1"/>
                </a:solidFill>
                <a:latin typeface="Palatino" pitchFamily="2" charset="0"/>
                <a:cs typeface="Arial" pitchFamily="34" charset="0"/>
              </a:defRPr>
            </a:lvl5pPr>
            <a:lvl6pPr marL="2514600" indent="-228600" eaLnBrk="0" fontAlgn="base" hangingPunct="0">
              <a:spcBef>
                <a:spcPct val="0"/>
              </a:spcBef>
              <a:spcAft>
                <a:spcPct val="0"/>
              </a:spcAft>
              <a:defRPr>
                <a:solidFill>
                  <a:schemeClr val="tx1"/>
                </a:solidFill>
                <a:latin typeface="Palatino" pitchFamily="2" charset="0"/>
                <a:cs typeface="Arial" pitchFamily="34" charset="0"/>
              </a:defRPr>
            </a:lvl6pPr>
            <a:lvl7pPr marL="2971800" indent="-228600" eaLnBrk="0" fontAlgn="base" hangingPunct="0">
              <a:spcBef>
                <a:spcPct val="0"/>
              </a:spcBef>
              <a:spcAft>
                <a:spcPct val="0"/>
              </a:spcAft>
              <a:defRPr>
                <a:solidFill>
                  <a:schemeClr val="tx1"/>
                </a:solidFill>
                <a:latin typeface="Palatino" pitchFamily="2" charset="0"/>
                <a:cs typeface="Arial" pitchFamily="34" charset="0"/>
              </a:defRPr>
            </a:lvl7pPr>
            <a:lvl8pPr marL="3429000" indent="-228600" eaLnBrk="0" fontAlgn="base" hangingPunct="0">
              <a:spcBef>
                <a:spcPct val="0"/>
              </a:spcBef>
              <a:spcAft>
                <a:spcPct val="0"/>
              </a:spcAft>
              <a:defRPr>
                <a:solidFill>
                  <a:schemeClr val="tx1"/>
                </a:solidFill>
                <a:latin typeface="Palatino" pitchFamily="2" charset="0"/>
                <a:cs typeface="Arial" pitchFamily="34" charset="0"/>
              </a:defRPr>
            </a:lvl8pPr>
            <a:lvl9pPr marL="3886200" indent="-228600" eaLnBrk="0" fontAlgn="base" hangingPunct="0">
              <a:spcBef>
                <a:spcPct val="0"/>
              </a:spcBef>
              <a:spcAft>
                <a:spcPct val="0"/>
              </a:spcAft>
              <a:defRPr>
                <a:solidFill>
                  <a:schemeClr val="tx1"/>
                </a:solidFill>
                <a:latin typeface="Palatino" pitchFamily="2" charset="0"/>
                <a:cs typeface="Arial" pitchFamily="34" charset="0"/>
              </a:defRPr>
            </a:lvl9pPr>
          </a:lstStyle>
          <a:p>
            <a:pPr eaLnBrk="1" hangingPunct="1">
              <a:buClr>
                <a:schemeClr val="bg2"/>
              </a:buClr>
            </a:pPr>
            <a:r>
              <a:rPr lang="en-US" b="1" dirty="0">
                <a:solidFill>
                  <a:srgbClr val="939598"/>
                </a:solidFill>
                <a:latin typeface="Arial" pitchFamily="34" charset="0"/>
              </a:rPr>
              <a:t>●</a:t>
            </a:r>
            <a:r>
              <a:rPr lang="en-US" b="1" dirty="0">
                <a:solidFill>
                  <a:srgbClr val="382344"/>
                </a:solidFill>
                <a:latin typeface="Arial" pitchFamily="34" charset="0"/>
              </a:rPr>
              <a:t>	demand curve    </a:t>
            </a:r>
            <a:r>
              <a:rPr lang="en-US" dirty="0">
                <a:solidFill>
                  <a:srgbClr val="2A5CAA"/>
                </a:solidFill>
                <a:latin typeface="Arial" pitchFamily="34" charset="0"/>
              </a:rPr>
              <a:t>Relationship between the quantity of a good </a:t>
            </a:r>
            <a:r>
              <a:rPr lang="en-US" dirty="0" smtClean="0">
                <a:solidFill>
                  <a:srgbClr val="2A5CAA"/>
                </a:solidFill>
                <a:latin typeface="Arial" pitchFamily="34" charset="0"/>
              </a:rPr>
              <a:t>that consumers </a:t>
            </a:r>
            <a:r>
              <a:rPr lang="en-US" dirty="0">
                <a:solidFill>
                  <a:srgbClr val="2A5CAA"/>
                </a:solidFill>
                <a:latin typeface="Arial" pitchFamily="34" charset="0"/>
              </a:rPr>
              <a:t>are willing to buy and the price of the good.</a:t>
            </a:r>
          </a:p>
        </p:txBody>
      </p:sp>
      <p:sp>
        <p:nvSpPr>
          <p:cNvPr id="26" name="Rectangle 6"/>
          <p:cNvSpPr txBox="1">
            <a:spLocks noChangeArrowheads="1"/>
          </p:cNvSpPr>
          <p:nvPr/>
        </p:nvSpPr>
        <p:spPr bwMode="auto">
          <a:xfrm>
            <a:off x="457200" y="1"/>
            <a:ext cx="7391400" cy="68579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marL="342900" indent="-342900" algn="l" rtl="0" eaLnBrk="0" fontAlgn="base" hangingPunct="0">
              <a:spcBef>
                <a:spcPct val="20000"/>
              </a:spcBef>
              <a:spcAft>
                <a:spcPct val="0"/>
              </a:spcAft>
              <a:buChar char="•"/>
              <a:defRPr sz="2400">
                <a:solidFill>
                  <a:srgbClr val="53BE95"/>
                </a:solidFill>
                <a:latin typeface="+mn-lt"/>
                <a:ea typeface="+mn-ea"/>
                <a:cs typeface="+mn-cs"/>
              </a:defRPr>
            </a:lvl1pPr>
            <a:lvl2pPr marL="742950" indent="-285750" algn="l" rtl="0" eaLnBrk="0" fontAlgn="base" hangingPunct="0">
              <a:spcBef>
                <a:spcPct val="20000"/>
              </a:spcBef>
              <a:spcAft>
                <a:spcPct val="0"/>
              </a:spcAft>
              <a:buChar char="–"/>
              <a:defRPr sz="2000" b="1" i="1">
                <a:solidFill>
                  <a:srgbClr val="F7955A"/>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FontTx/>
              <a:buNone/>
            </a:pPr>
            <a:r>
              <a:rPr lang="en-US" sz="2000" b="1" dirty="0" smtClean="0">
                <a:solidFill>
                  <a:srgbClr val="950057"/>
                </a:solidFill>
              </a:rPr>
              <a:t>The Demand Curve</a:t>
            </a:r>
          </a:p>
        </p:txBody>
      </p:sp>
      <p:sp>
        <p:nvSpPr>
          <p:cNvPr id="3" name="Rectangle 2"/>
          <p:cNvSpPr/>
          <p:nvPr/>
        </p:nvSpPr>
        <p:spPr>
          <a:xfrm>
            <a:off x="6604734" y="1796534"/>
            <a:ext cx="1279517" cy="369332"/>
          </a:xfrm>
          <a:prstGeom prst="rect">
            <a:avLst/>
          </a:prstGeom>
        </p:spPr>
        <p:txBody>
          <a:bodyPr wrap="none">
            <a:spAutoFit/>
          </a:bodyPr>
          <a:lstStyle/>
          <a:p>
            <a:pPr algn="ctr"/>
            <a:r>
              <a:rPr lang="en-US" i="1" dirty="0" smtClean="0">
                <a:latin typeface="Times New Roman" pitchFamily="18" charset="0"/>
                <a:cs typeface="Times New Roman" pitchFamily="18" charset="0"/>
              </a:rPr>
              <a:t>Q</a:t>
            </a:r>
            <a:r>
              <a:rPr lang="en-US" baseline="-25000" dirty="0" smtClean="0">
                <a:latin typeface="Times New Roman" pitchFamily="18" charset="0"/>
                <a:cs typeface="Times New Roman" pitchFamily="18" charset="0"/>
              </a:rPr>
              <a:t>D</a:t>
            </a:r>
            <a:r>
              <a:rPr lang="en-US" dirty="0" smtClean="0">
                <a:latin typeface="Times New Roman" pitchFamily="18" charset="0"/>
                <a:cs typeface="Times New Roman" pitchFamily="18" charset="0"/>
              </a:rPr>
              <a:t> = </a:t>
            </a:r>
            <a:r>
              <a:rPr lang="en-US" i="1" dirty="0" smtClean="0">
                <a:latin typeface="Times New Roman" pitchFamily="18" charset="0"/>
                <a:cs typeface="Times New Roman" pitchFamily="18" charset="0"/>
              </a:rPr>
              <a:t>Q</a:t>
            </a:r>
            <a:r>
              <a:rPr lang="en-US" baseline="-25000" dirty="0" smtClean="0">
                <a:latin typeface="Times New Roman" pitchFamily="18" charset="0"/>
                <a:cs typeface="Times New Roman" pitchFamily="18" charset="0"/>
              </a:rPr>
              <a:t>D</a:t>
            </a:r>
            <a:r>
              <a:rPr lang="en-US"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P</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pic>
        <p:nvPicPr>
          <p:cNvPr id="28" name="Picture 12"/>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7832393" y="0"/>
            <a:ext cx="1311607" cy="10789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wipe(left)">
                                      <p:cBhvr>
                                        <p:cTn id="7" dur="500"/>
                                        <p:tgtEl>
                                          <p:spTgt spid="26">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500"/>
                                        <p:tgtEl>
                                          <p:spTgt spid="2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8206"/>
                                        </p:tgtEl>
                                        <p:attrNameLst>
                                          <p:attrName>style.visibility</p:attrName>
                                        </p:attrNameLst>
                                      </p:cBhvr>
                                      <p:to>
                                        <p:strVal val="visible"/>
                                      </p:to>
                                    </p:set>
                                    <p:animEffect transition="in" filter="wipe(left)">
                                      <p:cBhvr>
                                        <p:cTn id="19" dur="500"/>
                                        <p:tgtEl>
                                          <p:spTgt spid="8206"/>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8202"/>
                                        </p:tgtEl>
                                        <p:attrNameLst>
                                          <p:attrName>style.visibility</p:attrName>
                                        </p:attrNameLst>
                                      </p:cBhvr>
                                      <p:to>
                                        <p:strVal val="visible"/>
                                      </p:to>
                                    </p:set>
                                    <p:animEffect transition="in" filter="wipe(left)">
                                      <p:cBhvr>
                                        <p:cTn id="23" dur="500"/>
                                        <p:tgtEl>
                                          <p:spTgt spid="8202"/>
                                        </p:tgtEl>
                                      </p:cBhvr>
                                    </p:animEffect>
                                  </p:childTnLst>
                                </p:cTn>
                              </p:par>
                            </p:childTnLst>
                          </p:cTn>
                        </p:par>
                        <p:par>
                          <p:cTn id="24" fill="hold" nodeType="afterGroup">
                            <p:stCondLst>
                              <p:cond delay="2500"/>
                            </p:stCondLst>
                            <p:childTnLst>
                              <p:par>
                                <p:cTn id="25" presetID="22" presetClass="entr" presetSubtype="4"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500"/>
                                        <p:tgtEl>
                                          <p:spTgt spid="24"/>
                                        </p:tgtEl>
                                      </p:cBhvr>
                                    </p:animEffect>
                                  </p:childTnLst>
                                </p:cTn>
                              </p:par>
                              <p:par>
                                <p:cTn id="28" presetID="22" presetClass="entr" presetSubtype="8"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cTn>
                              </p:par>
                            </p:childTnLst>
                          </p:cTn>
                        </p:par>
                        <p:par>
                          <p:cTn id="31" fill="hold" nodeType="afterGroup">
                            <p:stCondLst>
                              <p:cond delay="3000"/>
                            </p:stCondLst>
                            <p:childTnLst>
                              <p:par>
                                <p:cTn id="32" presetID="22" presetClass="entr" presetSubtype="4" fill="hold" nodeType="afterEffect">
                                  <p:stCondLst>
                                    <p:cond delay="0"/>
                                  </p:stCondLst>
                                  <p:childTnLst>
                                    <p:set>
                                      <p:cBhvr>
                                        <p:cTn id="33" dur="1" fill="hold">
                                          <p:stCondLst>
                                            <p:cond delay="0"/>
                                          </p:stCondLst>
                                        </p:cTn>
                                        <p:tgtEl>
                                          <p:spTgt spid="10253"/>
                                        </p:tgtEl>
                                        <p:attrNameLst>
                                          <p:attrName>style.visibility</p:attrName>
                                        </p:attrNameLst>
                                      </p:cBhvr>
                                      <p:to>
                                        <p:strVal val="visible"/>
                                      </p:to>
                                    </p:set>
                                    <p:animEffect transition="in" filter="wipe(down)">
                                      <p:cBhvr>
                                        <p:cTn id="34" dur="500"/>
                                        <p:tgtEl>
                                          <p:spTgt spid="10253"/>
                                        </p:tgtEl>
                                      </p:cBhvr>
                                    </p:animEffect>
                                  </p:childTnLst>
                                </p:cTn>
                              </p:par>
                            </p:childTnLst>
                          </p:cTn>
                        </p:par>
                        <p:par>
                          <p:cTn id="35" fill="hold" nodeType="afterGroup">
                            <p:stCondLst>
                              <p:cond delay="3500"/>
                            </p:stCondLst>
                            <p:childTnLst>
                              <p:par>
                                <p:cTn id="36" presetID="22" presetClass="entr" presetSubtype="8" fill="hold" nodeType="afterEffect">
                                  <p:stCondLst>
                                    <p:cond delay="0"/>
                                  </p:stCondLst>
                                  <p:childTnLst>
                                    <p:set>
                                      <p:cBhvr>
                                        <p:cTn id="37" dur="1" fill="hold">
                                          <p:stCondLst>
                                            <p:cond delay="0"/>
                                          </p:stCondLst>
                                        </p:cTn>
                                        <p:tgtEl>
                                          <p:spTgt spid="10254"/>
                                        </p:tgtEl>
                                        <p:attrNameLst>
                                          <p:attrName>style.visibility</p:attrName>
                                        </p:attrNameLst>
                                      </p:cBhvr>
                                      <p:to>
                                        <p:strVal val="visible"/>
                                      </p:to>
                                    </p:set>
                                    <p:animEffect transition="in" filter="wipe(left)">
                                      <p:cBhvr>
                                        <p:cTn id="38" dur="1000"/>
                                        <p:tgtEl>
                                          <p:spTgt spid="10254"/>
                                        </p:tgtEl>
                                      </p:cBhvr>
                                    </p:animEffect>
                                  </p:childTnLst>
                                </p:cTn>
                              </p:par>
                            </p:childTnLst>
                          </p:cTn>
                        </p:par>
                        <p:par>
                          <p:cTn id="39" fill="hold" nodeType="afterGroup">
                            <p:stCondLst>
                              <p:cond delay="4500"/>
                            </p:stCondLst>
                            <p:childTnLst>
                              <p:par>
                                <p:cTn id="40" presetID="22" presetClass="entr" presetSubtype="8" fill="hold" nodeType="afterEffect">
                                  <p:stCondLst>
                                    <p:cond delay="0"/>
                                  </p:stCondLst>
                                  <p:childTnLst>
                                    <p:set>
                                      <p:cBhvr>
                                        <p:cTn id="41" dur="1" fill="hold">
                                          <p:stCondLst>
                                            <p:cond delay="0"/>
                                          </p:stCondLst>
                                        </p:cTn>
                                        <p:tgtEl>
                                          <p:spTgt spid="10255"/>
                                        </p:tgtEl>
                                        <p:attrNameLst>
                                          <p:attrName>style.visibility</p:attrName>
                                        </p:attrNameLst>
                                      </p:cBhvr>
                                      <p:to>
                                        <p:strVal val="visible"/>
                                      </p:to>
                                    </p:set>
                                    <p:animEffect transition="in" filter="wipe(left)">
                                      <p:cBhvr>
                                        <p:cTn id="42" dur="1000"/>
                                        <p:tgtEl>
                                          <p:spTgt spid="10255"/>
                                        </p:tgtEl>
                                      </p:cBhvr>
                                    </p:animEffect>
                                  </p:childTnLst>
                                </p:cTn>
                              </p:par>
                            </p:childTnLst>
                          </p:cTn>
                        </p:par>
                        <p:par>
                          <p:cTn id="43" fill="hold" nodeType="afterGroup">
                            <p:stCondLst>
                              <p:cond delay="5500"/>
                            </p:stCondLst>
                            <p:childTnLst>
                              <p:par>
                                <p:cTn id="44" presetID="22" presetClass="entr" presetSubtype="8" fill="hold" nodeType="afterEffect">
                                  <p:stCondLst>
                                    <p:cond delay="0"/>
                                  </p:stCondLst>
                                  <p:childTnLst>
                                    <p:set>
                                      <p:cBhvr>
                                        <p:cTn id="45" dur="1" fill="hold">
                                          <p:stCondLst>
                                            <p:cond delay="0"/>
                                          </p:stCondLst>
                                        </p:cTn>
                                        <p:tgtEl>
                                          <p:spTgt spid="585732">
                                            <p:txEl>
                                              <p:pRg st="0" end="0"/>
                                            </p:txEl>
                                          </p:spTgt>
                                        </p:tgtEl>
                                        <p:attrNameLst>
                                          <p:attrName>style.visibility</p:attrName>
                                        </p:attrNameLst>
                                      </p:cBhvr>
                                      <p:to>
                                        <p:strVal val="visible"/>
                                      </p:to>
                                    </p:set>
                                    <p:animEffect transition="in" filter="wipe(left)">
                                      <p:cBhvr>
                                        <p:cTn id="46" dur="500"/>
                                        <p:tgtEl>
                                          <p:spTgt spid="585732">
                                            <p:txEl>
                                              <p:pRg st="0" end="0"/>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585732">
                                            <p:txEl>
                                              <p:pRg st="1" end="1"/>
                                            </p:txEl>
                                          </p:spTgt>
                                        </p:tgtEl>
                                        <p:attrNameLst>
                                          <p:attrName>style.visibility</p:attrName>
                                        </p:attrNameLst>
                                      </p:cBhvr>
                                      <p:to>
                                        <p:strVal val="visible"/>
                                      </p:to>
                                    </p:set>
                                    <p:animEffect transition="in" filter="wipe(left)">
                                      <p:cBhvr>
                                        <p:cTn id="51" dur="500"/>
                                        <p:tgtEl>
                                          <p:spTgt spid="585732">
                                            <p:txEl>
                                              <p:pRg st="1" end="1"/>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nodeType="clickEffect">
                                  <p:stCondLst>
                                    <p:cond delay="0"/>
                                  </p:stCondLst>
                                  <p:childTnLst>
                                    <p:set>
                                      <p:cBhvr>
                                        <p:cTn id="55" dur="1" fill="hold">
                                          <p:stCondLst>
                                            <p:cond delay="0"/>
                                          </p:stCondLst>
                                        </p:cTn>
                                        <p:tgtEl>
                                          <p:spTgt spid="9237"/>
                                        </p:tgtEl>
                                        <p:attrNameLst>
                                          <p:attrName>style.visibility</p:attrName>
                                        </p:attrNameLst>
                                      </p:cBhvr>
                                      <p:to>
                                        <p:strVal val="visible"/>
                                      </p:to>
                                    </p:set>
                                    <p:animEffect transition="in" filter="wipe(left)">
                                      <p:cBhvr>
                                        <p:cTn id="56" dur="1000"/>
                                        <p:tgtEl>
                                          <p:spTgt spid="9237"/>
                                        </p:tgtEl>
                                      </p:cBhvr>
                                    </p:animEffect>
                                  </p:childTnLst>
                                </p:cTn>
                              </p:par>
                            </p:childTnLst>
                          </p:cTn>
                        </p:par>
                        <p:par>
                          <p:cTn id="57" fill="hold" nodeType="afterGroup">
                            <p:stCondLst>
                              <p:cond delay="1000"/>
                            </p:stCondLst>
                            <p:childTnLst>
                              <p:par>
                                <p:cTn id="58" presetID="22" presetClass="entr" presetSubtype="8" fill="hold" nodeType="afterEffect">
                                  <p:stCondLst>
                                    <p:cond delay="0"/>
                                  </p:stCondLst>
                                  <p:childTnLst>
                                    <p:set>
                                      <p:cBhvr>
                                        <p:cTn id="59" dur="1" fill="hold">
                                          <p:stCondLst>
                                            <p:cond delay="0"/>
                                          </p:stCondLst>
                                        </p:cTn>
                                        <p:tgtEl>
                                          <p:spTgt spid="9236"/>
                                        </p:tgtEl>
                                        <p:attrNameLst>
                                          <p:attrName>style.visibility</p:attrName>
                                        </p:attrNameLst>
                                      </p:cBhvr>
                                      <p:to>
                                        <p:strVal val="visible"/>
                                      </p:to>
                                    </p:set>
                                    <p:animEffect transition="in" filter="wipe(left)">
                                      <p:cBhvr>
                                        <p:cTn id="60" dur="1000"/>
                                        <p:tgtEl>
                                          <p:spTgt spid="9236"/>
                                        </p:tgtEl>
                                      </p:cBhvr>
                                    </p:animEffect>
                                  </p:childTnLst>
                                </p:cTn>
                              </p:par>
                            </p:childTnLst>
                          </p:cTn>
                        </p:par>
                        <p:par>
                          <p:cTn id="61" fill="hold" nodeType="afterGroup">
                            <p:stCondLst>
                              <p:cond delay="2000"/>
                            </p:stCondLst>
                            <p:childTnLst>
                              <p:par>
                                <p:cTn id="62" presetID="22" presetClass="entr" presetSubtype="8" fill="hold" nodeType="afterEffect">
                                  <p:stCondLst>
                                    <p:cond delay="0"/>
                                  </p:stCondLst>
                                  <p:childTnLst>
                                    <p:set>
                                      <p:cBhvr>
                                        <p:cTn id="63" dur="1" fill="hold">
                                          <p:stCondLst>
                                            <p:cond delay="0"/>
                                          </p:stCondLst>
                                        </p:cTn>
                                        <p:tgtEl>
                                          <p:spTgt spid="9238"/>
                                        </p:tgtEl>
                                        <p:attrNameLst>
                                          <p:attrName>style.visibility</p:attrName>
                                        </p:attrNameLst>
                                      </p:cBhvr>
                                      <p:to>
                                        <p:strVal val="visible"/>
                                      </p:to>
                                    </p:set>
                                    <p:animEffect transition="in" filter="wipe(left)">
                                      <p:cBhvr>
                                        <p:cTn id="64" dur="1000"/>
                                        <p:tgtEl>
                                          <p:spTgt spid="9238"/>
                                        </p:tgtEl>
                                      </p:cBhvr>
                                    </p:animEffect>
                                  </p:childTnLst>
                                </p:cTn>
                              </p:par>
                            </p:childTnLst>
                          </p:cTn>
                        </p:par>
                        <p:par>
                          <p:cTn id="65" fill="hold" nodeType="afterGroup">
                            <p:stCondLst>
                              <p:cond delay="3000"/>
                            </p:stCondLst>
                            <p:childTnLst>
                              <p:par>
                                <p:cTn id="66" presetID="22" presetClass="entr" presetSubtype="8" fill="hold" nodeType="afterEffect">
                                  <p:stCondLst>
                                    <p:cond delay="0"/>
                                  </p:stCondLst>
                                  <p:childTnLst>
                                    <p:set>
                                      <p:cBhvr>
                                        <p:cTn id="67" dur="1" fill="hold">
                                          <p:stCondLst>
                                            <p:cond delay="0"/>
                                          </p:stCondLst>
                                        </p:cTn>
                                        <p:tgtEl>
                                          <p:spTgt spid="9239"/>
                                        </p:tgtEl>
                                        <p:attrNameLst>
                                          <p:attrName>style.visibility</p:attrName>
                                        </p:attrNameLst>
                                      </p:cBhvr>
                                      <p:to>
                                        <p:strVal val="visible"/>
                                      </p:to>
                                    </p:set>
                                    <p:animEffect transition="in" filter="wipe(left)">
                                      <p:cBhvr>
                                        <p:cTn id="68" dur="1000"/>
                                        <p:tgtEl>
                                          <p:spTgt spid="9239"/>
                                        </p:tgtEl>
                                      </p:cBhvr>
                                    </p:animEffect>
                                  </p:childTnLst>
                                </p:cTn>
                              </p:par>
                            </p:childTnLst>
                          </p:cTn>
                        </p:par>
                        <p:par>
                          <p:cTn id="69" fill="hold" nodeType="afterGroup">
                            <p:stCondLst>
                              <p:cond delay="4000"/>
                            </p:stCondLst>
                            <p:childTnLst>
                              <p:par>
                                <p:cTn id="70" presetID="22" presetClass="entr" presetSubtype="8" fill="hold" nodeType="afterEffect">
                                  <p:stCondLst>
                                    <p:cond delay="0"/>
                                  </p:stCondLst>
                                  <p:childTnLst>
                                    <p:set>
                                      <p:cBhvr>
                                        <p:cTn id="71" dur="1" fill="hold">
                                          <p:stCondLst>
                                            <p:cond delay="0"/>
                                          </p:stCondLst>
                                        </p:cTn>
                                        <p:tgtEl>
                                          <p:spTgt spid="9232"/>
                                        </p:tgtEl>
                                        <p:attrNameLst>
                                          <p:attrName>style.visibility</p:attrName>
                                        </p:attrNameLst>
                                      </p:cBhvr>
                                      <p:to>
                                        <p:strVal val="visible"/>
                                      </p:to>
                                    </p:set>
                                    <p:animEffect transition="in" filter="wipe(left)">
                                      <p:cBhvr>
                                        <p:cTn id="72" dur="1000"/>
                                        <p:tgtEl>
                                          <p:spTgt spid="9232"/>
                                        </p:tgtEl>
                                      </p:cBhvr>
                                    </p:animEffect>
                                  </p:childTnLst>
                                </p:cTn>
                              </p:par>
                            </p:childTnLst>
                          </p:cTn>
                        </p:par>
                        <p:par>
                          <p:cTn id="73" fill="hold" nodeType="afterGroup">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585732">
                                            <p:txEl>
                                              <p:pRg st="2" end="2"/>
                                            </p:txEl>
                                          </p:spTgt>
                                        </p:tgtEl>
                                        <p:attrNameLst>
                                          <p:attrName>style.visibility</p:attrName>
                                        </p:attrNameLst>
                                      </p:cBhvr>
                                      <p:to>
                                        <p:strVal val="visible"/>
                                      </p:to>
                                    </p:set>
                                    <p:animEffect transition="in" filter="wipe(left)">
                                      <p:cBhvr>
                                        <p:cTn id="76" dur="500"/>
                                        <p:tgtEl>
                                          <p:spTgt spid="585732">
                                            <p:txEl>
                                              <p:pRg st="2" end="2"/>
                                            </p:txEl>
                                          </p:spTgt>
                                        </p:tgtEl>
                                      </p:cBhvr>
                                    </p:animEffect>
                                  </p:childTnLst>
                                </p:cTn>
                              </p:par>
                            </p:childTnLst>
                          </p:cTn>
                        </p:par>
                        <p:par>
                          <p:cTn id="77" fill="hold" nodeType="afterGroup">
                            <p:stCondLst>
                              <p:cond delay="5500"/>
                            </p:stCondLst>
                            <p:childTnLst>
                              <p:par>
                                <p:cTn id="78" presetID="22" presetClass="entr" presetSubtype="2" fill="hold"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wipe(right)">
                                      <p:cBhvr>
                                        <p:cTn id="8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2" grpId="0"/>
      <p:bldP spid="585732" grpId="0" build="p"/>
      <p:bldP spid="8206" grpId="0"/>
      <p:bldP spid="26" grpId="0" build="p"/>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65"/>
          <p:cNvSpPr>
            <a:spLocks noChangeArrowheads="1"/>
          </p:cNvSpPr>
          <p:nvPr/>
        </p:nvSpPr>
        <p:spPr bwMode="auto">
          <a:xfrm>
            <a:off x="439003" y="685800"/>
            <a:ext cx="4800600" cy="24468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b="1" dirty="0">
                <a:solidFill>
                  <a:srgbClr val="2A5CAA"/>
                </a:solidFill>
                <a:latin typeface="Arial" pitchFamily="34" charset="0"/>
              </a:rPr>
              <a:t>SHIFTING THE DEMAND </a:t>
            </a:r>
            <a:r>
              <a:rPr lang="en-US" b="1" dirty="0" smtClean="0">
                <a:solidFill>
                  <a:srgbClr val="2A5CAA"/>
                </a:solidFill>
                <a:latin typeface="Arial" pitchFamily="34" charset="0"/>
              </a:rPr>
              <a:t>CURVE</a:t>
            </a:r>
          </a:p>
          <a:p>
            <a:endParaRPr lang="en-US" sz="900" dirty="0" smtClean="0">
              <a:latin typeface="Arial" pitchFamily="34" charset="0"/>
            </a:endParaRPr>
          </a:p>
          <a:p>
            <a:r>
              <a:rPr lang="en-US" dirty="0" smtClean="0">
                <a:latin typeface="Arial" pitchFamily="34" charset="0"/>
              </a:rPr>
              <a:t>If </a:t>
            </a:r>
            <a:r>
              <a:rPr lang="en-US" dirty="0">
                <a:latin typeface="Arial" pitchFamily="34" charset="0"/>
              </a:rPr>
              <a:t>the market price were held constant at </a:t>
            </a:r>
            <a:r>
              <a:rPr lang="en-US" i="1" dirty="0">
                <a:latin typeface="Arial" pitchFamily="34" charset="0"/>
              </a:rPr>
              <a:t>P</a:t>
            </a:r>
            <a:r>
              <a:rPr lang="en-US" baseline="-25000" dirty="0">
                <a:latin typeface="Arial" pitchFamily="34" charset="0"/>
              </a:rPr>
              <a:t>1</a:t>
            </a:r>
            <a:r>
              <a:rPr lang="en-US" dirty="0">
                <a:latin typeface="Arial" pitchFamily="34" charset="0"/>
              </a:rPr>
              <a:t>, we would expect to see an increase in the quantity demanded—say, from </a:t>
            </a:r>
            <a:r>
              <a:rPr lang="en-US" i="1" dirty="0">
                <a:latin typeface="Arial" pitchFamily="34" charset="0"/>
              </a:rPr>
              <a:t>Q</a:t>
            </a:r>
            <a:r>
              <a:rPr lang="en-US" baseline="-25000" dirty="0">
                <a:latin typeface="Arial" pitchFamily="34" charset="0"/>
              </a:rPr>
              <a:t>1</a:t>
            </a:r>
            <a:r>
              <a:rPr lang="en-US" dirty="0">
                <a:latin typeface="Arial" pitchFamily="34" charset="0"/>
              </a:rPr>
              <a:t> to </a:t>
            </a:r>
            <a:r>
              <a:rPr lang="en-US" i="1" dirty="0">
                <a:latin typeface="Arial" pitchFamily="34" charset="0"/>
              </a:rPr>
              <a:t>Q</a:t>
            </a:r>
            <a:r>
              <a:rPr lang="en-US" baseline="-25000" dirty="0">
                <a:latin typeface="Arial" pitchFamily="34" charset="0"/>
              </a:rPr>
              <a:t>2</a:t>
            </a:r>
            <a:r>
              <a:rPr lang="en-US" dirty="0">
                <a:latin typeface="Arial" pitchFamily="34" charset="0"/>
              </a:rPr>
              <a:t>, as a result of consumers’ higher incomes.  Because this increase would occur no matter what the market price, the result would be a </a:t>
            </a:r>
            <a:r>
              <a:rPr lang="en-US" i="1" dirty="0">
                <a:latin typeface="Arial" pitchFamily="34" charset="0"/>
              </a:rPr>
              <a:t>shift to the right of the entire demand curve.</a:t>
            </a:r>
            <a:endParaRPr lang="en-US" dirty="0">
              <a:latin typeface="Arial" pitchFamily="34" charset="0"/>
            </a:endParaRPr>
          </a:p>
        </p:txBody>
      </p:sp>
      <p:sp>
        <p:nvSpPr>
          <p:cNvPr id="21" name="Rectangle 52"/>
          <p:cNvSpPr txBox="1">
            <a:spLocks noChangeArrowheads="1"/>
          </p:cNvSpPr>
          <p:nvPr/>
        </p:nvSpPr>
        <p:spPr bwMode="auto">
          <a:xfrm>
            <a:off x="457200" y="3581400"/>
            <a:ext cx="5410200" cy="511175"/>
          </a:xfrm>
          <a:prstGeom prst="rect">
            <a:avLst/>
          </a:prstGeom>
          <a:noFill/>
          <a:ln w="9525">
            <a:noFill/>
            <a:miter lim="800000"/>
            <a:headEnd/>
            <a:tailEnd/>
          </a:ln>
          <a:effectLst/>
        </p:spPr>
        <p:txBody>
          <a:bodyPr/>
          <a:lstStyle/>
          <a:p>
            <a:pPr marL="342900" indent="-342900">
              <a:spcBef>
                <a:spcPct val="20000"/>
              </a:spcBef>
              <a:defRPr/>
            </a:pPr>
            <a:r>
              <a:rPr lang="en-US" b="1" kern="0" dirty="0">
                <a:solidFill>
                  <a:srgbClr val="2A5CAA"/>
                </a:solidFill>
                <a:latin typeface="+mn-lt"/>
                <a:cs typeface="+mn-cs"/>
              </a:rPr>
              <a:t>SUBSTITUTE AND COMPLEMENTARY GOODS</a:t>
            </a:r>
          </a:p>
        </p:txBody>
      </p:sp>
      <p:sp>
        <p:nvSpPr>
          <p:cNvPr id="23" name="Text Box 53"/>
          <p:cNvSpPr txBox="1">
            <a:spLocks noChangeArrowheads="1"/>
          </p:cNvSpPr>
          <p:nvPr/>
        </p:nvSpPr>
        <p:spPr bwMode="auto">
          <a:xfrm>
            <a:off x="470848" y="4191000"/>
            <a:ext cx="83058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31775" indent="-231775" eaLnBrk="0" hangingPunct="0">
              <a:defRPr>
                <a:solidFill>
                  <a:schemeClr val="tx1"/>
                </a:solidFill>
                <a:latin typeface="Palatino" pitchFamily="2" charset="0"/>
                <a:cs typeface="Arial" pitchFamily="34" charset="0"/>
              </a:defRPr>
            </a:lvl1pPr>
            <a:lvl2pPr marL="742950" indent="-285750" eaLnBrk="0" hangingPunct="0">
              <a:defRPr>
                <a:solidFill>
                  <a:schemeClr val="tx1"/>
                </a:solidFill>
                <a:latin typeface="Palatino" pitchFamily="2" charset="0"/>
                <a:cs typeface="Arial" pitchFamily="34" charset="0"/>
              </a:defRPr>
            </a:lvl2pPr>
            <a:lvl3pPr marL="1143000" indent="-228600" eaLnBrk="0" hangingPunct="0">
              <a:defRPr>
                <a:solidFill>
                  <a:schemeClr val="tx1"/>
                </a:solidFill>
                <a:latin typeface="Palatino" pitchFamily="2" charset="0"/>
                <a:cs typeface="Arial" pitchFamily="34" charset="0"/>
              </a:defRPr>
            </a:lvl3pPr>
            <a:lvl4pPr marL="1600200" indent="-228600" eaLnBrk="0" hangingPunct="0">
              <a:defRPr>
                <a:solidFill>
                  <a:schemeClr val="tx1"/>
                </a:solidFill>
                <a:latin typeface="Palatino" pitchFamily="2" charset="0"/>
                <a:cs typeface="Arial" pitchFamily="34" charset="0"/>
              </a:defRPr>
            </a:lvl4pPr>
            <a:lvl5pPr marL="2057400" indent="-228600" eaLnBrk="0" hangingPunct="0">
              <a:defRPr>
                <a:solidFill>
                  <a:schemeClr val="tx1"/>
                </a:solidFill>
                <a:latin typeface="Palatino" pitchFamily="2" charset="0"/>
                <a:cs typeface="Arial" pitchFamily="34" charset="0"/>
              </a:defRPr>
            </a:lvl5pPr>
            <a:lvl6pPr marL="2514600" indent="-228600" eaLnBrk="0" fontAlgn="base" hangingPunct="0">
              <a:spcBef>
                <a:spcPct val="0"/>
              </a:spcBef>
              <a:spcAft>
                <a:spcPct val="0"/>
              </a:spcAft>
              <a:defRPr>
                <a:solidFill>
                  <a:schemeClr val="tx1"/>
                </a:solidFill>
                <a:latin typeface="Palatino" pitchFamily="2" charset="0"/>
                <a:cs typeface="Arial" pitchFamily="34" charset="0"/>
              </a:defRPr>
            </a:lvl6pPr>
            <a:lvl7pPr marL="2971800" indent="-228600" eaLnBrk="0" fontAlgn="base" hangingPunct="0">
              <a:spcBef>
                <a:spcPct val="0"/>
              </a:spcBef>
              <a:spcAft>
                <a:spcPct val="0"/>
              </a:spcAft>
              <a:defRPr>
                <a:solidFill>
                  <a:schemeClr val="tx1"/>
                </a:solidFill>
                <a:latin typeface="Palatino" pitchFamily="2" charset="0"/>
                <a:cs typeface="Arial" pitchFamily="34" charset="0"/>
              </a:defRPr>
            </a:lvl7pPr>
            <a:lvl8pPr marL="3429000" indent="-228600" eaLnBrk="0" fontAlgn="base" hangingPunct="0">
              <a:spcBef>
                <a:spcPct val="0"/>
              </a:spcBef>
              <a:spcAft>
                <a:spcPct val="0"/>
              </a:spcAft>
              <a:defRPr>
                <a:solidFill>
                  <a:schemeClr val="tx1"/>
                </a:solidFill>
                <a:latin typeface="Palatino" pitchFamily="2" charset="0"/>
                <a:cs typeface="Arial" pitchFamily="34" charset="0"/>
              </a:defRPr>
            </a:lvl8pPr>
            <a:lvl9pPr marL="3886200" indent="-228600" eaLnBrk="0" fontAlgn="base" hangingPunct="0">
              <a:spcBef>
                <a:spcPct val="0"/>
              </a:spcBef>
              <a:spcAft>
                <a:spcPct val="0"/>
              </a:spcAft>
              <a:defRPr>
                <a:solidFill>
                  <a:schemeClr val="tx1"/>
                </a:solidFill>
                <a:latin typeface="Palatino" pitchFamily="2" charset="0"/>
                <a:cs typeface="Arial" pitchFamily="34" charset="0"/>
              </a:defRPr>
            </a:lvl9pPr>
          </a:lstStyle>
          <a:p>
            <a:pPr marL="0" indent="0" eaLnBrk="1" hangingPunct="1">
              <a:buClr>
                <a:schemeClr val="bg2"/>
              </a:buClr>
            </a:pPr>
            <a:r>
              <a:rPr lang="en-US" b="1" dirty="0" smtClean="0">
                <a:solidFill>
                  <a:srgbClr val="939598"/>
                </a:solidFill>
              </a:rPr>
              <a:t>●</a:t>
            </a:r>
            <a:r>
              <a:rPr lang="en-US" b="1" dirty="0">
                <a:solidFill>
                  <a:srgbClr val="382344"/>
                </a:solidFill>
              </a:rPr>
              <a:t> </a:t>
            </a:r>
            <a:r>
              <a:rPr lang="en-US" b="1" dirty="0" smtClean="0">
                <a:solidFill>
                  <a:srgbClr val="382344"/>
                </a:solidFill>
                <a:latin typeface="Arial" pitchFamily="34" charset="0"/>
              </a:rPr>
              <a:t>substitutes    </a:t>
            </a:r>
            <a:r>
              <a:rPr lang="en-US" dirty="0">
                <a:solidFill>
                  <a:srgbClr val="2A5CAA"/>
                </a:solidFill>
                <a:latin typeface="Arial" pitchFamily="34" charset="0"/>
              </a:rPr>
              <a:t>Two goods for which an increase in the price of one leads to an increase in the quantity demanded of the other.</a:t>
            </a:r>
          </a:p>
        </p:txBody>
      </p:sp>
      <p:sp>
        <p:nvSpPr>
          <p:cNvPr id="24" name="Text Box 53"/>
          <p:cNvSpPr txBox="1">
            <a:spLocks noChangeArrowheads="1"/>
          </p:cNvSpPr>
          <p:nvPr/>
        </p:nvSpPr>
        <p:spPr bwMode="auto">
          <a:xfrm>
            <a:off x="470848" y="5145087"/>
            <a:ext cx="83058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31775" indent="-231775" eaLnBrk="0" hangingPunct="0">
              <a:defRPr>
                <a:solidFill>
                  <a:schemeClr val="tx1"/>
                </a:solidFill>
                <a:latin typeface="Palatino" pitchFamily="2" charset="0"/>
                <a:cs typeface="Arial" pitchFamily="34" charset="0"/>
              </a:defRPr>
            </a:lvl1pPr>
            <a:lvl2pPr marL="742950" indent="-285750" eaLnBrk="0" hangingPunct="0">
              <a:defRPr>
                <a:solidFill>
                  <a:schemeClr val="tx1"/>
                </a:solidFill>
                <a:latin typeface="Palatino" pitchFamily="2" charset="0"/>
                <a:cs typeface="Arial" pitchFamily="34" charset="0"/>
              </a:defRPr>
            </a:lvl2pPr>
            <a:lvl3pPr marL="1143000" indent="-228600" eaLnBrk="0" hangingPunct="0">
              <a:defRPr>
                <a:solidFill>
                  <a:schemeClr val="tx1"/>
                </a:solidFill>
                <a:latin typeface="Palatino" pitchFamily="2" charset="0"/>
                <a:cs typeface="Arial" pitchFamily="34" charset="0"/>
              </a:defRPr>
            </a:lvl3pPr>
            <a:lvl4pPr marL="1600200" indent="-228600" eaLnBrk="0" hangingPunct="0">
              <a:defRPr>
                <a:solidFill>
                  <a:schemeClr val="tx1"/>
                </a:solidFill>
                <a:latin typeface="Palatino" pitchFamily="2" charset="0"/>
                <a:cs typeface="Arial" pitchFamily="34" charset="0"/>
              </a:defRPr>
            </a:lvl4pPr>
            <a:lvl5pPr marL="2057400" indent="-228600" eaLnBrk="0" hangingPunct="0">
              <a:defRPr>
                <a:solidFill>
                  <a:schemeClr val="tx1"/>
                </a:solidFill>
                <a:latin typeface="Palatino" pitchFamily="2" charset="0"/>
                <a:cs typeface="Arial" pitchFamily="34" charset="0"/>
              </a:defRPr>
            </a:lvl5pPr>
            <a:lvl6pPr marL="2514600" indent="-228600" eaLnBrk="0" fontAlgn="base" hangingPunct="0">
              <a:spcBef>
                <a:spcPct val="0"/>
              </a:spcBef>
              <a:spcAft>
                <a:spcPct val="0"/>
              </a:spcAft>
              <a:defRPr>
                <a:solidFill>
                  <a:schemeClr val="tx1"/>
                </a:solidFill>
                <a:latin typeface="Palatino" pitchFamily="2" charset="0"/>
                <a:cs typeface="Arial" pitchFamily="34" charset="0"/>
              </a:defRPr>
            </a:lvl6pPr>
            <a:lvl7pPr marL="2971800" indent="-228600" eaLnBrk="0" fontAlgn="base" hangingPunct="0">
              <a:spcBef>
                <a:spcPct val="0"/>
              </a:spcBef>
              <a:spcAft>
                <a:spcPct val="0"/>
              </a:spcAft>
              <a:defRPr>
                <a:solidFill>
                  <a:schemeClr val="tx1"/>
                </a:solidFill>
                <a:latin typeface="Palatino" pitchFamily="2" charset="0"/>
                <a:cs typeface="Arial" pitchFamily="34" charset="0"/>
              </a:defRPr>
            </a:lvl7pPr>
            <a:lvl8pPr marL="3429000" indent="-228600" eaLnBrk="0" fontAlgn="base" hangingPunct="0">
              <a:spcBef>
                <a:spcPct val="0"/>
              </a:spcBef>
              <a:spcAft>
                <a:spcPct val="0"/>
              </a:spcAft>
              <a:defRPr>
                <a:solidFill>
                  <a:schemeClr val="tx1"/>
                </a:solidFill>
                <a:latin typeface="Palatino" pitchFamily="2" charset="0"/>
                <a:cs typeface="Arial" pitchFamily="34" charset="0"/>
              </a:defRPr>
            </a:lvl8pPr>
            <a:lvl9pPr marL="3886200" indent="-228600" eaLnBrk="0" fontAlgn="base" hangingPunct="0">
              <a:spcBef>
                <a:spcPct val="0"/>
              </a:spcBef>
              <a:spcAft>
                <a:spcPct val="0"/>
              </a:spcAft>
              <a:defRPr>
                <a:solidFill>
                  <a:schemeClr val="tx1"/>
                </a:solidFill>
                <a:latin typeface="Palatino" pitchFamily="2" charset="0"/>
                <a:cs typeface="Arial" pitchFamily="34" charset="0"/>
              </a:defRPr>
            </a:lvl9pPr>
          </a:lstStyle>
          <a:p>
            <a:pPr marL="0" indent="0" eaLnBrk="1" hangingPunct="1">
              <a:buClr>
                <a:schemeClr val="bg2"/>
              </a:buClr>
            </a:pPr>
            <a:r>
              <a:rPr lang="en-US" b="1" dirty="0" smtClean="0">
                <a:solidFill>
                  <a:srgbClr val="939598"/>
                </a:solidFill>
              </a:rPr>
              <a:t>●</a:t>
            </a:r>
            <a:r>
              <a:rPr lang="en-US" b="1" dirty="0">
                <a:solidFill>
                  <a:srgbClr val="382344"/>
                </a:solidFill>
              </a:rPr>
              <a:t> </a:t>
            </a:r>
            <a:r>
              <a:rPr lang="en-US" b="1" dirty="0" smtClean="0">
                <a:solidFill>
                  <a:srgbClr val="382344"/>
                </a:solidFill>
                <a:latin typeface="Arial" pitchFamily="34" charset="0"/>
              </a:rPr>
              <a:t>complements    </a:t>
            </a:r>
            <a:r>
              <a:rPr lang="en-US" dirty="0">
                <a:solidFill>
                  <a:srgbClr val="2A5CAA"/>
                </a:solidFill>
                <a:latin typeface="Arial" pitchFamily="34" charset="0"/>
              </a:rPr>
              <a:t>Two goods for which an increase in the price of one leads to a decrease in the quantity demanded of the other.</a:t>
            </a:r>
          </a:p>
        </p:txBody>
      </p:sp>
      <p:grpSp>
        <p:nvGrpSpPr>
          <p:cNvPr id="9223" name="Group 22"/>
          <p:cNvGrpSpPr>
            <a:grpSpLocks/>
          </p:cNvGrpSpPr>
          <p:nvPr/>
        </p:nvGrpSpPr>
        <p:grpSpPr bwMode="auto">
          <a:xfrm>
            <a:off x="5271448" y="719919"/>
            <a:ext cx="3505200" cy="2743200"/>
            <a:chOff x="3552" y="1104"/>
            <a:chExt cx="1920" cy="1512"/>
          </a:xfrm>
        </p:grpSpPr>
        <p:pic>
          <p:nvPicPr>
            <p:cNvPr id="9225" name="Picture 20" descr="C:\Documents and Settings\Kyle M. Thiel\Desktop\pindyckDone\ch02\fig2.02\2.02_04.g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552" y="1104"/>
              <a:ext cx="1920" cy="1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6" name="Picture 22" descr="C:\Documents and Settings\Kyle M. Thiel\Desktop\pindyckDone\ch02\fig2.02\2.02_06.gif"/>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552" y="1104"/>
              <a:ext cx="1920" cy="1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7" name="Picture 21" descr="C:\Documents and Settings\Kyle M. Thiel\Desktop\pindyckDone\ch02\fig2.02\2.02_05.gif"/>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552" y="1104"/>
              <a:ext cx="1920" cy="1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8" name="Picture 23" descr="C:\Documents and Settings\Kyle M. Thiel\Desktop\pindyckDone\ch02\fig2.02\2.02_07.gif"/>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552" y="1104"/>
              <a:ext cx="1920" cy="1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9" name="Picture 16" descr="C:\Documents and Settings\Kyle M. Thiel\Desktop\pindyckDone\ch02\fig2.02\2.02_08.gif"/>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552" y="1104"/>
              <a:ext cx="1920" cy="1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30" name="Picture 17" descr="C:\Documents and Settings\Kyle M. Thiel\Desktop\pindyckDone\ch02\fig2.02\2.02_01.gif"/>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3552" y="1104"/>
              <a:ext cx="1920" cy="1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31" name="Picture 18" descr="C:\Documents and Settings\Kyle M. Thiel\Desktop\pindyckDone\ch02\fig2.02\2.02_02.gif"/>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552" y="1104"/>
              <a:ext cx="1920" cy="1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32" name="Picture 19" descr="C:\Documents and Settings\Kyle M. Thiel\Desktop\pindyckDone\ch02\fig2.02\2.02_03.gif"/>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3552" y="1104"/>
              <a:ext cx="1920" cy="1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7" name="Picture 12"/>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7832393" y="0"/>
            <a:ext cx="1311607" cy="10789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
                                            <p:txEl>
                                              <p:pRg st="2" end="2"/>
                                            </p:txEl>
                                          </p:spTgt>
                                        </p:tgtEl>
                                        <p:attrNameLst>
                                          <p:attrName>style.visibility</p:attrName>
                                        </p:attrNameLst>
                                      </p:cBhvr>
                                      <p:to>
                                        <p:strVal val="visible"/>
                                      </p:to>
                                    </p:set>
                                    <p:animEffect transition="in" filter="wipe(left)">
                                      <p:cBhvr>
                                        <p:cTn id="11" dur="500"/>
                                        <p:tgtEl>
                                          <p:spTgt spid="20">
                                            <p:txEl>
                                              <p:pRg st="2" end="2"/>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9223"/>
                                        </p:tgtEl>
                                        <p:attrNameLst>
                                          <p:attrName>style.visibility</p:attrName>
                                        </p:attrNameLst>
                                      </p:cBhvr>
                                      <p:to>
                                        <p:strVal val="visible"/>
                                      </p:to>
                                    </p:set>
                                    <p:animEffect transition="in" filter="wipe(left)">
                                      <p:cBhvr>
                                        <p:cTn id="15" dur="500"/>
                                        <p:tgtEl>
                                          <p:spTgt spid="922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Effect transition="in" filter="wipe(left)">
                                      <p:cBhvr>
                                        <p:cTn id="20" dur="500"/>
                                        <p:tgtEl>
                                          <p:spTgt spid="21">
                                            <p:txEl>
                                              <p:pRg st="0" end="0"/>
                                            </p:txEl>
                                          </p:spTgt>
                                        </p:tgtEl>
                                      </p:cBhvr>
                                    </p:animEffect>
                                  </p:childTnLst>
                                </p:cTn>
                              </p:par>
                            </p:childTnLst>
                          </p:cTn>
                        </p:par>
                        <p:par>
                          <p:cTn id="21" fill="hold" nodeType="afterGroup">
                            <p:stCondLst>
                              <p:cond delay="500"/>
                            </p:stCondLst>
                            <p:childTnLst>
                              <p:par>
                                <p:cTn id="22" presetID="22" presetClass="entr" presetSubtype="8"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left)">
                                      <p:cBhvr>
                                        <p:cTn id="24" dur="500"/>
                                        <p:tgtEl>
                                          <p:spTgt spid="2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left)">
                                      <p:cBhvr>
                                        <p:cTn id="2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P spid="2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5"/>
          <p:cNvSpPr>
            <a:spLocks noChangeArrowheads="1"/>
          </p:cNvSpPr>
          <p:nvPr/>
        </p:nvSpPr>
        <p:spPr bwMode="auto">
          <a:xfrm>
            <a:off x="552450" y="1971675"/>
            <a:ext cx="26670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nchor="ctr"/>
          <a:lstStyle/>
          <a:p>
            <a:pPr marL="342900" indent="-342900">
              <a:spcBef>
                <a:spcPct val="20000"/>
              </a:spcBef>
            </a:pPr>
            <a:r>
              <a:rPr lang="en-US" sz="1600" b="1" dirty="0">
                <a:latin typeface="Arial" pitchFamily="34" charset="0"/>
              </a:rPr>
              <a:t>SUPPLY AND DEMAND</a:t>
            </a:r>
          </a:p>
        </p:txBody>
      </p:sp>
      <p:sp>
        <p:nvSpPr>
          <p:cNvPr id="17" name="Rectangle 4"/>
          <p:cNvSpPr>
            <a:spLocks noChangeArrowheads="1"/>
          </p:cNvSpPr>
          <p:nvPr/>
        </p:nvSpPr>
        <p:spPr bwMode="auto">
          <a:xfrm>
            <a:off x="552450" y="2276475"/>
            <a:ext cx="2686050" cy="275272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20000"/>
              </a:spcBef>
              <a:spcAft>
                <a:spcPts val="388"/>
              </a:spcAft>
            </a:pPr>
            <a:r>
              <a:rPr lang="en-US" sz="1600" dirty="0">
                <a:latin typeface="Arial" pitchFamily="34" charset="0"/>
              </a:rPr>
              <a:t>The market clears at price </a:t>
            </a:r>
            <a:r>
              <a:rPr lang="en-US" sz="1600" i="1" dirty="0">
                <a:latin typeface="Arial" pitchFamily="34" charset="0"/>
              </a:rPr>
              <a:t>P</a:t>
            </a:r>
            <a:r>
              <a:rPr lang="en-US" sz="1600" baseline="-25000" dirty="0">
                <a:latin typeface="Arial" pitchFamily="34" charset="0"/>
              </a:rPr>
              <a:t>0</a:t>
            </a:r>
            <a:r>
              <a:rPr lang="en-US" sz="1600" dirty="0">
                <a:latin typeface="Arial" pitchFamily="34" charset="0"/>
              </a:rPr>
              <a:t> and quantity </a:t>
            </a:r>
            <a:r>
              <a:rPr lang="en-US" sz="1600" i="1" dirty="0">
                <a:latin typeface="Arial" pitchFamily="34" charset="0"/>
              </a:rPr>
              <a:t>Q</a:t>
            </a:r>
            <a:r>
              <a:rPr lang="en-US" sz="1600" baseline="-25000" dirty="0">
                <a:latin typeface="Arial" pitchFamily="34" charset="0"/>
              </a:rPr>
              <a:t>0</a:t>
            </a:r>
            <a:r>
              <a:rPr lang="en-US" sz="1600" dirty="0">
                <a:latin typeface="Arial" pitchFamily="34" charset="0"/>
              </a:rPr>
              <a:t>. </a:t>
            </a:r>
          </a:p>
          <a:p>
            <a:pPr>
              <a:spcBef>
                <a:spcPct val="20000"/>
              </a:spcBef>
              <a:spcAft>
                <a:spcPts val="388"/>
              </a:spcAft>
            </a:pPr>
            <a:r>
              <a:rPr lang="en-US" sz="1600" dirty="0">
                <a:latin typeface="Arial" pitchFamily="34" charset="0"/>
              </a:rPr>
              <a:t>At the higher price </a:t>
            </a:r>
            <a:r>
              <a:rPr lang="en-US" sz="1600" i="1" dirty="0">
                <a:latin typeface="Arial" pitchFamily="34" charset="0"/>
              </a:rPr>
              <a:t>P</a:t>
            </a:r>
            <a:r>
              <a:rPr lang="en-US" sz="1600" baseline="-25000" dirty="0">
                <a:latin typeface="Arial" pitchFamily="34" charset="0"/>
              </a:rPr>
              <a:t>1</a:t>
            </a:r>
            <a:r>
              <a:rPr lang="en-US" sz="1600" dirty="0">
                <a:latin typeface="Arial" pitchFamily="34" charset="0"/>
              </a:rPr>
              <a:t>, a surplus develops, so price falls. </a:t>
            </a:r>
          </a:p>
          <a:p>
            <a:pPr>
              <a:spcBef>
                <a:spcPct val="20000"/>
              </a:spcBef>
              <a:spcAft>
                <a:spcPts val="388"/>
              </a:spcAft>
            </a:pPr>
            <a:r>
              <a:rPr lang="en-US" sz="1600" dirty="0">
                <a:latin typeface="Arial" pitchFamily="34" charset="0"/>
              </a:rPr>
              <a:t>At the lower price </a:t>
            </a:r>
            <a:r>
              <a:rPr lang="en-US" sz="1600" i="1" dirty="0">
                <a:latin typeface="Arial" pitchFamily="34" charset="0"/>
              </a:rPr>
              <a:t>P</a:t>
            </a:r>
            <a:r>
              <a:rPr lang="en-US" sz="1600" baseline="-25000" dirty="0">
                <a:latin typeface="Arial" pitchFamily="34" charset="0"/>
              </a:rPr>
              <a:t>2</a:t>
            </a:r>
            <a:r>
              <a:rPr lang="en-US" sz="1600" dirty="0">
                <a:latin typeface="Arial" pitchFamily="34" charset="0"/>
              </a:rPr>
              <a:t>, there is a shortage, so price is bid up.</a:t>
            </a:r>
          </a:p>
        </p:txBody>
      </p:sp>
      <p:sp>
        <p:nvSpPr>
          <p:cNvPr id="18" name="Rectangle 10"/>
          <p:cNvSpPr>
            <a:spLocks noChangeArrowheads="1"/>
          </p:cNvSpPr>
          <p:nvPr/>
        </p:nvSpPr>
        <p:spPr bwMode="auto">
          <a:xfrm>
            <a:off x="552450" y="1666875"/>
            <a:ext cx="13239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nchor="ctr"/>
          <a:lstStyle/>
          <a:p>
            <a:pPr marL="342900" indent="-342900">
              <a:spcBef>
                <a:spcPct val="20000"/>
              </a:spcBef>
            </a:pPr>
            <a:r>
              <a:rPr lang="en-US" sz="2000" b="1" dirty="0">
                <a:solidFill>
                  <a:srgbClr val="ED1B2F"/>
                </a:solidFill>
                <a:latin typeface="Arial" pitchFamily="34" charset="0"/>
              </a:rPr>
              <a:t>F</a:t>
            </a:r>
            <a:r>
              <a:rPr lang="en-US" sz="1600" b="1" dirty="0">
                <a:solidFill>
                  <a:srgbClr val="ED1B2F"/>
                </a:solidFill>
                <a:latin typeface="Arial" pitchFamily="34" charset="0"/>
              </a:rPr>
              <a:t>IGURE </a:t>
            </a:r>
            <a:r>
              <a:rPr lang="en-US" sz="2000" b="1" dirty="0">
                <a:solidFill>
                  <a:srgbClr val="ED1B2F"/>
                </a:solidFill>
                <a:latin typeface="Arial" pitchFamily="34" charset="0"/>
              </a:rPr>
              <a:t>2.3</a:t>
            </a:r>
          </a:p>
        </p:txBody>
      </p:sp>
      <p:pic>
        <p:nvPicPr>
          <p:cNvPr id="43018" name="Picture 10" descr="C:\Documents and Settings\Kyle M. Thiel\Desktop\pindyckDone\ch02\fig2.03\2.02_08.g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505200" y="1828800"/>
            <a:ext cx="5105400" cy="3648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19" name="Picture 11" descr="C:\Documents and Settings\Kyle M. Thiel\Desktop\pindyckDone\ch02\fig2.03\2.02_01.gif"/>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505200" y="1828800"/>
            <a:ext cx="5105400" cy="3648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20" name="Picture 12" descr="C:\Documents and Settings\Kyle M. Thiel\Desktop\pindyckDone\ch02\fig2.03\2.02_02.gif"/>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505200" y="1828800"/>
            <a:ext cx="5105400" cy="3648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21" name="Picture 13" descr="C:\Documents and Settings\Kyle M. Thiel\Desktop\pindyckDone\ch02\fig2.03\2.02_03.gif"/>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505200" y="1828800"/>
            <a:ext cx="5105400" cy="3648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22" name="Picture 14" descr="C:\Documents and Settings\Kyle M. Thiel\Desktop\pindyckDone\ch02\fig2.03\2.02_04.gif"/>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3505200" y="1828800"/>
            <a:ext cx="5105400" cy="3648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23" name="Picture 15" descr="C:\Documents and Settings\Kyle M. Thiel\Desktop\pindyckDone\ch02\fig2.03\2.02_05.gif"/>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505200" y="1828800"/>
            <a:ext cx="5105400" cy="3648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24" name="Picture 16" descr="C:\Documents and Settings\Kyle M. Thiel\Desktop\pindyckDone\ch02\fig2.03\2.02_06.gif"/>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3505200" y="1828800"/>
            <a:ext cx="5105400" cy="3648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25" name="Picture 17" descr="C:\Documents and Settings\Kyle M. Thiel\Desktop\pindyckDone\ch02\fig2.03\2.02_07.gif"/>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3505200" y="1828800"/>
            <a:ext cx="5105400" cy="3648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Rectangle 4"/>
          <p:cNvSpPr txBox="1">
            <a:spLocks noChangeArrowheads="1"/>
          </p:cNvSpPr>
          <p:nvPr/>
        </p:nvSpPr>
        <p:spPr bwMode="auto">
          <a:xfrm>
            <a:off x="1295400" y="198438"/>
            <a:ext cx="6536993" cy="487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419100" indent="-419100" eaLnBrk="0" hangingPunct="0">
              <a:defRPr>
                <a:solidFill>
                  <a:schemeClr val="tx1"/>
                </a:solidFill>
                <a:latin typeface="Palatino" pitchFamily="2" charset="0"/>
                <a:cs typeface="Arial" pitchFamily="34" charset="0"/>
              </a:defRPr>
            </a:lvl1pPr>
            <a:lvl2pPr marL="742950" indent="-285750" eaLnBrk="0" hangingPunct="0">
              <a:defRPr>
                <a:solidFill>
                  <a:schemeClr val="tx1"/>
                </a:solidFill>
                <a:latin typeface="Palatino" pitchFamily="2" charset="0"/>
                <a:cs typeface="Arial" pitchFamily="34" charset="0"/>
              </a:defRPr>
            </a:lvl2pPr>
            <a:lvl3pPr marL="1143000" indent="-228600" eaLnBrk="0" hangingPunct="0">
              <a:defRPr>
                <a:solidFill>
                  <a:schemeClr val="tx1"/>
                </a:solidFill>
                <a:latin typeface="Palatino" pitchFamily="2" charset="0"/>
                <a:cs typeface="Arial" pitchFamily="34" charset="0"/>
              </a:defRPr>
            </a:lvl3pPr>
            <a:lvl4pPr marL="1600200" indent="-228600" eaLnBrk="0" hangingPunct="0">
              <a:defRPr>
                <a:solidFill>
                  <a:schemeClr val="tx1"/>
                </a:solidFill>
                <a:latin typeface="Palatino" pitchFamily="2" charset="0"/>
                <a:cs typeface="Arial" pitchFamily="34" charset="0"/>
              </a:defRPr>
            </a:lvl4pPr>
            <a:lvl5pPr marL="2057400" indent="-228600" eaLnBrk="0" hangingPunct="0">
              <a:defRPr>
                <a:solidFill>
                  <a:schemeClr val="tx1"/>
                </a:solidFill>
                <a:latin typeface="Palatino" pitchFamily="2" charset="0"/>
                <a:cs typeface="Arial" pitchFamily="34" charset="0"/>
              </a:defRPr>
            </a:lvl5pPr>
            <a:lvl6pPr marL="2514600" indent="-228600" eaLnBrk="0" fontAlgn="base" hangingPunct="0">
              <a:spcBef>
                <a:spcPct val="0"/>
              </a:spcBef>
              <a:spcAft>
                <a:spcPct val="0"/>
              </a:spcAft>
              <a:defRPr>
                <a:solidFill>
                  <a:schemeClr val="tx1"/>
                </a:solidFill>
                <a:latin typeface="Palatino" pitchFamily="2" charset="0"/>
                <a:cs typeface="Arial" pitchFamily="34" charset="0"/>
              </a:defRPr>
            </a:lvl6pPr>
            <a:lvl7pPr marL="2971800" indent="-228600" eaLnBrk="0" fontAlgn="base" hangingPunct="0">
              <a:spcBef>
                <a:spcPct val="0"/>
              </a:spcBef>
              <a:spcAft>
                <a:spcPct val="0"/>
              </a:spcAft>
              <a:defRPr>
                <a:solidFill>
                  <a:schemeClr val="tx1"/>
                </a:solidFill>
                <a:latin typeface="Palatino" pitchFamily="2" charset="0"/>
                <a:cs typeface="Arial" pitchFamily="34" charset="0"/>
              </a:defRPr>
            </a:lvl7pPr>
            <a:lvl8pPr marL="3429000" indent="-228600" eaLnBrk="0" fontAlgn="base" hangingPunct="0">
              <a:spcBef>
                <a:spcPct val="0"/>
              </a:spcBef>
              <a:spcAft>
                <a:spcPct val="0"/>
              </a:spcAft>
              <a:defRPr>
                <a:solidFill>
                  <a:schemeClr val="tx1"/>
                </a:solidFill>
                <a:latin typeface="Palatino" pitchFamily="2" charset="0"/>
                <a:cs typeface="Arial" pitchFamily="34" charset="0"/>
              </a:defRPr>
            </a:lvl8pPr>
            <a:lvl9pPr marL="3886200" indent="-228600" eaLnBrk="0" fontAlgn="base" hangingPunct="0">
              <a:spcBef>
                <a:spcPct val="0"/>
              </a:spcBef>
              <a:spcAft>
                <a:spcPct val="0"/>
              </a:spcAft>
              <a:defRPr>
                <a:solidFill>
                  <a:schemeClr val="tx1"/>
                </a:solidFill>
                <a:latin typeface="Palatino" pitchFamily="2" charset="0"/>
                <a:cs typeface="Arial" pitchFamily="34" charset="0"/>
              </a:defRPr>
            </a:lvl9pPr>
          </a:lstStyle>
          <a:p>
            <a:pPr eaLnBrk="1" hangingPunct="1"/>
            <a:r>
              <a:rPr lang="en-US" sz="2800" b="1" dirty="0">
                <a:solidFill>
                  <a:srgbClr val="008FD0"/>
                </a:solidFill>
                <a:latin typeface="Arial" pitchFamily="34" charset="0"/>
              </a:rPr>
              <a:t>The Market Mechanism</a:t>
            </a:r>
          </a:p>
        </p:txBody>
      </p:sp>
      <p:sp>
        <p:nvSpPr>
          <p:cNvPr id="20" name="Rectangle 6"/>
          <p:cNvSpPr>
            <a:spLocks noChangeArrowheads="1"/>
          </p:cNvSpPr>
          <p:nvPr/>
        </p:nvSpPr>
        <p:spPr bwMode="auto">
          <a:xfrm>
            <a:off x="457200" y="198438"/>
            <a:ext cx="838200" cy="487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r>
              <a:rPr lang="en-US" sz="2800" b="1" dirty="0">
                <a:solidFill>
                  <a:srgbClr val="008FD0"/>
                </a:solidFill>
                <a:latin typeface="Arial" pitchFamily="34" charset="0"/>
              </a:rPr>
              <a:t>2.2</a:t>
            </a:r>
          </a:p>
        </p:txBody>
      </p:sp>
      <p:grpSp>
        <p:nvGrpSpPr>
          <p:cNvPr id="21" name="Group 20"/>
          <p:cNvGrpSpPr>
            <a:grpSpLocks/>
          </p:cNvGrpSpPr>
          <p:nvPr/>
        </p:nvGrpSpPr>
        <p:grpSpPr bwMode="auto">
          <a:xfrm>
            <a:off x="3429000" y="5486400"/>
            <a:ext cx="5181600" cy="171450"/>
            <a:chOff x="3657600" y="1678781"/>
            <a:chExt cx="4800600" cy="152400"/>
          </a:xfrm>
        </p:grpSpPr>
        <p:cxnSp>
          <p:nvCxnSpPr>
            <p:cNvPr id="10263" name="Straight Connector 17"/>
            <p:cNvCxnSpPr>
              <a:cxnSpLocks noChangeShapeType="1"/>
            </p:cNvCxnSpPr>
            <p:nvPr/>
          </p:nvCxnSpPr>
          <p:spPr bwMode="auto">
            <a:xfrm>
              <a:off x="3657600" y="1752600"/>
              <a:ext cx="4800600" cy="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cxnSp>
          <p:nvCxnSpPr>
            <p:cNvPr id="10264" name="Straight Connector 18"/>
            <p:cNvCxnSpPr>
              <a:cxnSpLocks noChangeShapeType="1"/>
            </p:cNvCxnSpPr>
            <p:nvPr/>
          </p:nvCxnSpPr>
          <p:spPr bwMode="auto">
            <a:xfrm>
              <a:off x="8458200" y="1678781"/>
              <a:ext cx="0" cy="15240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grpSp>
      <p:grpSp>
        <p:nvGrpSpPr>
          <p:cNvPr id="24" name="Group 23"/>
          <p:cNvGrpSpPr>
            <a:grpSpLocks/>
          </p:cNvGrpSpPr>
          <p:nvPr/>
        </p:nvGrpSpPr>
        <p:grpSpPr bwMode="auto">
          <a:xfrm>
            <a:off x="3359150" y="1666875"/>
            <a:ext cx="152400" cy="3905250"/>
            <a:chOff x="3574256" y="2209800"/>
            <a:chExt cx="152400" cy="4114800"/>
          </a:xfrm>
        </p:grpSpPr>
        <p:cxnSp>
          <p:nvCxnSpPr>
            <p:cNvPr id="10261" name="Straight Connector 19"/>
            <p:cNvCxnSpPr>
              <a:cxnSpLocks noChangeShapeType="1"/>
            </p:cNvCxnSpPr>
            <p:nvPr/>
          </p:nvCxnSpPr>
          <p:spPr bwMode="auto">
            <a:xfrm flipV="1">
              <a:off x="3648075" y="2209800"/>
              <a:ext cx="0" cy="411480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cxnSp>
          <p:nvCxnSpPr>
            <p:cNvPr id="10262" name="Straight Connector 21"/>
            <p:cNvCxnSpPr>
              <a:cxnSpLocks noChangeShapeType="1"/>
            </p:cNvCxnSpPr>
            <p:nvPr/>
          </p:nvCxnSpPr>
          <p:spPr bwMode="auto">
            <a:xfrm rot="-5400000">
              <a:off x="3650456" y="2133600"/>
              <a:ext cx="0" cy="15240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grpSp>
      <p:grpSp>
        <p:nvGrpSpPr>
          <p:cNvPr id="27" name="Group 26"/>
          <p:cNvGrpSpPr>
            <a:grpSpLocks/>
          </p:cNvGrpSpPr>
          <p:nvPr/>
        </p:nvGrpSpPr>
        <p:grpSpPr bwMode="auto">
          <a:xfrm>
            <a:off x="470848" y="4648200"/>
            <a:ext cx="2960688" cy="152400"/>
            <a:chOff x="457199" y="5791200"/>
            <a:chExt cx="3193257" cy="152400"/>
          </a:xfrm>
        </p:grpSpPr>
        <p:cxnSp>
          <p:nvCxnSpPr>
            <p:cNvPr id="10259" name="Straight Connector 22"/>
            <p:cNvCxnSpPr>
              <a:cxnSpLocks noChangeShapeType="1"/>
            </p:cNvCxnSpPr>
            <p:nvPr/>
          </p:nvCxnSpPr>
          <p:spPr bwMode="auto">
            <a:xfrm flipH="1">
              <a:off x="457200" y="5869781"/>
              <a:ext cx="3193256" cy="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cxnSp>
          <p:nvCxnSpPr>
            <p:cNvPr id="10260" name="Straight Connector 23"/>
            <p:cNvCxnSpPr>
              <a:cxnSpLocks noChangeShapeType="1"/>
            </p:cNvCxnSpPr>
            <p:nvPr/>
          </p:nvCxnSpPr>
          <p:spPr bwMode="auto">
            <a:xfrm rot="10800000">
              <a:off x="457199" y="5791200"/>
              <a:ext cx="0" cy="152400"/>
            </a:xfrm>
            <a:prstGeom prst="line">
              <a:avLst/>
            </a:prstGeom>
            <a:noFill/>
            <a:ln w="15875" algn="ctr">
              <a:solidFill>
                <a:srgbClr val="00AB4E"/>
              </a:solidFill>
              <a:round/>
              <a:headEnd/>
              <a:tailEnd/>
            </a:ln>
            <a:extLst>
              <a:ext uri="{909E8E84-426E-40DD-AFC4-6F175D3DCCD1}">
                <a14:hiddenFill xmlns:a14="http://schemas.microsoft.com/office/drawing/2010/main" xmlns="">
                  <a:noFill/>
                </a14:hiddenFill>
              </a:ext>
            </a:extLst>
          </p:spPr>
        </p:cxnSp>
      </p:grpSp>
      <p:pic>
        <p:nvPicPr>
          <p:cNvPr id="25" name="Picture 12"/>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7832393" y="0"/>
            <a:ext cx="1311607" cy="10789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nodeType="afterGroup">
                            <p:stCondLst>
                              <p:cond delay="2000"/>
                            </p:stCondLst>
                            <p:childTnLst>
                              <p:par>
                                <p:cTn id="21" presetID="22" presetClass="entr" presetSubtype="4"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down)">
                                      <p:cBhvr>
                                        <p:cTn id="23" dur="500"/>
                                        <p:tgtEl>
                                          <p:spTgt spid="24"/>
                                        </p:tgtEl>
                                      </p:cBhvr>
                                    </p:animEffect>
                                  </p:childTnLst>
                                </p:cTn>
                              </p:par>
                              <p:par>
                                <p:cTn id="24" presetID="22" presetClass="entr" presetSubtype="8"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500"/>
                                        <p:tgtEl>
                                          <p:spTgt spid="21"/>
                                        </p:tgtEl>
                                      </p:cBhvr>
                                    </p:animEffect>
                                  </p:childTnLst>
                                </p:cTn>
                              </p:par>
                            </p:childTnLst>
                          </p:cTn>
                        </p:par>
                        <p:par>
                          <p:cTn id="27" fill="hold" nodeType="afterGroup">
                            <p:stCondLst>
                              <p:cond delay="2500"/>
                            </p:stCondLst>
                            <p:childTnLst>
                              <p:par>
                                <p:cTn id="28" presetID="22" presetClass="entr" presetSubtype="4" fill="hold" nodeType="afterEffect">
                                  <p:stCondLst>
                                    <p:cond delay="0"/>
                                  </p:stCondLst>
                                  <p:childTnLst>
                                    <p:set>
                                      <p:cBhvr>
                                        <p:cTn id="29" dur="1" fill="hold">
                                          <p:stCondLst>
                                            <p:cond delay="0"/>
                                          </p:stCondLst>
                                        </p:cTn>
                                        <p:tgtEl>
                                          <p:spTgt spid="43019"/>
                                        </p:tgtEl>
                                        <p:attrNameLst>
                                          <p:attrName>style.visibility</p:attrName>
                                        </p:attrNameLst>
                                      </p:cBhvr>
                                      <p:to>
                                        <p:strVal val="visible"/>
                                      </p:to>
                                    </p:set>
                                    <p:animEffect transition="in" filter="wipe(down)">
                                      <p:cBhvr>
                                        <p:cTn id="30" dur="500"/>
                                        <p:tgtEl>
                                          <p:spTgt spid="43019"/>
                                        </p:tgtEl>
                                      </p:cBhvr>
                                    </p:animEffect>
                                  </p:childTnLst>
                                </p:cTn>
                              </p:par>
                            </p:childTnLst>
                          </p:cTn>
                        </p:par>
                        <p:par>
                          <p:cTn id="31" fill="hold" nodeType="afterGroup">
                            <p:stCondLst>
                              <p:cond delay="3000"/>
                            </p:stCondLst>
                            <p:childTnLst>
                              <p:par>
                                <p:cTn id="32" presetID="22" presetClass="entr" presetSubtype="8" fill="hold" nodeType="afterEffect">
                                  <p:stCondLst>
                                    <p:cond delay="0"/>
                                  </p:stCondLst>
                                  <p:childTnLst>
                                    <p:set>
                                      <p:cBhvr>
                                        <p:cTn id="33" dur="1" fill="hold">
                                          <p:stCondLst>
                                            <p:cond delay="0"/>
                                          </p:stCondLst>
                                        </p:cTn>
                                        <p:tgtEl>
                                          <p:spTgt spid="43020"/>
                                        </p:tgtEl>
                                        <p:attrNameLst>
                                          <p:attrName>style.visibility</p:attrName>
                                        </p:attrNameLst>
                                      </p:cBhvr>
                                      <p:to>
                                        <p:strVal val="visible"/>
                                      </p:to>
                                    </p:set>
                                    <p:animEffect transition="in" filter="wipe(left)">
                                      <p:cBhvr>
                                        <p:cTn id="34" dur="1000"/>
                                        <p:tgtEl>
                                          <p:spTgt spid="43020"/>
                                        </p:tgtEl>
                                      </p:cBhvr>
                                    </p:animEffect>
                                  </p:childTnLst>
                                </p:cTn>
                              </p:par>
                            </p:childTnLst>
                          </p:cTn>
                        </p:par>
                        <p:par>
                          <p:cTn id="35" fill="hold" nodeType="afterGroup">
                            <p:stCondLst>
                              <p:cond delay="4000"/>
                            </p:stCondLst>
                            <p:childTnLst>
                              <p:par>
                                <p:cTn id="36" presetID="22" presetClass="entr" presetSubtype="8" fill="hold" nodeType="afterEffect">
                                  <p:stCondLst>
                                    <p:cond delay="0"/>
                                  </p:stCondLst>
                                  <p:childTnLst>
                                    <p:set>
                                      <p:cBhvr>
                                        <p:cTn id="37" dur="1" fill="hold">
                                          <p:stCondLst>
                                            <p:cond delay="0"/>
                                          </p:stCondLst>
                                        </p:cTn>
                                        <p:tgtEl>
                                          <p:spTgt spid="43021"/>
                                        </p:tgtEl>
                                        <p:attrNameLst>
                                          <p:attrName>style.visibility</p:attrName>
                                        </p:attrNameLst>
                                      </p:cBhvr>
                                      <p:to>
                                        <p:strVal val="visible"/>
                                      </p:to>
                                    </p:set>
                                    <p:animEffect transition="in" filter="wipe(left)">
                                      <p:cBhvr>
                                        <p:cTn id="38" dur="1000"/>
                                        <p:tgtEl>
                                          <p:spTgt spid="43021"/>
                                        </p:tgtEl>
                                      </p:cBhvr>
                                    </p:animEffect>
                                  </p:childTnLst>
                                </p:cTn>
                              </p:par>
                            </p:childTnLst>
                          </p:cTn>
                        </p:par>
                        <p:par>
                          <p:cTn id="39" fill="hold" nodeType="afterGroup">
                            <p:stCondLst>
                              <p:cond delay="5000"/>
                            </p:stCondLst>
                            <p:childTnLst>
                              <p:par>
                                <p:cTn id="40" presetID="22" presetClass="entr" presetSubtype="8" fill="hold" nodeType="afterEffect">
                                  <p:stCondLst>
                                    <p:cond delay="0"/>
                                  </p:stCondLst>
                                  <p:childTnLst>
                                    <p:set>
                                      <p:cBhvr>
                                        <p:cTn id="41" dur="1" fill="hold">
                                          <p:stCondLst>
                                            <p:cond delay="0"/>
                                          </p:stCondLst>
                                        </p:cTn>
                                        <p:tgtEl>
                                          <p:spTgt spid="43022"/>
                                        </p:tgtEl>
                                        <p:attrNameLst>
                                          <p:attrName>style.visibility</p:attrName>
                                        </p:attrNameLst>
                                      </p:cBhvr>
                                      <p:to>
                                        <p:strVal val="visible"/>
                                      </p:to>
                                    </p:set>
                                    <p:animEffect transition="in" filter="wipe(left)">
                                      <p:cBhvr>
                                        <p:cTn id="42" dur="1000"/>
                                        <p:tgtEl>
                                          <p:spTgt spid="43022"/>
                                        </p:tgtEl>
                                      </p:cBhvr>
                                    </p:animEffect>
                                  </p:childTnLst>
                                </p:cTn>
                              </p:par>
                            </p:childTnLst>
                          </p:cTn>
                        </p:par>
                        <p:par>
                          <p:cTn id="43" fill="hold" nodeType="afterGroup">
                            <p:stCondLst>
                              <p:cond delay="6000"/>
                            </p:stCondLst>
                            <p:childTnLst>
                              <p:par>
                                <p:cTn id="44" presetID="22" presetClass="entr" presetSubtype="8" fill="hold" grpId="0" nodeType="afterEffect">
                                  <p:stCondLst>
                                    <p:cond delay="0"/>
                                  </p:stCondLst>
                                  <p:childTnLst>
                                    <p:set>
                                      <p:cBhvr>
                                        <p:cTn id="45" dur="1" fill="hold">
                                          <p:stCondLst>
                                            <p:cond delay="0"/>
                                          </p:stCondLst>
                                        </p:cTn>
                                        <p:tgtEl>
                                          <p:spTgt spid="17">
                                            <p:bg/>
                                          </p:spTgt>
                                        </p:tgtEl>
                                        <p:attrNameLst>
                                          <p:attrName>style.visibility</p:attrName>
                                        </p:attrNameLst>
                                      </p:cBhvr>
                                      <p:to>
                                        <p:strVal val="visible"/>
                                      </p:to>
                                    </p:set>
                                    <p:animEffect transition="in" filter="wipe(left)">
                                      <p:cBhvr>
                                        <p:cTn id="46" dur="500"/>
                                        <p:tgtEl>
                                          <p:spTgt spid="17">
                                            <p:bg/>
                                          </p:spTgt>
                                        </p:tgtEl>
                                      </p:cBhvr>
                                    </p:animEffect>
                                  </p:childTnLst>
                                </p:cTn>
                              </p:par>
                            </p:childTnLst>
                          </p:cTn>
                        </p:par>
                        <p:par>
                          <p:cTn id="47" fill="hold" nodeType="afterGroup">
                            <p:stCondLst>
                              <p:cond delay="6500"/>
                            </p:stCondLst>
                            <p:childTnLst>
                              <p:par>
                                <p:cTn id="48" presetID="22" presetClass="entr" presetSubtype="8" fill="hold" grpId="0" nodeType="after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wipe(left)">
                                      <p:cBhvr>
                                        <p:cTn id="50" dur="500"/>
                                        <p:tgtEl>
                                          <p:spTgt spid="17">
                                            <p:txEl>
                                              <p:pRg st="0" end="0"/>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nodeType="clickEffect">
                                  <p:stCondLst>
                                    <p:cond delay="0"/>
                                  </p:stCondLst>
                                  <p:childTnLst>
                                    <p:set>
                                      <p:cBhvr>
                                        <p:cTn id="54" dur="1" fill="hold">
                                          <p:stCondLst>
                                            <p:cond delay="0"/>
                                          </p:stCondLst>
                                        </p:cTn>
                                        <p:tgtEl>
                                          <p:spTgt spid="43023"/>
                                        </p:tgtEl>
                                        <p:attrNameLst>
                                          <p:attrName>style.visibility</p:attrName>
                                        </p:attrNameLst>
                                      </p:cBhvr>
                                      <p:to>
                                        <p:strVal val="visible"/>
                                      </p:to>
                                    </p:set>
                                    <p:animEffect transition="in" filter="wipe(left)">
                                      <p:cBhvr>
                                        <p:cTn id="55" dur="1000"/>
                                        <p:tgtEl>
                                          <p:spTgt spid="43023"/>
                                        </p:tgtEl>
                                      </p:cBhvr>
                                    </p:animEffect>
                                  </p:childTnLst>
                                </p:cTn>
                              </p:par>
                            </p:childTnLst>
                          </p:cTn>
                        </p:par>
                        <p:par>
                          <p:cTn id="56" fill="hold" nodeType="afterGroup">
                            <p:stCondLst>
                              <p:cond delay="1000"/>
                            </p:stCondLst>
                            <p:childTnLst>
                              <p:par>
                                <p:cTn id="57" presetID="22" presetClass="entr" presetSubtype="8" fill="hold" nodeType="afterEffect">
                                  <p:stCondLst>
                                    <p:cond delay="0"/>
                                  </p:stCondLst>
                                  <p:childTnLst>
                                    <p:set>
                                      <p:cBhvr>
                                        <p:cTn id="58" dur="1" fill="hold">
                                          <p:stCondLst>
                                            <p:cond delay="0"/>
                                          </p:stCondLst>
                                        </p:cTn>
                                        <p:tgtEl>
                                          <p:spTgt spid="43024"/>
                                        </p:tgtEl>
                                        <p:attrNameLst>
                                          <p:attrName>style.visibility</p:attrName>
                                        </p:attrNameLst>
                                      </p:cBhvr>
                                      <p:to>
                                        <p:strVal val="visible"/>
                                      </p:to>
                                    </p:set>
                                    <p:animEffect transition="in" filter="wipe(left)">
                                      <p:cBhvr>
                                        <p:cTn id="59" dur="1000"/>
                                        <p:tgtEl>
                                          <p:spTgt spid="43024"/>
                                        </p:tgtEl>
                                      </p:cBhvr>
                                    </p:animEffect>
                                  </p:childTnLst>
                                </p:cTn>
                              </p:par>
                            </p:childTnLst>
                          </p:cTn>
                        </p:par>
                        <p:par>
                          <p:cTn id="60" fill="hold" nodeType="afterGroup">
                            <p:stCondLst>
                              <p:cond delay="2000"/>
                            </p:stCondLst>
                            <p:childTnLst>
                              <p:par>
                                <p:cTn id="61" presetID="22" presetClass="entr" presetSubtype="8" fill="hold" grpId="0" nodeType="afterEffect">
                                  <p:stCondLst>
                                    <p:cond delay="0"/>
                                  </p:stCondLst>
                                  <p:childTnLst>
                                    <p:set>
                                      <p:cBhvr>
                                        <p:cTn id="62" dur="1" fill="hold">
                                          <p:stCondLst>
                                            <p:cond delay="0"/>
                                          </p:stCondLst>
                                        </p:cTn>
                                        <p:tgtEl>
                                          <p:spTgt spid="17">
                                            <p:txEl>
                                              <p:pRg st="1" end="1"/>
                                            </p:txEl>
                                          </p:spTgt>
                                        </p:tgtEl>
                                        <p:attrNameLst>
                                          <p:attrName>style.visibility</p:attrName>
                                        </p:attrNameLst>
                                      </p:cBhvr>
                                      <p:to>
                                        <p:strVal val="visible"/>
                                      </p:to>
                                    </p:set>
                                    <p:animEffect transition="in" filter="wipe(left)">
                                      <p:cBhvr>
                                        <p:cTn id="63" dur="500"/>
                                        <p:tgtEl>
                                          <p:spTgt spid="17">
                                            <p:txEl>
                                              <p:pRg st="1" end="1"/>
                                            </p:txEl>
                                          </p:spTgt>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nodeType="clickEffect">
                                  <p:stCondLst>
                                    <p:cond delay="0"/>
                                  </p:stCondLst>
                                  <p:childTnLst>
                                    <p:set>
                                      <p:cBhvr>
                                        <p:cTn id="67" dur="1" fill="hold">
                                          <p:stCondLst>
                                            <p:cond delay="0"/>
                                          </p:stCondLst>
                                        </p:cTn>
                                        <p:tgtEl>
                                          <p:spTgt spid="43025"/>
                                        </p:tgtEl>
                                        <p:attrNameLst>
                                          <p:attrName>style.visibility</p:attrName>
                                        </p:attrNameLst>
                                      </p:cBhvr>
                                      <p:to>
                                        <p:strVal val="visible"/>
                                      </p:to>
                                    </p:set>
                                    <p:animEffect transition="in" filter="wipe(left)">
                                      <p:cBhvr>
                                        <p:cTn id="68" dur="1000"/>
                                        <p:tgtEl>
                                          <p:spTgt spid="43025"/>
                                        </p:tgtEl>
                                      </p:cBhvr>
                                    </p:animEffect>
                                  </p:childTnLst>
                                </p:cTn>
                              </p:par>
                            </p:childTnLst>
                          </p:cTn>
                        </p:par>
                        <p:par>
                          <p:cTn id="69" fill="hold" nodeType="afterGroup">
                            <p:stCondLst>
                              <p:cond delay="1000"/>
                            </p:stCondLst>
                            <p:childTnLst>
                              <p:par>
                                <p:cTn id="70" presetID="22" presetClass="entr" presetSubtype="8" fill="hold" nodeType="afterEffect">
                                  <p:stCondLst>
                                    <p:cond delay="0"/>
                                  </p:stCondLst>
                                  <p:childTnLst>
                                    <p:set>
                                      <p:cBhvr>
                                        <p:cTn id="71" dur="1" fill="hold">
                                          <p:stCondLst>
                                            <p:cond delay="0"/>
                                          </p:stCondLst>
                                        </p:cTn>
                                        <p:tgtEl>
                                          <p:spTgt spid="43018"/>
                                        </p:tgtEl>
                                        <p:attrNameLst>
                                          <p:attrName>style.visibility</p:attrName>
                                        </p:attrNameLst>
                                      </p:cBhvr>
                                      <p:to>
                                        <p:strVal val="visible"/>
                                      </p:to>
                                    </p:set>
                                    <p:animEffect transition="in" filter="wipe(left)">
                                      <p:cBhvr>
                                        <p:cTn id="72" dur="1000"/>
                                        <p:tgtEl>
                                          <p:spTgt spid="43018"/>
                                        </p:tgtEl>
                                      </p:cBhvr>
                                    </p:animEffect>
                                  </p:childTnLst>
                                </p:cTn>
                              </p:par>
                            </p:childTnLst>
                          </p:cTn>
                        </p:par>
                        <p:par>
                          <p:cTn id="73" fill="hold" nodeType="afterGroup">
                            <p:stCondLst>
                              <p:cond delay="2000"/>
                            </p:stCondLst>
                            <p:childTnLst>
                              <p:par>
                                <p:cTn id="74" presetID="22" presetClass="entr" presetSubtype="8" fill="hold" grpId="0" nodeType="afterEffect">
                                  <p:stCondLst>
                                    <p:cond delay="0"/>
                                  </p:stCondLst>
                                  <p:childTnLst>
                                    <p:set>
                                      <p:cBhvr>
                                        <p:cTn id="75" dur="1" fill="hold">
                                          <p:stCondLst>
                                            <p:cond delay="0"/>
                                          </p:stCondLst>
                                        </p:cTn>
                                        <p:tgtEl>
                                          <p:spTgt spid="17">
                                            <p:txEl>
                                              <p:pRg st="2" end="2"/>
                                            </p:txEl>
                                          </p:spTgt>
                                        </p:tgtEl>
                                        <p:attrNameLst>
                                          <p:attrName>style.visibility</p:attrName>
                                        </p:attrNameLst>
                                      </p:cBhvr>
                                      <p:to>
                                        <p:strVal val="visible"/>
                                      </p:to>
                                    </p:set>
                                    <p:animEffect transition="in" filter="wipe(left)">
                                      <p:cBhvr>
                                        <p:cTn id="76" dur="500"/>
                                        <p:tgtEl>
                                          <p:spTgt spid="17">
                                            <p:txEl>
                                              <p:pRg st="2" end="2"/>
                                            </p:txEl>
                                          </p:spTgt>
                                        </p:tgtEl>
                                      </p:cBhvr>
                                    </p:animEffect>
                                  </p:childTnLst>
                                </p:cTn>
                              </p:par>
                            </p:childTnLst>
                          </p:cTn>
                        </p:par>
                        <p:par>
                          <p:cTn id="77" fill="hold" nodeType="afterGroup">
                            <p:stCondLst>
                              <p:cond delay="2500"/>
                            </p:stCondLst>
                            <p:childTnLst>
                              <p:par>
                                <p:cTn id="78" presetID="22" presetClass="entr" presetSubtype="2" fill="hold"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wipe(right)">
                                      <p:cBhvr>
                                        <p:cTn id="8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uild="p" animBg="1"/>
      <p:bldP spid="18" grpId="0"/>
      <p:bldP spid="1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52"/>
          <p:cNvSpPr txBox="1">
            <a:spLocks noChangeArrowheads="1"/>
          </p:cNvSpPr>
          <p:nvPr/>
        </p:nvSpPr>
        <p:spPr bwMode="auto">
          <a:xfrm>
            <a:off x="457200" y="685800"/>
            <a:ext cx="4038600" cy="511175"/>
          </a:xfrm>
          <a:prstGeom prst="rect">
            <a:avLst/>
          </a:prstGeom>
          <a:noFill/>
          <a:ln w="9525">
            <a:noFill/>
            <a:miter lim="800000"/>
            <a:headEnd/>
            <a:tailEnd/>
          </a:ln>
          <a:effectLst/>
        </p:spPr>
        <p:txBody>
          <a:bodyPr/>
          <a:lstStyle/>
          <a:p>
            <a:pPr marL="342900" indent="-342900">
              <a:spcBef>
                <a:spcPct val="20000"/>
              </a:spcBef>
              <a:defRPr/>
            </a:pPr>
            <a:r>
              <a:rPr lang="en-US" b="1" kern="0" dirty="0">
                <a:solidFill>
                  <a:srgbClr val="2A5CAA"/>
                </a:solidFill>
                <a:latin typeface="+mn-lt"/>
                <a:cs typeface="+mn-cs"/>
              </a:rPr>
              <a:t>EQUILIBRIUM</a:t>
            </a:r>
          </a:p>
        </p:txBody>
      </p:sp>
      <p:sp>
        <p:nvSpPr>
          <p:cNvPr id="23" name="Text Box 53"/>
          <p:cNvSpPr txBox="1">
            <a:spLocks noChangeArrowheads="1"/>
          </p:cNvSpPr>
          <p:nvPr/>
        </p:nvSpPr>
        <p:spPr bwMode="auto">
          <a:xfrm>
            <a:off x="457199" y="1371600"/>
            <a:ext cx="8207375"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31775" indent="-231775" eaLnBrk="0" hangingPunct="0">
              <a:defRPr>
                <a:solidFill>
                  <a:schemeClr val="tx1"/>
                </a:solidFill>
                <a:latin typeface="Palatino" pitchFamily="2" charset="0"/>
                <a:cs typeface="Arial" pitchFamily="34" charset="0"/>
              </a:defRPr>
            </a:lvl1pPr>
            <a:lvl2pPr marL="742950" indent="-285750" eaLnBrk="0" hangingPunct="0">
              <a:defRPr>
                <a:solidFill>
                  <a:schemeClr val="tx1"/>
                </a:solidFill>
                <a:latin typeface="Palatino" pitchFamily="2" charset="0"/>
                <a:cs typeface="Arial" pitchFamily="34" charset="0"/>
              </a:defRPr>
            </a:lvl2pPr>
            <a:lvl3pPr marL="1143000" indent="-228600" eaLnBrk="0" hangingPunct="0">
              <a:defRPr>
                <a:solidFill>
                  <a:schemeClr val="tx1"/>
                </a:solidFill>
                <a:latin typeface="Palatino" pitchFamily="2" charset="0"/>
                <a:cs typeface="Arial" pitchFamily="34" charset="0"/>
              </a:defRPr>
            </a:lvl3pPr>
            <a:lvl4pPr marL="1600200" indent="-228600" eaLnBrk="0" hangingPunct="0">
              <a:defRPr>
                <a:solidFill>
                  <a:schemeClr val="tx1"/>
                </a:solidFill>
                <a:latin typeface="Palatino" pitchFamily="2" charset="0"/>
                <a:cs typeface="Arial" pitchFamily="34" charset="0"/>
              </a:defRPr>
            </a:lvl4pPr>
            <a:lvl5pPr marL="2057400" indent="-228600" eaLnBrk="0" hangingPunct="0">
              <a:defRPr>
                <a:solidFill>
                  <a:schemeClr val="tx1"/>
                </a:solidFill>
                <a:latin typeface="Palatino" pitchFamily="2" charset="0"/>
                <a:cs typeface="Arial" pitchFamily="34" charset="0"/>
              </a:defRPr>
            </a:lvl5pPr>
            <a:lvl6pPr marL="2514600" indent="-228600" eaLnBrk="0" fontAlgn="base" hangingPunct="0">
              <a:spcBef>
                <a:spcPct val="0"/>
              </a:spcBef>
              <a:spcAft>
                <a:spcPct val="0"/>
              </a:spcAft>
              <a:defRPr>
                <a:solidFill>
                  <a:schemeClr val="tx1"/>
                </a:solidFill>
                <a:latin typeface="Palatino" pitchFamily="2" charset="0"/>
                <a:cs typeface="Arial" pitchFamily="34" charset="0"/>
              </a:defRPr>
            </a:lvl6pPr>
            <a:lvl7pPr marL="2971800" indent="-228600" eaLnBrk="0" fontAlgn="base" hangingPunct="0">
              <a:spcBef>
                <a:spcPct val="0"/>
              </a:spcBef>
              <a:spcAft>
                <a:spcPct val="0"/>
              </a:spcAft>
              <a:defRPr>
                <a:solidFill>
                  <a:schemeClr val="tx1"/>
                </a:solidFill>
                <a:latin typeface="Palatino" pitchFamily="2" charset="0"/>
                <a:cs typeface="Arial" pitchFamily="34" charset="0"/>
              </a:defRPr>
            </a:lvl7pPr>
            <a:lvl8pPr marL="3429000" indent="-228600" eaLnBrk="0" fontAlgn="base" hangingPunct="0">
              <a:spcBef>
                <a:spcPct val="0"/>
              </a:spcBef>
              <a:spcAft>
                <a:spcPct val="0"/>
              </a:spcAft>
              <a:defRPr>
                <a:solidFill>
                  <a:schemeClr val="tx1"/>
                </a:solidFill>
                <a:latin typeface="Palatino" pitchFamily="2" charset="0"/>
                <a:cs typeface="Arial" pitchFamily="34" charset="0"/>
              </a:defRPr>
            </a:lvl8pPr>
            <a:lvl9pPr marL="3886200" indent="-228600" eaLnBrk="0" fontAlgn="base" hangingPunct="0">
              <a:spcBef>
                <a:spcPct val="0"/>
              </a:spcBef>
              <a:spcAft>
                <a:spcPct val="0"/>
              </a:spcAft>
              <a:defRPr>
                <a:solidFill>
                  <a:schemeClr val="tx1"/>
                </a:solidFill>
                <a:latin typeface="Palatino" pitchFamily="2" charset="0"/>
                <a:cs typeface="Arial" pitchFamily="34" charset="0"/>
              </a:defRPr>
            </a:lvl9pPr>
          </a:lstStyle>
          <a:p>
            <a:pPr marL="0" indent="0" eaLnBrk="1" hangingPunct="1">
              <a:buClr>
                <a:schemeClr val="bg2"/>
              </a:buClr>
            </a:pPr>
            <a:r>
              <a:rPr lang="en-US" b="1" dirty="0" smtClean="0">
                <a:solidFill>
                  <a:srgbClr val="939598"/>
                </a:solidFill>
                <a:latin typeface="Arial" pitchFamily="34" charset="0"/>
              </a:rPr>
              <a:t>●</a:t>
            </a:r>
            <a:r>
              <a:rPr lang="en-US" b="1" dirty="0">
                <a:solidFill>
                  <a:srgbClr val="382344"/>
                </a:solidFill>
                <a:latin typeface="Arial" pitchFamily="34" charset="0"/>
              </a:rPr>
              <a:t> </a:t>
            </a:r>
            <a:r>
              <a:rPr lang="en-US" b="1" dirty="0" smtClean="0">
                <a:solidFill>
                  <a:srgbClr val="382344"/>
                </a:solidFill>
                <a:latin typeface="Arial" pitchFamily="34" charset="0"/>
              </a:rPr>
              <a:t>equilibrium </a:t>
            </a:r>
            <a:r>
              <a:rPr lang="en-US" b="1" dirty="0">
                <a:solidFill>
                  <a:srgbClr val="382344"/>
                </a:solidFill>
                <a:latin typeface="Arial" pitchFamily="34" charset="0"/>
              </a:rPr>
              <a:t>(</a:t>
            </a:r>
            <a:r>
              <a:rPr lang="en-US" dirty="0">
                <a:solidFill>
                  <a:srgbClr val="382344"/>
                </a:solidFill>
                <a:latin typeface="Arial" pitchFamily="34" charset="0"/>
              </a:rPr>
              <a:t>or</a:t>
            </a:r>
            <a:r>
              <a:rPr lang="en-US" b="1" dirty="0">
                <a:solidFill>
                  <a:srgbClr val="382344"/>
                </a:solidFill>
                <a:latin typeface="Arial" pitchFamily="34" charset="0"/>
              </a:rPr>
              <a:t> market clearing) price   </a:t>
            </a:r>
            <a:r>
              <a:rPr lang="en-US" dirty="0" err="1" smtClean="0">
                <a:solidFill>
                  <a:srgbClr val="2A5CAA"/>
                </a:solidFill>
                <a:latin typeface="Arial" pitchFamily="34" charset="0"/>
              </a:rPr>
              <a:t>Price</a:t>
            </a:r>
            <a:r>
              <a:rPr lang="en-US" dirty="0" smtClean="0">
                <a:solidFill>
                  <a:srgbClr val="2A5CAA"/>
                </a:solidFill>
                <a:latin typeface="Arial" pitchFamily="34" charset="0"/>
              </a:rPr>
              <a:t> </a:t>
            </a:r>
            <a:r>
              <a:rPr lang="en-US" dirty="0">
                <a:solidFill>
                  <a:srgbClr val="2A5CAA"/>
                </a:solidFill>
                <a:latin typeface="Arial" pitchFamily="34" charset="0"/>
              </a:rPr>
              <a:t>that equates the quantity supplied to the quantity demanded.</a:t>
            </a:r>
          </a:p>
        </p:txBody>
      </p:sp>
      <p:sp>
        <p:nvSpPr>
          <p:cNvPr id="24" name="Text Box 53"/>
          <p:cNvSpPr txBox="1">
            <a:spLocks noChangeArrowheads="1"/>
          </p:cNvSpPr>
          <p:nvPr/>
        </p:nvSpPr>
        <p:spPr bwMode="auto">
          <a:xfrm>
            <a:off x="457199" y="2375502"/>
            <a:ext cx="8207375"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31775" indent="-231775" eaLnBrk="0" hangingPunct="0">
              <a:defRPr>
                <a:solidFill>
                  <a:schemeClr val="tx1"/>
                </a:solidFill>
                <a:latin typeface="Palatino" pitchFamily="2" charset="0"/>
                <a:cs typeface="Arial" pitchFamily="34" charset="0"/>
              </a:defRPr>
            </a:lvl1pPr>
            <a:lvl2pPr marL="742950" indent="-285750" eaLnBrk="0" hangingPunct="0">
              <a:defRPr>
                <a:solidFill>
                  <a:schemeClr val="tx1"/>
                </a:solidFill>
                <a:latin typeface="Palatino" pitchFamily="2" charset="0"/>
                <a:cs typeface="Arial" pitchFamily="34" charset="0"/>
              </a:defRPr>
            </a:lvl2pPr>
            <a:lvl3pPr marL="1143000" indent="-228600" eaLnBrk="0" hangingPunct="0">
              <a:defRPr>
                <a:solidFill>
                  <a:schemeClr val="tx1"/>
                </a:solidFill>
                <a:latin typeface="Palatino" pitchFamily="2" charset="0"/>
                <a:cs typeface="Arial" pitchFamily="34" charset="0"/>
              </a:defRPr>
            </a:lvl3pPr>
            <a:lvl4pPr marL="1600200" indent="-228600" eaLnBrk="0" hangingPunct="0">
              <a:defRPr>
                <a:solidFill>
                  <a:schemeClr val="tx1"/>
                </a:solidFill>
                <a:latin typeface="Palatino" pitchFamily="2" charset="0"/>
                <a:cs typeface="Arial" pitchFamily="34" charset="0"/>
              </a:defRPr>
            </a:lvl4pPr>
            <a:lvl5pPr marL="2057400" indent="-228600" eaLnBrk="0" hangingPunct="0">
              <a:defRPr>
                <a:solidFill>
                  <a:schemeClr val="tx1"/>
                </a:solidFill>
                <a:latin typeface="Palatino" pitchFamily="2" charset="0"/>
                <a:cs typeface="Arial" pitchFamily="34" charset="0"/>
              </a:defRPr>
            </a:lvl5pPr>
            <a:lvl6pPr marL="2514600" indent="-228600" eaLnBrk="0" fontAlgn="base" hangingPunct="0">
              <a:spcBef>
                <a:spcPct val="0"/>
              </a:spcBef>
              <a:spcAft>
                <a:spcPct val="0"/>
              </a:spcAft>
              <a:defRPr>
                <a:solidFill>
                  <a:schemeClr val="tx1"/>
                </a:solidFill>
                <a:latin typeface="Palatino" pitchFamily="2" charset="0"/>
                <a:cs typeface="Arial" pitchFamily="34" charset="0"/>
              </a:defRPr>
            </a:lvl6pPr>
            <a:lvl7pPr marL="2971800" indent="-228600" eaLnBrk="0" fontAlgn="base" hangingPunct="0">
              <a:spcBef>
                <a:spcPct val="0"/>
              </a:spcBef>
              <a:spcAft>
                <a:spcPct val="0"/>
              </a:spcAft>
              <a:defRPr>
                <a:solidFill>
                  <a:schemeClr val="tx1"/>
                </a:solidFill>
                <a:latin typeface="Palatino" pitchFamily="2" charset="0"/>
                <a:cs typeface="Arial" pitchFamily="34" charset="0"/>
              </a:defRPr>
            </a:lvl7pPr>
            <a:lvl8pPr marL="3429000" indent="-228600" eaLnBrk="0" fontAlgn="base" hangingPunct="0">
              <a:spcBef>
                <a:spcPct val="0"/>
              </a:spcBef>
              <a:spcAft>
                <a:spcPct val="0"/>
              </a:spcAft>
              <a:defRPr>
                <a:solidFill>
                  <a:schemeClr val="tx1"/>
                </a:solidFill>
                <a:latin typeface="Palatino" pitchFamily="2" charset="0"/>
                <a:cs typeface="Arial" pitchFamily="34" charset="0"/>
              </a:defRPr>
            </a:lvl8pPr>
            <a:lvl9pPr marL="3886200" indent="-228600" eaLnBrk="0" fontAlgn="base" hangingPunct="0">
              <a:spcBef>
                <a:spcPct val="0"/>
              </a:spcBef>
              <a:spcAft>
                <a:spcPct val="0"/>
              </a:spcAft>
              <a:defRPr>
                <a:solidFill>
                  <a:schemeClr val="tx1"/>
                </a:solidFill>
                <a:latin typeface="Palatino" pitchFamily="2" charset="0"/>
                <a:cs typeface="Arial" pitchFamily="34" charset="0"/>
              </a:defRPr>
            </a:lvl9pPr>
          </a:lstStyle>
          <a:p>
            <a:pPr marL="0" indent="0" eaLnBrk="1" hangingPunct="1">
              <a:buClr>
                <a:schemeClr val="bg2"/>
              </a:buClr>
            </a:pPr>
            <a:r>
              <a:rPr lang="en-US" b="1" dirty="0" smtClean="0">
                <a:solidFill>
                  <a:srgbClr val="939598"/>
                </a:solidFill>
                <a:latin typeface="Arial" pitchFamily="34" charset="0"/>
              </a:rPr>
              <a:t>●</a:t>
            </a:r>
            <a:r>
              <a:rPr lang="en-US" b="1" dirty="0">
                <a:solidFill>
                  <a:srgbClr val="382344"/>
                </a:solidFill>
                <a:latin typeface="Arial" pitchFamily="34" charset="0"/>
              </a:rPr>
              <a:t> </a:t>
            </a:r>
            <a:r>
              <a:rPr lang="en-US" b="1" dirty="0" smtClean="0">
                <a:solidFill>
                  <a:srgbClr val="382344"/>
                </a:solidFill>
                <a:latin typeface="Arial" pitchFamily="34" charset="0"/>
              </a:rPr>
              <a:t>market </a:t>
            </a:r>
            <a:r>
              <a:rPr lang="en-US" b="1" dirty="0">
                <a:solidFill>
                  <a:srgbClr val="382344"/>
                </a:solidFill>
                <a:latin typeface="Arial" pitchFamily="34" charset="0"/>
              </a:rPr>
              <a:t>mechanism    </a:t>
            </a:r>
            <a:r>
              <a:rPr lang="en-US" dirty="0">
                <a:solidFill>
                  <a:srgbClr val="2A5CAA"/>
                </a:solidFill>
                <a:latin typeface="Arial" pitchFamily="34" charset="0"/>
              </a:rPr>
              <a:t>Tendency in a free market for price to change until the market clears.</a:t>
            </a:r>
          </a:p>
        </p:txBody>
      </p:sp>
      <p:sp>
        <p:nvSpPr>
          <p:cNvPr id="14" name="Text Box 53"/>
          <p:cNvSpPr txBox="1">
            <a:spLocks noChangeArrowheads="1"/>
          </p:cNvSpPr>
          <p:nvPr/>
        </p:nvSpPr>
        <p:spPr bwMode="auto">
          <a:xfrm>
            <a:off x="457199" y="3379404"/>
            <a:ext cx="8207375"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31775" indent="-231775" eaLnBrk="0" hangingPunct="0">
              <a:defRPr>
                <a:solidFill>
                  <a:schemeClr val="tx1"/>
                </a:solidFill>
                <a:latin typeface="Palatino" pitchFamily="2" charset="0"/>
                <a:cs typeface="Arial" pitchFamily="34" charset="0"/>
              </a:defRPr>
            </a:lvl1pPr>
            <a:lvl2pPr marL="742950" indent="-285750" eaLnBrk="0" hangingPunct="0">
              <a:defRPr>
                <a:solidFill>
                  <a:schemeClr val="tx1"/>
                </a:solidFill>
                <a:latin typeface="Palatino" pitchFamily="2" charset="0"/>
                <a:cs typeface="Arial" pitchFamily="34" charset="0"/>
              </a:defRPr>
            </a:lvl2pPr>
            <a:lvl3pPr marL="1143000" indent="-228600" eaLnBrk="0" hangingPunct="0">
              <a:defRPr>
                <a:solidFill>
                  <a:schemeClr val="tx1"/>
                </a:solidFill>
                <a:latin typeface="Palatino" pitchFamily="2" charset="0"/>
                <a:cs typeface="Arial" pitchFamily="34" charset="0"/>
              </a:defRPr>
            </a:lvl3pPr>
            <a:lvl4pPr marL="1600200" indent="-228600" eaLnBrk="0" hangingPunct="0">
              <a:defRPr>
                <a:solidFill>
                  <a:schemeClr val="tx1"/>
                </a:solidFill>
                <a:latin typeface="Palatino" pitchFamily="2" charset="0"/>
                <a:cs typeface="Arial" pitchFamily="34" charset="0"/>
              </a:defRPr>
            </a:lvl4pPr>
            <a:lvl5pPr marL="2057400" indent="-228600" eaLnBrk="0" hangingPunct="0">
              <a:defRPr>
                <a:solidFill>
                  <a:schemeClr val="tx1"/>
                </a:solidFill>
                <a:latin typeface="Palatino" pitchFamily="2" charset="0"/>
                <a:cs typeface="Arial" pitchFamily="34" charset="0"/>
              </a:defRPr>
            </a:lvl5pPr>
            <a:lvl6pPr marL="2514600" indent="-228600" eaLnBrk="0" fontAlgn="base" hangingPunct="0">
              <a:spcBef>
                <a:spcPct val="0"/>
              </a:spcBef>
              <a:spcAft>
                <a:spcPct val="0"/>
              </a:spcAft>
              <a:defRPr>
                <a:solidFill>
                  <a:schemeClr val="tx1"/>
                </a:solidFill>
                <a:latin typeface="Palatino" pitchFamily="2" charset="0"/>
                <a:cs typeface="Arial" pitchFamily="34" charset="0"/>
              </a:defRPr>
            </a:lvl6pPr>
            <a:lvl7pPr marL="2971800" indent="-228600" eaLnBrk="0" fontAlgn="base" hangingPunct="0">
              <a:spcBef>
                <a:spcPct val="0"/>
              </a:spcBef>
              <a:spcAft>
                <a:spcPct val="0"/>
              </a:spcAft>
              <a:defRPr>
                <a:solidFill>
                  <a:schemeClr val="tx1"/>
                </a:solidFill>
                <a:latin typeface="Palatino" pitchFamily="2" charset="0"/>
                <a:cs typeface="Arial" pitchFamily="34" charset="0"/>
              </a:defRPr>
            </a:lvl7pPr>
            <a:lvl8pPr marL="3429000" indent="-228600" eaLnBrk="0" fontAlgn="base" hangingPunct="0">
              <a:spcBef>
                <a:spcPct val="0"/>
              </a:spcBef>
              <a:spcAft>
                <a:spcPct val="0"/>
              </a:spcAft>
              <a:defRPr>
                <a:solidFill>
                  <a:schemeClr val="tx1"/>
                </a:solidFill>
                <a:latin typeface="Palatino" pitchFamily="2" charset="0"/>
                <a:cs typeface="Arial" pitchFamily="34" charset="0"/>
              </a:defRPr>
            </a:lvl8pPr>
            <a:lvl9pPr marL="3886200" indent="-228600" eaLnBrk="0" fontAlgn="base" hangingPunct="0">
              <a:spcBef>
                <a:spcPct val="0"/>
              </a:spcBef>
              <a:spcAft>
                <a:spcPct val="0"/>
              </a:spcAft>
              <a:defRPr>
                <a:solidFill>
                  <a:schemeClr val="tx1"/>
                </a:solidFill>
                <a:latin typeface="Palatino" pitchFamily="2" charset="0"/>
                <a:cs typeface="Arial" pitchFamily="34" charset="0"/>
              </a:defRPr>
            </a:lvl9pPr>
          </a:lstStyle>
          <a:p>
            <a:pPr marL="0" indent="0" eaLnBrk="1" hangingPunct="1">
              <a:buClr>
                <a:schemeClr val="bg2"/>
              </a:buClr>
            </a:pPr>
            <a:r>
              <a:rPr lang="en-US" b="1" dirty="0" smtClean="0">
                <a:solidFill>
                  <a:srgbClr val="939598"/>
                </a:solidFill>
                <a:latin typeface="Arial" pitchFamily="34" charset="0"/>
              </a:rPr>
              <a:t>●</a:t>
            </a:r>
            <a:r>
              <a:rPr lang="en-US" b="1" dirty="0">
                <a:solidFill>
                  <a:srgbClr val="382344"/>
                </a:solidFill>
                <a:latin typeface="Arial" pitchFamily="34" charset="0"/>
              </a:rPr>
              <a:t> </a:t>
            </a:r>
            <a:r>
              <a:rPr lang="en-US" b="1" dirty="0" smtClean="0">
                <a:solidFill>
                  <a:srgbClr val="382344"/>
                </a:solidFill>
                <a:latin typeface="Arial" pitchFamily="34" charset="0"/>
              </a:rPr>
              <a:t>surplus    </a:t>
            </a:r>
            <a:r>
              <a:rPr lang="en-US" dirty="0">
                <a:solidFill>
                  <a:srgbClr val="2A5CAA"/>
                </a:solidFill>
                <a:latin typeface="Arial" pitchFamily="34" charset="0"/>
              </a:rPr>
              <a:t>Situation in which the quantity supplied exceeds the quantity demanded.</a:t>
            </a:r>
          </a:p>
        </p:txBody>
      </p:sp>
      <p:sp>
        <p:nvSpPr>
          <p:cNvPr id="15" name="Text Box 53"/>
          <p:cNvSpPr txBox="1">
            <a:spLocks noChangeArrowheads="1"/>
          </p:cNvSpPr>
          <p:nvPr/>
        </p:nvSpPr>
        <p:spPr bwMode="auto">
          <a:xfrm>
            <a:off x="457199" y="4383088"/>
            <a:ext cx="8207375"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31775" indent="-231775" eaLnBrk="0" hangingPunct="0">
              <a:defRPr>
                <a:solidFill>
                  <a:schemeClr val="tx1"/>
                </a:solidFill>
                <a:latin typeface="Palatino" pitchFamily="2" charset="0"/>
                <a:cs typeface="Arial" pitchFamily="34" charset="0"/>
              </a:defRPr>
            </a:lvl1pPr>
            <a:lvl2pPr marL="742950" indent="-285750" eaLnBrk="0" hangingPunct="0">
              <a:defRPr>
                <a:solidFill>
                  <a:schemeClr val="tx1"/>
                </a:solidFill>
                <a:latin typeface="Palatino" pitchFamily="2" charset="0"/>
                <a:cs typeface="Arial" pitchFamily="34" charset="0"/>
              </a:defRPr>
            </a:lvl2pPr>
            <a:lvl3pPr marL="1143000" indent="-228600" eaLnBrk="0" hangingPunct="0">
              <a:defRPr>
                <a:solidFill>
                  <a:schemeClr val="tx1"/>
                </a:solidFill>
                <a:latin typeface="Palatino" pitchFamily="2" charset="0"/>
                <a:cs typeface="Arial" pitchFamily="34" charset="0"/>
              </a:defRPr>
            </a:lvl3pPr>
            <a:lvl4pPr marL="1600200" indent="-228600" eaLnBrk="0" hangingPunct="0">
              <a:defRPr>
                <a:solidFill>
                  <a:schemeClr val="tx1"/>
                </a:solidFill>
                <a:latin typeface="Palatino" pitchFamily="2" charset="0"/>
                <a:cs typeface="Arial" pitchFamily="34" charset="0"/>
              </a:defRPr>
            </a:lvl4pPr>
            <a:lvl5pPr marL="2057400" indent="-228600" eaLnBrk="0" hangingPunct="0">
              <a:defRPr>
                <a:solidFill>
                  <a:schemeClr val="tx1"/>
                </a:solidFill>
                <a:latin typeface="Palatino" pitchFamily="2" charset="0"/>
                <a:cs typeface="Arial" pitchFamily="34" charset="0"/>
              </a:defRPr>
            </a:lvl5pPr>
            <a:lvl6pPr marL="2514600" indent="-228600" eaLnBrk="0" fontAlgn="base" hangingPunct="0">
              <a:spcBef>
                <a:spcPct val="0"/>
              </a:spcBef>
              <a:spcAft>
                <a:spcPct val="0"/>
              </a:spcAft>
              <a:defRPr>
                <a:solidFill>
                  <a:schemeClr val="tx1"/>
                </a:solidFill>
                <a:latin typeface="Palatino" pitchFamily="2" charset="0"/>
                <a:cs typeface="Arial" pitchFamily="34" charset="0"/>
              </a:defRPr>
            </a:lvl6pPr>
            <a:lvl7pPr marL="2971800" indent="-228600" eaLnBrk="0" fontAlgn="base" hangingPunct="0">
              <a:spcBef>
                <a:spcPct val="0"/>
              </a:spcBef>
              <a:spcAft>
                <a:spcPct val="0"/>
              </a:spcAft>
              <a:defRPr>
                <a:solidFill>
                  <a:schemeClr val="tx1"/>
                </a:solidFill>
                <a:latin typeface="Palatino" pitchFamily="2" charset="0"/>
                <a:cs typeface="Arial" pitchFamily="34" charset="0"/>
              </a:defRPr>
            </a:lvl7pPr>
            <a:lvl8pPr marL="3429000" indent="-228600" eaLnBrk="0" fontAlgn="base" hangingPunct="0">
              <a:spcBef>
                <a:spcPct val="0"/>
              </a:spcBef>
              <a:spcAft>
                <a:spcPct val="0"/>
              </a:spcAft>
              <a:defRPr>
                <a:solidFill>
                  <a:schemeClr val="tx1"/>
                </a:solidFill>
                <a:latin typeface="Palatino" pitchFamily="2" charset="0"/>
                <a:cs typeface="Arial" pitchFamily="34" charset="0"/>
              </a:defRPr>
            </a:lvl8pPr>
            <a:lvl9pPr marL="3886200" indent="-228600" eaLnBrk="0" fontAlgn="base" hangingPunct="0">
              <a:spcBef>
                <a:spcPct val="0"/>
              </a:spcBef>
              <a:spcAft>
                <a:spcPct val="0"/>
              </a:spcAft>
              <a:defRPr>
                <a:solidFill>
                  <a:schemeClr val="tx1"/>
                </a:solidFill>
                <a:latin typeface="Palatino" pitchFamily="2" charset="0"/>
                <a:cs typeface="Arial" pitchFamily="34" charset="0"/>
              </a:defRPr>
            </a:lvl9pPr>
          </a:lstStyle>
          <a:p>
            <a:pPr marL="0" indent="0" eaLnBrk="1" hangingPunct="1">
              <a:buClr>
                <a:schemeClr val="bg2"/>
              </a:buClr>
            </a:pPr>
            <a:r>
              <a:rPr lang="en-US" b="1" dirty="0" smtClean="0">
                <a:solidFill>
                  <a:srgbClr val="939598"/>
                </a:solidFill>
                <a:latin typeface="Arial" pitchFamily="34" charset="0"/>
              </a:rPr>
              <a:t>●</a:t>
            </a:r>
            <a:r>
              <a:rPr lang="en-US" b="1" dirty="0">
                <a:solidFill>
                  <a:srgbClr val="382344"/>
                </a:solidFill>
                <a:latin typeface="Arial" pitchFamily="34" charset="0"/>
              </a:rPr>
              <a:t> </a:t>
            </a:r>
            <a:r>
              <a:rPr lang="en-US" b="1" dirty="0" smtClean="0">
                <a:solidFill>
                  <a:srgbClr val="382344"/>
                </a:solidFill>
                <a:latin typeface="Arial" pitchFamily="34" charset="0"/>
              </a:rPr>
              <a:t>shortage    </a:t>
            </a:r>
            <a:r>
              <a:rPr lang="en-US" dirty="0">
                <a:solidFill>
                  <a:srgbClr val="2A5CAA"/>
                </a:solidFill>
                <a:latin typeface="Arial" pitchFamily="34" charset="0"/>
              </a:rPr>
              <a:t>Situation in which the quantity demanded exceeds the quantity supplied.</a:t>
            </a:r>
          </a:p>
        </p:txBody>
      </p:sp>
      <p:pic>
        <p:nvPicPr>
          <p:cNvPr id="8" name="Picture 1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832393" y="0"/>
            <a:ext cx="1311607" cy="10789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wipe(left)">
                                      <p:cBhvr>
                                        <p:cTn id="7" dur="500"/>
                                        <p:tgtEl>
                                          <p:spTgt spid="19">
                                            <p:txEl>
                                              <p:pRg st="0" end="0"/>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65"/>
          <p:cNvSpPr>
            <a:spLocks noChangeArrowheads="1"/>
          </p:cNvSpPr>
          <p:nvPr/>
        </p:nvSpPr>
        <p:spPr bwMode="auto">
          <a:xfrm>
            <a:off x="468004" y="685800"/>
            <a:ext cx="8218796" cy="45243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r>
              <a:rPr lang="en-US" b="1" kern="0" dirty="0">
                <a:solidFill>
                  <a:srgbClr val="2A5CAA"/>
                </a:solidFill>
                <a:latin typeface="+mn-lt"/>
                <a:cs typeface="+mn-cs"/>
              </a:rPr>
              <a:t>WHEN CAN WE USE THE SUPPLY-DEMAND MODEL?</a:t>
            </a:r>
            <a:r>
              <a:rPr lang="en-US" b="1" kern="0" dirty="0">
                <a:solidFill>
                  <a:srgbClr val="0066B3"/>
                </a:solidFill>
                <a:latin typeface="+mn-lt"/>
                <a:cs typeface="+mn-cs"/>
              </a:rPr>
              <a:t>  </a:t>
            </a:r>
            <a:endParaRPr lang="en-US" b="1" kern="0" dirty="0" smtClean="0">
              <a:solidFill>
                <a:srgbClr val="0066B3"/>
              </a:solidFill>
              <a:latin typeface="+mn-lt"/>
              <a:cs typeface="+mn-cs"/>
            </a:endParaRPr>
          </a:p>
          <a:p>
            <a:pPr>
              <a:defRPr/>
            </a:pPr>
            <a:endParaRPr lang="en-US" b="1" kern="0" dirty="0">
              <a:solidFill>
                <a:srgbClr val="0066B3"/>
              </a:solidFill>
              <a:latin typeface="+mn-lt"/>
              <a:cs typeface="+mn-cs"/>
            </a:endParaRPr>
          </a:p>
          <a:p>
            <a:pPr>
              <a:defRPr/>
            </a:pPr>
            <a:r>
              <a:rPr lang="en-US" dirty="0" smtClean="0">
                <a:latin typeface="Arial" pitchFamily="34" charset="0"/>
              </a:rPr>
              <a:t>We </a:t>
            </a:r>
            <a:r>
              <a:rPr lang="en-US" dirty="0">
                <a:latin typeface="Arial" pitchFamily="34" charset="0"/>
              </a:rPr>
              <a:t>are assuming that at any given price, a given quantity will be produced and sold.</a:t>
            </a:r>
          </a:p>
          <a:p>
            <a:pPr>
              <a:defRPr/>
            </a:pPr>
            <a:endParaRPr lang="en-US" dirty="0">
              <a:latin typeface="Arial" pitchFamily="34" charset="0"/>
            </a:endParaRPr>
          </a:p>
          <a:p>
            <a:pPr>
              <a:defRPr/>
            </a:pPr>
            <a:r>
              <a:rPr lang="en-US" dirty="0">
                <a:latin typeface="Arial" pitchFamily="34" charset="0"/>
              </a:rPr>
              <a:t>This assumption makes sense only if a market is at least roughly </a:t>
            </a:r>
            <a:r>
              <a:rPr lang="en-US" i="1" dirty="0">
                <a:latin typeface="Arial" pitchFamily="34" charset="0"/>
              </a:rPr>
              <a:t>competitive</a:t>
            </a:r>
            <a:r>
              <a:rPr lang="en-US" dirty="0">
                <a:latin typeface="Arial" pitchFamily="34" charset="0"/>
              </a:rPr>
              <a:t>.</a:t>
            </a:r>
          </a:p>
          <a:p>
            <a:pPr>
              <a:defRPr/>
            </a:pPr>
            <a:endParaRPr lang="en-US" dirty="0">
              <a:latin typeface="Arial" pitchFamily="34" charset="0"/>
            </a:endParaRPr>
          </a:p>
          <a:p>
            <a:pPr>
              <a:defRPr/>
            </a:pPr>
            <a:r>
              <a:rPr lang="en-US" dirty="0">
                <a:latin typeface="Arial" pitchFamily="34" charset="0"/>
              </a:rPr>
              <a:t>By this we mean that both sellers and buyers should have little </a:t>
            </a:r>
            <a:r>
              <a:rPr lang="en-US" i="1" dirty="0">
                <a:latin typeface="Arial" pitchFamily="34" charset="0"/>
              </a:rPr>
              <a:t>market power</a:t>
            </a:r>
            <a:r>
              <a:rPr lang="en-US" dirty="0">
                <a:latin typeface="Arial" pitchFamily="34" charset="0"/>
              </a:rPr>
              <a:t>—i.e., little ability </a:t>
            </a:r>
            <a:r>
              <a:rPr lang="en-US" i="1" dirty="0">
                <a:latin typeface="Arial" pitchFamily="34" charset="0"/>
              </a:rPr>
              <a:t>individually</a:t>
            </a:r>
            <a:r>
              <a:rPr lang="en-US" dirty="0">
                <a:latin typeface="Arial" pitchFamily="34" charset="0"/>
              </a:rPr>
              <a:t> to affect the market price.</a:t>
            </a:r>
          </a:p>
          <a:p>
            <a:pPr>
              <a:defRPr/>
            </a:pPr>
            <a:endParaRPr lang="en-US" dirty="0">
              <a:latin typeface="Arial" pitchFamily="34" charset="0"/>
            </a:endParaRPr>
          </a:p>
          <a:p>
            <a:pPr>
              <a:defRPr/>
            </a:pPr>
            <a:r>
              <a:rPr lang="en-US" dirty="0">
                <a:latin typeface="Arial" pitchFamily="34" charset="0"/>
              </a:rPr>
              <a:t>Suppose instead that supply were controlled by a single producer—a monopolist.</a:t>
            </a:r>
          </a:p>
          <a:p>
            <a:pPr>
              <a:defRPr/>
            </a:pPr>
            <a:endParaRPr lang="en-US" dirty="0">
              <a:latin typeface="Arial" pitchFamily="34" charset="0"/>
            </a:endParaRPr>
          </a:p>
          <a:p>
            <a:pPr>
              <a:defRPr/>
            </a:pPr>
            <a:r>
              <a:rPr lang="en-US" dirty="0">
                <a:latin typeface="Arial" pitchFamily="34" charset="0"/>
              </a:rPr>
              <a:t>If the demand curve shifts in a particular way, it may be in the monopolist’s interest to keep the quantity fixed but change the price, or to keep the price fixed and change the quantity.</a:t>
            </a:r>
          </a:p>
        </p:txBody>
      </p:sp>
      <p:pic>
        <p:nvPicPr>
          <p:cNvPr id="4" name="Picture 1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832393" y="0"/>
            <a:ext cx="1311607" cy="10789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animEffect transition="in" filter="wipe(left)">
                                      <p:cBhvr>
                                        <p:cTn id="11" dur="500"/>
                                        <p:tgtEl>
                                          <p:spTgt spid="12">
                                            <p:txEl>
                                              <p:pRg st="2" end="2"/>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2">
                                            <p:txEl>
                                              <p:pRg st="4" end="4"/>
                                            </p:txEl>
                                          </p:spTgt>
                                        </p:tgtEl>
                                        <p:attrNameLst>
                                          <p:attrName>style.visibility</p:attrName>
                                        </p:attrNameLst>
                                      </p:cBhvr>
                                      <p:to>
                                        <p:strVal val="visible"/>
                                      </p:to>
                                    </p:set>
                                    <p:animEffect transition="in" filter="wipe(left)">
                                      <p:cBhvr>
                                        <p:cTn id="16" dur="500"/>
                                        <p:tgtEl>
                                          <p:spTgt spid="12">
                                            <p:txEl>
                                              <p:pRg st="4" end="4"/>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2">
                                            <p:txEl>
                                              <p:pRg st="6" end="6"/>
                                            </p:txEl>
                                          </p:spTgt>
                                        </p:tgtEl>
                                        <p:attrNameLst>
                                          <p:attrName>style.visibility</p:attrName>
                                        </p:attrNameLst>
                                      </p:cBhvr>
                                      <p:to>
                                        <p:strVal val="visible"/>
                                      </p:to>
                                    </p:set>
                                    <p:animEffect transition="in" filter="wipe(left)">
                                      <p:cBhvr>
                                        <p:cTn id="21" dur="500"/>
                                        <p:tgtEl>
                                          <p:spTgt spid="12">
                                            <p:txEl>
                                              <p:pRg st="6" end="6"/>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2">
                                            <p:txEl>
                                              <p:pRg st="8" end="8"/>
                                            </p:txEl>
                                          </p:spTgt>
                                        </p:tgtEl>
                                        <p:attrNameLst>
                                          <p:attrName>style.visibility</p:attrName>
                                        </p:attrNameLst>
                                      </p:cBhvr>
                                      <p:to>
                                        <p:strVal val="visible"/>
                                      </p:to>
                                    </p:set>
                                    <p:animEffect transition="in" filter="wipe(left)">
                                      <p:cBhvr>
                                        <p:cTn id="26" dur="500"/>
                                        <p:tgtEl>
                                          <p:spTgt spid="12">
                                            <p:txEl>
                                              <p:pRg st="8" end="8"/>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2">
                                            <p:txEl>
                                              <p:pRg st="10" end="10"/>
                                            </p:txEl>
                                          </p:spTgt>
                                        </p:tgtEl>
                                        <p:attrNameLst>
                                          <p:attrName>style.visibility</p:attrName>
                                        </p:attrNameLst>
                                      </p:cBhvr>
                                      <p:to>
                                        <p:strVal val="visible"/>
                                      </p:to>
                                    </p:set>
                                    <p:animEffect transition="in" filter="wipe(left)">
                                      <p:cBhvr>
                                        <p:cTn id="31" dur="500"/>
                                        <p:tgtEl>
                                          <p:spTgt spid="1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290513" algn="l" defTabSz="914400" rtl="0" eaLnBrk="1" fontAlgn="base" latinLnBrk="0" hangingPunct="1">
          <a:lnSpc>
            <a:spcPct val="100000"/>
          </a:lnSpc>
          <a:spcBef>
            <a:spcPct val="0"/>
          </a:spcBef>
          <a:spcAft>
            <a:spcPct val="0"/>
          </a:spcAft>
          <a:buClrTx/>
          <a:buSzTx/>
          <a:buFontTx/>
          <a:buAutoNum type="arabicPeriod"/>
          <a:tabLst/>
          <a:defRPr kumimoji="0" lang="en-US" sz="1800" b="0" i="0" u="none" strike="noStrike" cap="none" normalizeH="0" baseline="0" smtClean="0">
            <a:ln>
              <a:noFill/>
            </a:ln>
            <a:solidFill>
              <a:schemeClr val="tx1"/>
            </a:solidFill>
            <a:effectLst/>
            <a:latin typeface="Palatino" pitchFamily="2"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290513" algn="l" defTabSz="914400" rtl="0" eaLnBrk="1" fontAlgn="base" latinLnBrk="0" hangingPunct="1">
          <a:lnSpc>
            <a:spcPct val="100000"/>
          </a:lnSpc>
          <a:spcBef>
            <a:spcPct val="0"/>
          </a:spcBef>
          <a:spcAft>
            <a:spcPct val="0"/>
          </a:spcAft>
          <a:buClrTx/>
          <a:buSzTx/>
          <a:buFontTx/>
          <a:buAutoNum type="arabicPeriod"/>
          <a:tabLst/>
          <a:defRPr kumimoji="0" lang="en-US" sz="1800" b="0" i="0" u="none" strike="noStrike" cap="none" normalizeH="0" baseline="0" smtClean="0">
            <a:ln>
              <a:noFill/>
            </a:ln>
            <a:solidFill>
              <a:schemeClr val="tx1"/>
            </a:solidFill>
            <a:effectLst/>
            <a:latin typeface="Palatino" pitchFamily="2"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8644</TotalTime>
  <Words>3868</Words>
  <Application>Microsoft Office PowerPoint</Application>
  <PresentationFormat>On-screen Show (4:3)</PresentationFormat>
  <Paragraphs>426</Paragraphs>
  <Slides>49</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1" baseType="lpstr">
      <vt:lpstr>Default Design</vt:lpstr>
      <vt:lpstr>Equation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Pindyck/Rubinfeld Microeconomics</dc:title>
  <dc:creator>fernando.quijano@dickinsonstate.edu;Shelly Tefft;Michael Brener</dc:creator>
  <cp:lastModifiedBy>ughosva</cp:lastModifiedBy>
  <cp:revision>548</cp:revision>
  <dcterms:created xsi:type="dcterms:W3CDTF">2007-12-03T01:45:05Z</dcterms:created>
  <dcterms:modified xsi:type="dcterms:W3CDTF">2014-10-17T07:43:24Z</dcterms:modified>
</cp:coreProperties>
</file>